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63.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63.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tags/tag57.xml" ContentType="application/vnd.openxmlformats-officedocument.presentationml.tags+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tags/tag58.xml" ContentType="application/vnd.openxmlformats-officedocument.presentationml.tags+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ags/tag47.xml" ContentType="application/vnd.openxmlformats-officedocument.presentationml.tags+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notesSlides/notesSlide61.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62.xml" ContentType="application/vnd.openxmlformats-officedocument.presentationml.notesSlide+xml"/>
  <Override PartName="/ppt/tags/tag48.xml" ContentType="application/vnd.openxmlformats-officedocument.presentationml.tags+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75" r:id="rId2"/>
    <p:sldId id="276" r:id="rId3"/>
    <p:sldId id="277" r:id="rId4"/>
    <p:sldId id="348" r:id="rId5"/>
    <p:sldId id="278" r:id="rId6"/>
    <p:sldId id="279" r:id="rId7"/>
    <p:sldId id="280" r:id="rId8"/>
    <p:sldId id="281" r:id="rId9"/>
    <p:sldId id="282" r:id="rId10"/>
    <p:sldId id="283" r:id="rId11"/>
    <p:sldId id="284" r:id="rId12"/>
    <p:sldId id="285" r:id="rId13"/>
    <p:sldId id="286" r:id="rId14"/>
    <p:sldId id="354" r:id="rId15"/>
    <p:sldId id="355" r:id="rId16"/>
    <p:sldId id="288" r:id="rId17"/>
    <p:sldId id="289" r:id="rId18"/>
    <p:sldId id="356" r:id="rId19"/>
    <p:sldId id="357" r:id="rId20"/>
    <p:sldId id="291" r:id="rId21"/>
    <p:sldId id="292" r:id="rId22"/>
    <p:sldId id="358" r:id="rId23"/>
    <p:sldId id="293" r:id="rId24"/>
    <p:sldId id="359"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50" r:id="rId41"/>
    <p:sldId id="309" r:id="rId42"/>
    <p:sldId id="310" r:id="rId43"/>
    <p:sldId id="311" r:id="rId44"/>
    <p:sldId id="351" r:id="rId45"/>
    <p:sldId id="312" r:id="rId46"/>
    <p:sldId id="360" r:id="rId47"/>
    <p:sldId id="313" r:id="rId48"/>
    <p:sldId id="314" r:id="rId49"/>
    <p:sldId id="315" r:id="rId50"/>
    <p:sldId id="316" r:id="rId51"/>
    <p:sldId id="317" r:id="rId52"/>
    <p:sldId id="318" r:id="rId53"/>
    <p:sldId id="319" r:id="rId54"/>
    <p:sldId id="352" r:id="rId55"/>
    <p:sldId id="320" r:id="rId56"/>
    <p:sldId id="321" r:id="rId57"/>
    <p:sldId id="322" r:id="rId58"/>
    <p:sldId id="323" r:id="rId59"/>
    <p:sldId id="324" r:id="rId60"/>
    <p:sldId id="325" r:id="rId61"/>
    <p:sldId id="353"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3366FF"/>
    <a:srgbClr val="CC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5" autoAdjust="0"/>
    <p:restoredTop sz="55026" autoAdjust="0"/>
  </p:normalViewPr>
  <p:slideViewPr>
    <p:cSldViewPr>
      <p:cViewPr varScale="1">
        <p:scale>
          <a:sx n="62" d="100"/>
          <a:sy n="62" d="100"/>
        </p:scale>
        <p:origin x="-30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5B3954A-3F12-49F6-B87E-74EBF2ACC59B}" type="datetimeFigureOut">
              <a:rPr lang="en-US"/>
              <a:pPr>
                <a:defRPr/>
              </a:pPr>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E5C66D-7A1B-4B99-A11C-78CE53B9A6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mailto:usprogram@ipas.org"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890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96C1DE5-4B6C-467C-9CA7-B6168920E7C4}" type="slidenum">
              <a:rPr lang="en-US" smtClean="0"/>
              <a:pPr/>
              <a:t>1</a:t>
            </a:fld>
            <a:endParaRPr lang="en-US" smtClean="0"/>
          </a:p>
        </p:txBody>
      </p:sp>
      <p:sp>
        <p:nvSpPr>
          <p:cNvPr id="8909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8909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endParaRPr lang="en-US" altLang="en-US" u="sng" smtClean="0"/>
          </a:p>
          <a:p>
            <a:pPr eaLnBrk="1" hangingPunct="1">
              <a:buFontTx/>
              <a:buChar char="•"/>
            </a:pPr>
            <a:r>
              <a:rPr lang="en-US" altLang="en-US" smtClean="0"/>
              <a:t>This program is sponsored by the Association of Reproductive Health Professionals (ARHP).</a:t>
            </a:r>
          </a:p>
          <a:p>
            <a:pPr eaLnBrk="1" hangingPunct="1">
              <a:buFontTx/>
              <a:buChar char="•"/>
            </a:pPr>
            <a:r>
              <a:rPr lang="en-US" altLang="en-US" smtClean="0"/>
              <a:t>This program is funded by unrestricted educational grants from t</a:t>
            </a:r>
            <a:r>
              <a:rPr lang="en-US" smtClean="0"/>
              <a:t>he John Merck Fund and Ipas</a:t>
            </a:r>
            <a:r>
              <a:rPr lang="en-US" altLang="en-US" smtClean="0"/>
              <a:t>.</a:t>
            </a:r>
          </a:p>
          <a:p>
            <a:pPr eaLnBrk="1" hangingPunct="1">
              <a:buFontTx/>
              <a:buChar char="•"/>
            </a:pPr>
            <a:r>
              <a:rPr lang="en-US" altLang="en-US" smtClean="0"/>
              <a:t>This presentation may include information that is not on FDA-required product labels.</a:t>
            </a:r>
          </a:p>
          <a:p>
            <a:pPr eaLnBrk="1" hangingPunct="1">
              <a:buFontTx/>
              <a:buChar char="•"/>
            </a:pPr>
            <a:r>
              <a:rPr lang="en-US" altLang="en-US" i="1" smtClean="0"/>
              <a:t>NOTE TO SPEAKER: </a:t>
            </a:r>
            <a:r>
              <a:rPr lang="en-US" altLang="en-US" smtClean="0"/>
              <a:t>Disclose any financial relationship(s) you have with industry.</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830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ADAA983A-180C-4754-B8EB-0A891A1235DB}" type="slidenum">
              <a:rPr lang="en-US" smtClean="0"/>
              <a:pPr/>
              <a:t>10</a:t>
            </a:fld>
            <a:endParaRPr lang="en-US" smtClean="0"/>
          </a:p>
        </p:txBody>
      </p:sp>
      <p:sp>
        <p:nvSpPr>
          <p:cNvPr id="98308" name="Rectangle 2"/>
          <p:cNvSpPr>
            <a:spLocks noChangeArrowheads="1" noTextEdit="1"/>
          </p:cNvSpPr>
          <p:nvPr>
            <p:ph type="sldImg"/>
          </p:nvPr>
        </p:nvSpPr>
        <p:spPr bwMode="auto">
          <a:xfrm>
            <a:off x="1144588" y="685800"/>
            <a:ext cx="4573587" cy="3432175"/>
          </a:xfrm>
          <a:noFill/>
          <a:ln>
            <a:solidFill>
              <a:srgbClr val="000000"/>
            </a:solidFill>
            <a:miter lim="800000"/>
            <a:headEnd/>
            <a:tailEnd/>
          </a:ln>
        </p:spPr>
      </p:sp>
      <p:sp>
        <p:nvSpPr>
          <p:cNvPr id="9830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900" u="sng" smtClean="0"/>
              <a:t>Talking Points </a:t>
            </a:r>
          </a:p>
          <a:p>
            <a:pPr eaLnBrk="1" hangingPunct="1">
              <a:lnSpc>
                <a:spcPct val="90000"/>
              </a:lnSpc>
            </a:pPr>
            <a:r>
              <a:rPr lang="en-US" sz="900" b="1" smtClean="0"/>
              <a:t>Note: Tissue after an early pregnancy loss may not look as intact as the POC shown here, which shows tissue from an elective abortion. </a:t>
            </a:r>
          </a:p>
          <a:p>
            <a:pPr eaLnBrk="1" hangingPunct="1">
              <a:lnSpc>
                <a:spcPct val="90000"/>
              </a:lnSpc>
              <a:buFontTx/>
              <a:buChar char="•"/>
            </a:pPr>
            <a:r>
              <a:rPr lang="en-US" sz="900" smtClean="0"/>
              <a:t>MVA “may cause less disruption of evacuated uterine contents and facilitate identification of products of conception” (POC) (Dean et al., 2003), which is especially important for abortions performed at an early gestational age.</a:t>
            </a:r>
            <a:endParaRPr lang="en-US" sz="900" u="sng" smtClean="0"/>
          </a:p>
          <a:p>
            <a:pPr eaLnBrk="1" hangingPunct="1">
              <a:lnSpc>
                <a:spcPct val="90000"/>
              </a:lnSpc>
              <a:buFontTx/>
              <a:buChar char="•"/>
            </a:pPr>
            <a:r>
              <a:rPr lang="en-US" sz="900" smtClean="0"/>
              <a:t>With the ability to identify POC and the availability of sensitive pregnancy tests plus transvaginal ultrasound, we have the means to make early vacuum aspiration both safe and effective.</a:t>
            </a:r>
          </a:p>
          <a:p>
            <a:pPr eaLnBrk="1" hangingPunct="1">
              <a:lnSpc>
                <a:spcPct val="90000"/>
              </a:lnSpc>
              <a:buFontTx/>
              <a:buChar char="•"/>
            </a:pPr>
            <a:r>
              <a:rPr lang="en-US" sz="900" smtClean="0"/>
              <a:t>As the photo conveys, for early gestational ages, POC may be easier to identify using MVA rather than EVA. This is important in order to confirm completion of procedures.</a:t>
            </a:r>
          </a:p>
          <a:p>
            <a:pPr eaLnBrk="1" hangingPunct="1">
              <a:lnSpc>
                <a:spcPct val="90000"/>
              </a:lnSpc>
              <a:buFontTx/>
              <a:buChar char="•"/>
            </a:pPr>
            <a:r>
              <a:rPr lang="en-US" sz="900" smtClean="0"/>
              <a:t>Equipment needed for POC identification (depending upon the participants’ specific goals, the trainer should consider having the following available to show to the group):</a:t>
            </a:r>
          </a:p>
          <a:p>
            <a:pPr lvl="1" eaLnBrk="1" hangingPunct="1">
              <a:lnSpc>
                <a:spcPct val="90000"/>
              </a:lnSpc>
              <a:buFontTx/>
              <a:buChar char="•"/>
            </a:pPr>
            <a:r>
              <a:rPr lang="en-US" sz="900" smtClean="0"/>
              <a:t>Receptacle for POC</a:t>
            </a:r>
          </a:p>
          <a:p>
            <a:pPr lvl="1" eaLnBrk="1" hangingPunct="1">
              <a:lnSpc>
                <a:spcPct val="90000"/>
              </a:lnSpc>
              <a:buFontTx/>
              <a:buChar char="•"/>
            </a:pPr>
            <a:r>
              <a:rPr lang="en-US" sz="900" smtClean="0"/>
              <a:t>Shallow bowl</a:t>
            </a:r>
          </a:p>
          <a:p>
            <a:pPr lvl="1" eaLnBrk="1" hangingPunct="1">
              <a:lnSpc>
                <a:spcPct val="90000"/>
              </a:lnSpc>
              <a:buFontTx/>
              <a:buChar char="•"/>
            </a:pPr>
            <a:r>
              <a:rPr lang="en-US" sz="900" smtClean="0"/>
              <a:t>Mesh strainer</a:t>
            </a:r>
          </a:p>
          <a:p>
            <a:pPr lvl="1" eaLnBrk="1" hangingPunct="1">
              <a:lnSpc>
                <a:spcPct val="90000"/>
              </a:lnSpc>
              <a:buFontTx/>
              <a:buChar char="•"/>
            </a:pPr>
            <a:r>
              <a:rPr lang="en-US" sz="900" smtClean="0"/>
              <a:t>Forceps</a:t>
            </a:r>
          </a:p>
          <a:p>
            <a:pPr lvl="1" eaLnBrk="1" hangingPunct="1">
              <a:lnSpc>
                <a:spcPct val="90000"/>
              </a:lnSpc>
              <a:buFontTx/>
              <a:buChar char="•"/>
            </a:pPr>
            <a:r>
              <a:rPr lang="en-US" sz="900" smtClean="0"/>
              <a:t>Light source (or describe)</a:t>
            </a:r>
          </a:p>
          <a:p>
            <a:pPr eaLnBrk="1" hangingPunct="1">
              <a:lnSpc>
                <a:spcPct val="90000"/>
              </a:lnSpc>
              <a:buFontTx/>
              <a:buChar char="•"/>
            </a:pPr>
            <a:r>
              <a:rPr lang="en-US" sz="900" smtClean="0"/>
              <a:t>For interactive settings, review preconceptions and barriers listed on flipchart from the previous exercise and ensure that misconceptions have been clarified.</a:t>
            </a:r>
          </a:p>
          <a:p>
            <a:pPr eaLnBrk="1" hangingPunct="1">
              <a:lnSpc>
                <a:spcPct val="90000"/>
              </a:lnSpc>
              <a:buFontTx/>
              <a:buChar char="•"/>
            </a:pPr>
            <a:r>
              <a:rPr lang="en-US" sz="900" smtClean="0"/>
              <a:t>Consider posting this statement on flipchart.  </a:t>
            </a:r>
          </a:p>
          <a:p>
            <a:pPr eaLnBrk="1" hangingPunct="1">
              <a:lnSpc>
                <a:spcPct val="90000"/>
              </a:lnSpc>
            </a:pPr>
            <a:endParaRPr lang="en-US" sz="900" smtClean="0"/>
          </a:p>
          <a:p>
            <a:pPr eaLnBrk="1" hangingPunct="1">
              <a:lnSpc>
                <a:spcPct val="90000"/>
              </a:lnSpc>
            </a:pPr>
            <a:r>
              <a:rPr lang="en-US" sz="900" u="sng" smtClean="0"/>
              <a:t>References</a:t>
            </a:r>
          </a:p>
          <a:p>
            <a:pPr eaLnBrk="1" hangingPunct="1">
              <a:lnSpc>
                <a:spcPct val="90000"/>
              </a:lnSpc>
              <a:buFontTx/>
              <a:buChar char="•"/>
            </a:pPr>
            <a:r>
              <a:rPr lang="en-US" sz="900" smtClean="0"/>
              <a:t>Edwards J, Carson SA. New technologies permit safe abortion at less than six weeks’ gestation and provide timely detection of ectopic gestation. </a:t>
            </a:r>
            <a:r>
              <a:rPr lang="en-US" sz="900" i="1" smtClean="0"/>
              <a:t>Am J Obstet Gynecol.</a:t>
            </a:r>
            <a:r>
              <a:rPr lang="en-US" sz="900" smtClean="0"/>
              <a:t> 1997;176(5):1101–6.</a:t>
            </a:r>
          </a:p>
          <a:p>
            <a:pPr eaLnBrk="1" hangingPunct="1">
              <a:lnSpc>
                <a:spcPct val="90000"/>
              </a:lnSpc>
              <a:buFontTx/>
              <a:buChar char="•"/>
            </a:pPr>
            <a:r>
              <a:rPr lang="en-US" sz="900" smtClean="0"/>
              <a:t>MacIsaac L, Darney P. Early surgical abortion: an alternative to and backup for medical abortion. </a:t>
            </a:r>
            <a:r>
              <a:rPr lang="en-US" sz="900" i="1" smtClean="0"/>
              <a:t>Am J Obstet Gynecol</a:t>
            </a:r>
            <a:r>
              <a:rPr lang="en-US" sz="900" smtClean="0"/>
              <a:t>. 2000;183(2 Suppl):S76–S83. </a:t>
            </a:r>
          </a:p>
          <a:p>
            <a:pPr eaLnBrk="1" hangingPunct="1">
              <a:lnSpc>
                <a:spcPct val="90000"/>
              </a:lnSpc>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90000"/>
              </a:lnSpc>
            </a:pPr>
            <a:endParaRPr lang="en-US" sz="9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93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537CB057-27C1-4B7F-9268-3A46A5E176CB}" type="slidenum">
              <a:rPr lang="en-US" smtClean="0"/>
              <a:pPr/>
              <a:t>11</a:t>
            </a:fld>
            <a:endParaRPr lang="en-US" smtClean="0"/>
          </a:p>
        </p:txBody>
      </p:sp>
      <p:sp>
        <p:nvSpPr>
          <p:cNvPr id="9933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99333" name="Rectangle 3"/>
          <p:cNvSpPr>
            <a:spLocks noGrp="1" noChangeArrowheads="1"/>
          </p:cNvSpPr>
          <p:nvPr>
            <p:ph type="body" idx="1"/>
          </p:nvPr>
        </p:nvSpPr>
        <p:spPr bwMode="auto">
          <a:xfrm>
            <a:off x="457200" y="4197350"/>
            <a:ext cx="5486400" cy="4110038"/>
          </a:xfrm>
          <a:noFill/>
        </p:spPr>
        <p:txBody>
          <a:bodyPr wrap="square" numCol="1" anchor="t" anchorCtr="0" compatLnSpc="1">
            <a:prstTxWarp prst="textNoShape">
              <a:avLst/>
            </a:prstTxWarp>
          </a:bodyPr>
          <a:lstStyle/>
          <a:p>
            <a:pPr eaLnBrk="1" hangingPunct="1">
              <a:lnSpc>
                <a:spcPct val="80000"/>
              </a:lnSpc>
            </a:pPr>
            <a:r>
              <a:rPr lang="en-US" sz="900" u="sng" smtClean="0"/>
              <a:t>Talking Points</a:t>
            </a:r>
          </a:p>
          <a:p>
            <a:pPr eaLnBrk="1" hangingPunct="1">
              <a:lnSpc>
                <a:spcPct val="80000"/>
              </a:lnSpc>
              <a:buFontTx/>
              <a:buChar char="•"/>
            </a:pPr>
            <a:r>
              <a:rPr lang="en-US" sz="900" smtClean="0"/>
              <a:t>According to Ipas product labeling, one clinical indication for uterine aspiration with MVA is spontaneous abortion: </a:t>
            </a:r>
          </a:p>
          <a:p>
            <a:pPr lvl="1" eaLnBrk="1" hangingPunct="1">
              <a:buFontTx/>
              <a:buChar char="•"/>
            </a:pPr>
            <a:r>
              <a:rPr lang="en-US" sz="900" smtClean="0"/>
              <a:t>Treatment for spontaneous abortion </a:t>
            </a:r>
          </a:p>
          <a:p>
            <a:pPr lvl="1" eaLnBrk="1" hangingPunct="1">
              <a:buFontTx/>
              <a:buChar char="•"/>
            </a:pPr>
            <a:r>
              <a:rPr lang="en-US" sz="900" smtClean="0"/>
              <a:t>Ensures POC are fully evacuated</a:t>
            </a:r>
          </a:p>
          <a:p>
            <a:pPr lvl="1" eaLnBrk="1" hangingPunct="1">
              <a:buFontTx/>
              <a:buChar char="•"/>
            </a:pPr>
            <a:r>
              <a:rPr lang="en-US" sz="900" smtClean="0"/>
              <a:t>Comfortable for women because of the low noise level</a:t>
            </a:r>
          </a:p>
          <a:p>
            <a:pPr lvl="1" eaLnBrk="1" hangingPunct="1">
              <a:buFontTx/>
              <a:buChar char="•"/>
            </a:pPr>
            <a:r>
              <a:rPr lang="en-US" sz="900" smtClean="0"/>
              <a:t>Portable for use in physician office, a setting that is familiar to the woman </a:t>
            </a:r>
          </a:p>
          <a:p>
            <a:pPr lvl="1" eaLnBrk="1" hangingPunct="1">
              <a:buFontTx/>
              <a:buChar char="•"/>
            </a:pPr>
            <a:r>
              <a:rPr lang="en-US" sz="900" smtClean="0"/>
              <a:t>Women are very satisfied with the method </a:t>
            </a:r>
          </a:p>
          <a:p>
            <a:pPr lvl="1" eaLnBrk="1" hangingPunct="1"/>
            <a:endParaRPr lang="en-US" sz="900" smtClean="0"/>
          </a:p>
          <a:p>
            <a:pPr lvl="1" eaLnBrk="1" hangingPunct="1"/>
            <a:r>
              <a:rPr lang="en-US" sz="900" smtClean="0"/>
              <a:t>(There are very few studies on MVA in spontaneous abortion; hence, MVA data presented are generally more reflective of induced abortion situations.)</a:t>
            </a:r>
          </a:p>
          <a:p>
            <a:pPr eaLnBrk="1" hangingPunct="1">
              <a:lnSpc>
                <a:spcPct val="80000"/>
              </a:lnSpc>
            </a:pPr>
            <a:endParaRPr lang="en-US" sz="900" smtClean="0"/>
          </a:p>
          <a:p>
            <a:pPr eaLnBrk="1" hangingPunct="1">
              <a:lnSpc>
                <a:spcPct val="80000"/>
              </a:lnSpc>
            </a:pPr>
            <a:r>
              <a:rPr lang="en-US" sz="900" u="sng" smtClean="0"/>
              <a:t>Reference</a:t>
            </a:r>
            <a:endParaRPr lang="en-US" sz="900" smtClean="0"/>
          </a:p>
          <a:p>
            <a:pPr eaLnBrk="1" hangingPunct="1">
              <a:lnSpc>
                <a:spcPct val="80000"/>
              </a:lnSpc>
              <a:buFontTx/>
              <a:buChar char="•"/>
            </a:pPr>
            <a:r>
              <a:rPr lang="en-US" sz="900" smtClean="0"/>
              <a:t>MVA Label, United States, English. Ipas. 2007.</a:t>
            </a:r>
            <a:r>
              <a:rPr lang="en-US" sz="800" smtClean="0"/>
              <a:t> </a:t>
            </a:r>
          </a:p>
          <a:p>
            <a:pPr eaLnBrk="1" hangingPunct="1">
              <a:lnSpc>
                <a:spcPct val="80000"/>
              </a:lnSpc>
            </a:pPr>
            <a:endParaRPr lang="en-US" sz="8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lnSpc>
                <a:spcPct val="80000"/>
              </a:lnSpc>
            </a:pPr>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035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2A3647E8-FF74-4E4A-974D-1B25B316FA33}" type="slidenum">
              <a:rPr lang="en-US" smtClean="0"/>
              <a:pPr/>
              <a:t>12</a:t>
            </a:fld>
            <a:endParaRPr lang="en-US" smtClean="0"/>
          </a:p>
        </p:txBody>
      </p:sp>
      <p:sp>
        <p:nvSpPr>
          <p:cNvPr id="100356"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035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u="sng" smtClean="0"/>
              <a:t>Talking Points </a:t>
            </a:r>
          </a:p>
          <a:p>
            <a:pPr eaLnBrk="1" hangingPunct="1">
              <a:lnSpc>
                <a:spcPct val="90000"/>
              </a:lnSpc>
              <a:buFontTx/>
              <a:buChar char="•"/>
            </a:pPr>
            <a:r>
              <a:rPr lang="en-US" smtClean="0"/>
              <a:t>Complications of MVA are the same as those that may result from EVA.</a:t>
            </a:r>
          </a:p>
          <a:p>
            <a:pPr eaLnBrk="1" hangingPunct="1">
              <a:lnSpc>
                <a:spcPct val="90000"/>
              </a:lnSpc>
              <a:buFontTx/>
              <a:buChar char="•"/>
            </a:pPr>
            <a:r>
              <a:rPr lang="en-US" smtClean="0"/>
              <a:t>Food and Drug Administration (FDA) warnings on Ipas’s MVA label are:</a:t>
            </a:r>
          </a:p>
          <a:p>
            <a:pPr lvl="1" eaLnBrk="1" hangingPunct="1">
              <a:lnSpc>
                <a:spcPct val="90000"/>
              </a:lnSpc>
              <a:buFont typeface="Times" pitchFamily="1" charset="0"/>
              <a:buChar char="•"/>
            </a:pPr>
            <a:r>
              <a:rPr lang="en-US" smtClean="0"/>
              <a:t>  Incomplete evacuation</a:t>
            </a:r>
          </a:p>
          <a:p>
            <a:pPr lvl="1" eaLnBrk="1" hangingPunct="1">
              <a:lnSpc>
                <a:spcPct val="90000"/>
              </a:lnSpc>
              <a:buFont typeface="Times" pitchFamily="1" charset="0"/>
              <a:buChar char="•"/>
            </a:pPr>
            <a:r>
              <a:rPr lang="en-US" smtClean="0"/>
              <a:t>  Uterine or cervical injury or perforation</a:t>
            </a:r>
          </a:p>
          <a:p>
            <a:pPr lvl="1" eaLnBrk="1" hangingPunct="1">
              <a:lnSpc>
                <a:spcPct val="90000"/>
              </a:lnSpc>
              <a:buFont typeface="Times" pitchFamily="1" charset="0"/>
              <a:buChar char="•"/>
            </a:pPr>
            <a:r>
              <a:rPr lang="en-US" smtClean="0"/>
              <a:t>  Pelvic infection</a:t>
            </a:r>
          </a:p>
          <a:p>
            <a:pPr lvl="1" eaLnBrk="1" hangingPunct="1">
              <a:lnSpc>
                <a:spcPct val="90000"/>
              </a:lnSpc>
              <a:buFont typeface="Times" pitchFamily="1" charset="0"/>
              <a:buChar char="•"/>
            </a:pPr>
            <a:r>
              <a:rPr lang="en-US" smtClean="0"/>
              <a:t>  Acute hematometra</a:t>
            </a:r>
          </a:p>
          <a:p>
            <a:pPr lvl="1" eaLnBrk="1" hangingPunct="1">
              <a:lnSpc>
                <a:spcPct val="90000"/>
              </a:lnSpc>
              <a:buFont typeface="Times" pitchFamily="1" charset="0"/>
              <a:buChar char="•"/>
            </a:pPr>
            <a:r>
              <a:rPr lang="en-US" smtClean="0"/>
              <a:t>  Vagal reaction</a:t>
            </a:r>
          </a:p>
          <a:p>
            <a:pPr eaLnBrk="1" hangingPunct="1">
              <a:lnSpc>
                <a:spcPct val="90000"/>
              </a:lnSpc>
              <a:buFontTx/>
              <a:buChar char="•"/>
            </a:pPr>
            <a:r>
              <a:rPr lang="en-US" smtClean="0"/>
              <a:t>In an interactive setting, the trainer may wish to incorporate some of the cases listed on the Word document entitled “MVA Cases for Discussion,” with the accompanying key. Complications are covered in cases 5, 7, and 8. The other cases listed pertain to general clinical issues of MVA.</a:t>
            </a:r>
          </a:p>
          <a:p>
            <a:pPr eaLnBrk="1" hangingPunct="1">
              <a:lnSpc>
                <a:spcPct val="90000"/>
              </a:lnSpc>
            </a:pPr>
            <a:endParaRPr lang="en-US" smtClean="0"/>
          </a:p>
          <a:p>
            <a:pPr eaLnBrk="1" hangingPunct="1">
              <a:lnSpc>
                <a:spcPct val="90000"/>
              </a:lnSpc>
            </a:pPr>
            <a:r>
              <a:rPr lang="en-US" u="sng" smtClean="0"/>
              <a:t>Reference</a:t>
            </a:r>
            <a:endParaRPr lang="en-US" smtClean="0"/>
          </a:p>
          <a:p>
            <a:pPr eaLnBrk="1" hangingPunct="1">
              <a:lnSpc>
                <a:spcPct val="90000"/>
              </a:lnSpc>
              <a:buFontTx/>
              <a:buChar char="•"/>
            </a:pPr>
            <a:r>
              <a:rPr lang="en-US" smtClean="0"/>
              <a:t>MVA Label, United States, English. Ipas. 2004. </a:t>
            </a:r>
          </a:p>
          <a:p>
            <a:pPr eaLnBrk="1" hangingPunct="1">
              <a:lnSpc>
                <a:spcPct val="90000"/>
              </a:lnSpc>
            </a:pPr>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90000"/>
              </a:lnSpc>
            </a:pPr>
            <a:endParaRPr lang="en-US" smtClean="0"/>
          </a:p>
          <a:p>
            <a:pPr eaLnBrk="1" hangingPunct="1">
              <a:lnSpc>
                <a:spcPct val="90000"/>
              </a:lnSpc>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13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1CC1859C-D9C5-44DE-8FFC-6CA0E8BE2B2B}" type="slidenum">
              <a:rPr lang="en-US" smtClean="0"/>
              <a:pPr/>
              <a:t>13</a:t>
            </a:fld>
            <a:endParaRPr lang="en-US" smtClean="0"/>
          </a:p>
        </p:txBody>
      </p:sp>
      <p:sp>
        <p:nvSpPr>
          <p:cNvPr id="10138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138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This study looked at rates for complications such as re-aspiration and perforation. The study is important because of its sample size. Abortion-related problems are uncommon; research on complications requires a large sample size. The sample size calculation used revealed that Goldberg’s study had the power to detect a 2 percent difference in re-aspiration rates between MVA and EVA.</a:t>
            </a:r>
          </a:p>
          <a:p>
            <a:pPr eaLnBrk="1" hangingPunct="1">
              <a:buFontTx/>
              <a:buChar char="•"/>
            </a:pPr>
            <a:r>
              <a:rPr lang="en-US" sz="900" smtClean="0"/>
              <a:t>All of these cases were performed in the same outpatient clinic setting. In this study, most women received moderate sedation with fentanyl and midazolam. </a:t>
            </a:r>
          </a:p>
          <a:p>
            <a:pPr eaLnBrk="1" hangingPunct="1">
              <a:buFontTx/>
              <a:buChar char="•"/>
            </a:pPr>
            <a:r>
              <a:rPr lang="en-US" sz="900" smtClean="0"/>
              <a:t>Both EVA and MVA were readily available in the room with patients; choice of method was up to the physician.</a:t>
            </a:r>
          </a:p>
          <a:p>
            <a:pPr eaLnBrk="1" hangingPunct="1"/>
            <a:r>
              <a:rPr lang="en-US" b="1" smtClean="0">
                <a:solidFill>
                  <a:srgbClr val="4D4D4D"/>
                </a:solidFill>
              </a:rPr>
              <a:t>*Elective not spontaneous studies</a:t>
            </a:r>
            <a:br>
              <a:rPr lang="en-US" b="1" smtClean="0">
                <a:solidFill>
                  <a:srgbClr val="4D4D4D"/>
                </a:solidFill>
              </a:rPr>
            </a:br>
            <a:endParaRPr lang="en-US" sz="500" b="1" smtClean="0"/>
          </a:p>
          <a:p>
            <a:pPr eaLnBrk="1" hangingPunct="1"/>
            <a:r>
              <a:rPr lang="en-US" sz="900" u="sng" smtClean="0"/>
              <a:t>Reference</a:t>
            </a:r>
          </a:p>
          <a:p>
            <a:pPr eaLnBrk="1" hangingPunct="1">
              <a:buFontTx/>
              <a:buChar char="•"/>
            </a:pPr>
            <a:r>
              <a:rPr lang="en-US" sz="900" smtClean="0"/>
              <a:t>Goldberg AB, Dean G, Kang MS, Youssof S, Darney PD. Manual versus electric vacuum aspiration for early first-trimester abortion: a controlled study of complication rates. </a:t>
            </a:r>
            <a:r>
              <a:rPr lang="en-US" sz="900" i="1" smtClean="0"/>
              <a:t>Obstet Gynecol.</a:t>
            </a:r>
            <a:r>
              <a:rPr lang="en-US" sz="900" smtClean="0"/>
              <a:t> 2004;103:101–7.</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240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116C5068-4FCE-49E0-A0A4-096C3FCDD284}" type="slidenum">
              <a:rPr lang="en-US" smtClean="0"/>
              <a:pPr/>
              <a:t>14</a:t>
            </a:fld>
            <a:endParaRPr lang="en-US" smtClean="0"/>
          </a:p>
        </p:txBody>
      </p:sp>
      <p:sp>
        <p:nvSpPr>
          <p:cNvPr id="10240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240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Complications seen were re-aspirations and perforation.</a:t>
            </a:r>
          </a:p>
          <a:p>
            <a:pPr eaLnBrk="1" hangingPunct="1">
              <a:buFontTx/>
              <a:buChar char="•"/>
            </a:pPr>
            <a:endParaRPr lang="en-US" sz="900" smtClean="0"/>
          </a:p>
          <a:p>
            <a:pPr eaLnBrk="1" hangingPunct="1"/>
            <a:endParaRPr lang="en-US" sz="900" smtClean="0"/>
          </a:p>
          <a:p>
            <a:pPr eaLnBrk="1" hangingPunct="1"/>
            <a:r>
              <a:rPr lang="en-US" sz="900" u="sng" smtClean="0"/>
              <a:t>Reference</a:t>
            </a:r>
            <a:endParaRPr lang="en-US" sz="900" smtClean="0"/>
          </a:p>
          <a:p>
            <a:pPr eaLnBrk="1" hangingPunct="1">
              <a:buFontTx/>
              <a:buChar char="•"/>
            </a:pPr>
            <a:r>
              <a:rPr lang="en-US" sz="900" smtClean="0"/>
              <a:t>Goldberg AB, Dean G, Kang MS, Youssof S, Darney PD. Manual versus electric vacuum aspiration for early first-trimester abortion: a controlled study of complication rates. </a:t>
            </a:r>
            <a:r>
              <a:rPr lang="en-US" sz="900" i="1" smtClean="0"/>
              <a:t>Obstet Gynecol</a:t>
            </a:r>
            <a:r>
              <a:rPr lang="en-US" sz="900" smtClean="0"/>
              <a:t>. 2004;103:101–7.</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342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2BB76F47-21CC-4E4B-A2F1-D7A89482F7C6}" type="slidenum">
              <a:rPr lang="en-US" smtClean="0"/>
              <a:pPr/>
              <a:t>15</a:t>
            </a:fld>
            <a:endParaRPr lang="en-US" smtClean="0"/>
          </a:p>
        </p:txBody>
      </p:sp>
      <p:sp>
        <p:nvSpPr>
          <p:cNvPr id="103428"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342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The clinicians had the choice of whether to use MVA or EVA, because both were always in the clinic room and readily available. </a:t>
            </a:r>
          </a:p>
          <a:p>
            <a:pPr eaLnBrk="1" hangingPunct="1">
              <a:buFontTx/>
              <a:buChar char="•"/>
            </a:pPr>
            <a:r>
              <a:rPr lang="en-US" sz="900" smtClean="0"/>
              <a:t>Attending physicians chose MVA 52% of the time, gyn residents chose MVA 59% of the time, and other residents chose it 76% of the time. The authors believed the difference reflected differences in previous experience and comfort level with new technology: attending physicians had more previous experience with EVA, residents had more experience with MVA. </a:t>
            </a:r>
          </a:p>
          <a:p>
            <a:pPr eaLnBrk="1" hangingPunct="1">
              <a:buFontTx/>
              <a:buChar char="•"/>
            </a:pPr>
            <a:endParaRPr lang="en-US" sz="900" smtClean="0"/>
          </a:p>
          <a:p>
            <a:pPr eaLnBrk="1" hangingPunct="1"/>
            <a:endParaRPr lang="en-US" sz="900" smtClean="0"/>
          </a:p>
          <a:p>
            <a:pPr eaLnBrk="1" hangingPunct="1"/>
            <a:r>
              <a:rPr lang="en-US" sz="900" u="sng" smtClean="0"/>
              <a:t>Reference</a:t>
            </a:r>
            <a:endParaRPr lang="en-US" sz="900" smtClean="0"/>
          </a:p>
          <a:p>
            <a:pPr eaLnBrk="1" hangingPunct="1">
              <a:buFontTx/>
              <a:buChar char="•"/>
            </a:pPr>
            <a:r>
              <a:rPr lang="en-US" sz="900" smtClean="0"/>
              <a:t>Goldberg AB, Dean G, Kang MS, Youssof S, Darney PD. Manual versus electric vacuum aspiration for early first-trimester abortion: a controlled study of complication rates. </a:t>
            </a:r>
            <a:r>
              <a:rPr lang="en-US" sz="900" i="1" smtClean="0"/>
              <a:t>Obstet Gynecol</a:t>
            </a:r>
            <a:r>
              <a:rPr lang="en-US" sz="900" smtClean="0"/>
              <a:t>. 2004;103:101–7.</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445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126A3852-27AF-4F14-BDF0-1A858873DE37}" type="slidenum">
              <a:rPr lang="en-US" smtClean="0"/>
              <a:pPr/>
              <a:t>16</a:t>
            </a:fld>
            <a:endParaRPr lang="en-US" smtClean="0"/>
          </a:p>
        </p:txBody>
      </p:sp>
      <p:sp>
        <p:nvSpPr>
          <p:cNvPr id="10445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445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80000"/>
              </a:lnSpc>
            </a:pPr>
            <a:r>
              <a:rPr lang="en-US" sz="900" u="sng" smtClean="0"/>
              <a:t>Talking Points</a:t>
            </a:r>
          </a:p>
          <a:p>
            <a:pPr eaLnBrk="1" hangingPunct="1">
              <a:lnSpc>
                <a:spcPct val="80000"/>
              </a:lnSpc>
              <a:buFontTx/>
              <a:buChar char="•"/>
            </a:pPr>
            <a:r>
              <a:rPr lang="en-US" sz="900" smtClean="0"/>
              <a:t>The demand for early abortion has increased with the availability of home pregnancy tests as well as medication abortion. However, studies from the 1970s suggested that earlier procedures were associated with a higher failure rate. Beginning in 1994, Planned Parenthood of Houston and Southeast Texas developed a protocol to challenge the dictum that abortion before 6 weeks of gestation had greater risks. Edwards and Creinin examined the data for abortions performed from January 1994 through July 1996. This was a significant study in that it prompted many clinicians to start providing vacuum aspiration abortions earlier in gestation.</a:t>
            </a:r>
          </a:p>
          <a:p>
            <a:pPr eaLnBrk="1" hangingPunct="1">
              <a:lnSpc>
                <a:spcPct val="80000"/>
              </a:lnSpc>
              <a:buFontTx/>
              <a:buChar char="•"/>
            </a:pPr>
            <a:r>
              <a:rPr lang="en-US" sz="900" smtClean="0"/>
              <a:t>Study methods and results:</a:t>
            </a:r>
          </a:p>
          <a:p>
            <a:pPr lvl="1" eaLnBrk="1" hangingPunct="1">
              <a:lnSpc>
                <a:spcPct val="80000"/>
              </a:lnSpc>
              <a:buFontTx/>
              <a:buChar char="•"/>
            </a:pPr>
            <a:r>
              <a:rPr lang="en-US" sz="900" smtClean="0"/>
              <a:t>2,399 MVA procedures were performed for women at or before 6 weeks of gestation.</a:t>
            </a:r>
          </a:p>
          <a:p>
            <a:pPr lvl="1" eaLnBrk="1" hangingPunct="1">
              <a:lnSpc>
                <a:spcPct val="80000"/>
              </a:lnSpc>
              <a:buFontTx/>
              <a:buChar char="•"/>
            </a:pPr>
            <a:r>
              <a:rPr lang="en-US" sz="900" smtClean="0"/>
              <a:t>2,379 (99.2%) patients had complete abortions (defined as no other intervention needed).</a:t>
            </a:r>
          </a:p>
          <a:p>
            <a:pPr lvl="1" eaLnBrk="1" hangingPunct="1">
              <a:lnSpc>
                <a:spcPct val="80000"/>
              </a:lnSpc>
              <a:buFontTx/>
              <a:buChar char="•"/>
            </a:pPr>
            <a:r>
              <a:rPr lang="en-US" sz="900" smtClean="0"/>
              <a:t>6 women required repeat aspiration (0.25%):</a:t>
            </a:r>
          </a:p>
          <a:p>
            <a:pPr lvl="3" eaLnBrk="1" hangingPunct="1">
              <a:lnSpc>
                <a:spcPct val="80000"/>
              </a:lnSpc>
              <a:buFont typeface="Wingdings" pitchFamily="2" charset="2"/>
              <a:buChar char="ü"/>
            </a:pPr>
            <a:r>
              <a:rPr lang="en-US" sz="900" smtClean="0"/>
              <a:t>–3 for hematometra</a:t>
            </a:r>
          </a:p>
          <a:p>
            <a:pPr lvl="3" eaLnBrk="1" hangingPunct="1">
              <a:lnSpc>
                <a:spcPct val="80000"/>
              </a:lnSpc>
              <a:buFont typeface="Wingdings" pitchFamily="2" charset="2"/>
              <a:buChar char="ü"/>
            </a:pPr>
            <a:r>
              <a:rPr lang="en-US" sz="900" smtClean="0"/>
              <a:t>–3 for continuing pregnancies</a:t>
            </a:r>
          </a:p>
          <a:p>
            <a:pPr lvl="1" eaLnBrk="1" hangingPunct="1">
              <a:lnSpc>
                <a:spcPct val="80000"/>
              </a:lnSpc>
              <a:buFontTx/>
              <a:buChar char="•"/>
            </a:pPr>
            <a:r>
              <a:rPr lang="en-US" sz="900" smtClean="0"/>
              <a:t>14 women had ectopic pregnancies (0.6%) that were diagnosed and treated.</a:t>
            </a:r>
          </a:p>
          <a:p>
            <a:pPr lvl="1" eaLnBrk="1" hangingPunct="1">
              <a:lnSpc>
                <a:spcPct val="80000"/>
              </a:lnSpc>
              <a:buFontTx/>
              <a:buChar char="•"/>
            </a:pPr>
            <a:r>
              <a:rPr lang="en-US" sz="900" smtClean="0"/>
              <a:t>No other complications were experienced.</a:t>
            </a:r>
          </a:p>
          <a:p>
            <a:pPr lvl="1" eaLnBrk="1" hangingPunct="1">
              <a:lnSpc>
                <a:spcPct val="80000"/>
              </a:lnSpc>
              <a:buFontTx/>
              <a:buChar char="•"/>
            </a:pPr>
            <a:r>
              <a:rPr lang="en-US" sz="900" smtClean="0"/>
              <a:t>Follow-up rate not reported but “probably low” (per Paul 2002; see next slide for full reference)</a:t>
            </a:r>
          </a:p>
          <a:p>
            <a:pPr eaLnBrk="1" hangingPunct="1">
              <a:lnSpc>
                <a:spcPct val="90000"/>
              </a:lnSpc>
            </a:pPr>
            <a:r>
              <a:rPr lang="en-US" b="1" smtClean="0">
                <a:solidFill>
                  <a:srgbClr val="4D4D4D"/>
                </a:solidFill>
              </a:rPr>
              <a:t>*Elective not spontaneous studies</a:t>
            </a:r>
            <a:endParaRPr lang="en-US" sz="500" b="1" smtClean="0"/>
          </a:p>
          <a:p>
            <a:pPr eaLnBrk="1" hangingPunct="1">
              <a:lnSpc>
                <a:spcPct val="80000"/>
              </a:lnSpc>
              <a:buFontTx/>
              <a:buChar char="•"/>
            </a:pPr>
            <a:endParaRPr lang="en-US" sz="900" smtClean="0"/>
          </a:p>
          <a:p>
            <a:pPr eaLnBrk="1" hangingPunct="1">
              <a:lnSpc>
                <a:spcPct val="80000"/>
              </a:lnSpc>
            </a:pPr>
            <a:r>
              <a:rPr lang="en-US" sz="900" u="sng" smtClean="0"/>
              <a:t>Reference</a:t>
            </a:r>
            <a:r>
              <a:rPr lang="en-US" sz="900" smtClean="0"/>
              <a:t> </a:t>
            </a:r>
          </a:p>
          <a:p>
            <a:pPr eaLnBrk="1" hangingPunct="1">
              <a:lnSpc>
                <a:spcPct val="80000"/>
              </a:lnSpc>
              <a:buFontTx/>
              <a:buChar char="•"/>
            </a:pPr>
            <a:r>
              <a:rPr lang="en-US" sz="900" smtClean="0"/>
              <a:t>Edwards J, Creinin MD. Surgical abortion for gestations of less than 6 weeks. </a:t>
            </a:r>
            <a:r>
              <a:rPr lang="en-US" sz="900" i="1" smtClean="0"/>
              <a:t>Curr Probl Obstet Gynecol Fertil.</a:t>
            </a:r>
            <a:r>
              <a:rPr lang="en-US" sz="900" smtClean="0"/>
              <a:t> 1997;20:11–19.</a:t>
            </a:r>
          </a:p>
          <a:p>
            <a:pPr eaLnBrk="1" hangingPunct="1">
              <a:lnSpc>
                <a:spcPct val="80000"/>
              </a:lnSpc>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80000"/>
              </a:lnSpc>
            </a:pPr>
            <a:endParaRPr lang="en-US" sz="9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54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D4507A3C-C057-44AD-AD97-F82B4604DC60}" type="slidenum">
              <a:rPr lang="en-US" smtClean="0"/>
              <a:pPr/>
              <a:t>17</a:t>
            </a:fld>
            <a:endParaRPr lang="en-US" smtClean="0"/>
          </a:p>
        </p:txBody>
      </p:sp>
      <p:sp>
        <p:nvSpPr>
          <p:cNvPr id="105476"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547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This prospective study was conducted to evaluate the efficacy of MVA in a clinical setting in which there were several sites and many physicians performing procedures. These results probably have good external validity because of the many physicians involved. The authors gathered data on women who had had vacuum aspiration procedures at </a:t>
            </a:r>
            <a:r>
              <a:rPr lang="en-US" sz="900" smtClean="0">
                <a:cs typeface="Arial" charset="0"/>
              </a:rPr>
              <a:t>or before </a:t>
            </a:r>
            <a:r>
              <a:rPr lang="en-US" sz="900" smtClean="0"/>
              <a:t>6 weeks of gestation at three Planned Parenthood clinics between January 1998 and August 2000. Procedures were performed with EVA, MVA, or both.</a:t>
            </a:r>
          </a:p>
          <a:p>
            <a:pPr lvl="1" eaLnBrk="1" hangingPunct="1">
              <a:buFontTx/>
              <a:buChar char="•"/>
            </a:pPr>
            <a:r>
              <a:rPr lang="en-US" sz="900" smtClean="0"/>
              <a:t>1,132 women at </a:t>
            </a:r>
            <a:r>
              <a:rPr lang="en-US" sz="900" smtClean="0">
                <a:cs typeface="Arial" charset="0"/>
              </a:rPr>
              <a:t>≤</a:t>
            </a:r>
            <a:r>
              <a:rPr lang="en-US" sz="900" smtClean="0"/>
              <a:t>6 weeks of gestation</a:t>
            </a:r>
          </a:p>
          <a:p>
            <a:pPr lvl="1" eaLnBrk="1" hangingPunct="1">
              <a:buFontTx/>
              <a:buChar char="•"/>
            </a:pPr>
            <a:r>
              <a:rPr lang="en-US" sz="900" smtClean="0"/>
              <a:t>Follow-up was available for 750 of those women (66%)</a:t>
            </a:r>
          </a:p>
          <a:p>
            <a:pPr lvl="1" eaLnBrk="1" hangingPunct="1">
              <a:buFontTx/>
              <a:buChar char="•"/>
            </a:pPr>
            <a:r>
              <a:rPr lang="en-US" sz="900" smtClean="0"/>
              <a:t>The medical records contained information on the suction device that was used in 1,093 of the abortions: MVA alone in 569 cases (52%); EVA in 440 cases (40%); and both suction devices in 84 cases (8%).</a:t>
            </a:r>
          </a:p>
          <a:p>
            <a:pPr eaLnBrk="1" hangingPunct="1"/>
            <a:r>
              <a:rPr lang="en-US" sz="900" b="1" smtClean="0">
                <a:solidFill>
                  <a:srgbClr val="4D4D4D"/>
                </a:solidFill>
              </a:rPr>
              <a:t>*Elective not spontaneous studies</a:t>
            </a:r>
            <a:endParaRPr lang="en-US" sz="500" b="1" smtClean="0"/>
          </a:p>
          <a:p>
            <a:pPr eaLnBrk="1" hangingPunct="1"/>
            <a:endParaRPr lang="en-US" sz="900" smtClean="0"/>
          </a:p>
          <a:p>
            <a:pPr eaLnBrk="1" hangingPunct="1"/>
            <a:r>
              <a:rPr lang="en-US" sz="900" u="sng" smtClean="0"/>
              <a:t>Reference</a:t>
            </a:r>
            <a:r>
              <a:rPr lang="en-US" sz="900" smtClean="0"/>
              <a:t> </a:t>
            </a:r>
          </a:p>
          <a:p>
            <a:pPr eaLnBrk="1" hangingPunct="1">
              <a:buFontTx/>
              <a:buChar char="•"/>
            </a:pPr>
            <a:r>
              <a:rPr lang="en-US" sz="900" smtClean="0"/>
              <a:t>Paul ME, Mitchell CM, Rogers AJ, Fox MC, Lackie EG. Early surgical abortion: efficacy and safety. </a:t>
            </a:r>
            <a:r>
              <a:rPr lang="en-US" sz="900" i="1" smtClean="0"/>
              <a:t>Am J Obstet Gynecol.</a:t>
            </a:r>
            <a:r>
              <a:rPr lang="en-US" sz="900" smtClean="0"/>
              <a:t> 2002;187:407–11.</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64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4088DE5-8DF8-4B06-B3C4-05E8FA91E0DF}" type="slidenum">
              <a:rPr lang="en-US" smtClean="0"/>
              <a:pPr/>
              <a:t>18</a:t>
            </a:fld>
            <a:endParaRPr lang="en-US" smtClean="0"/>
          </a:p>
        </p:txBody>
      </p:sp>
      <p:sp>
        <p:nvSpPr>
          <p:cNvPr id="10650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650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17 women had failed attempted abortions: 2.3% of study population. </a:t>
            </a:r>
          </a:p>
          <a:p>
            <a:pPr eaLnBrk="1" hangingPunct="1"/>
            <a:r>
              <a:rPr lang="en-US" b="1" smtClean="0">
                <a:solidFill>
                  <a:srgbClr val="4D4D4D"/>
                </a:solidFill>
              </a:rPr>
              <a:t>*Elective not spontaneous studies</a:t>
            </a:r>
            <a:endParaRPr lang="en-US" sz="500" b="1" smtClean="0"/>
          </a:p>
          <a:p>
            <a:pPr eaLnBrk="1" hangingPunct="1"/>
            <a:endParaRPr lang="en-US" sz="900" smtClean="0"/>
          </a:p>
          <a:p>
            <a:pPr eaLnBrk="1" hangingPunct="1"/>
            <a:r>
              <a:rPr lang="en-US" sz="900" u="sng" smtClean="0"/>
              <a:t>Reference</a:t>
            </a:r>
            <a:r>
              <a:rPr lang="en-US" sz="900" smtClean="0"/>
              <a:t> </a:t>
            </a:r>
          </a:p>
          <a:p>
            <a:pPr eaLnBrk="1" hangingPunct="1">
              <a:buFontTx/>
              <a:buChar char="•"/>
            </a:pPr>
            <a:r>
              <a:rPr lang="en-US" sz="900" smtClean="0"/>
              <a:t>Paul ME, Mitchell CM, Rogers AJ, Fox MC, Lackie EG. Early surgical abortion: efficacy and safety. </a:t>
            </a:r>
            <a:r>
              <a:rPr lang="en-US" sz="900" i="1" smtClean="0"/>
              <a:t>Am J Obstet Gynecol.</a:t>
            </a:r>
            <a:r>
              <a:rPr lang="en-US" sz="900" smtClean="0"/>
              <a:t> 2002;187:407–11.</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75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090D317-2F01-4987-83A8-6B20EC2B8390}" type="slidenum">
              <a:rPr lang="en-US" smtClean="0"/>
              <a:pPr/>
              <a:t>19</a:t>
            </a:fld>
            <a:endParaRPr lang="en-US" smtClean="0"/>
          </a:p>
        </p:txBody>
      </p:sp>
      <p:sp>
        <p:nvSpPr>
          <p:cNvPr id="10752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752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Rates of failed abortion did not differ significantly by physician or gestational age.</a:t>
            </a:r>
          </a:p>
          <a:p>
            <a:pPr eaLnBrk="1" hangingPunct="1">
              <a:buFontTx/>
              <a:buChar char="•"/>
            </a:pPr>
            <a:r>
              <a:rPr lang="en-US" sz="900" smtClean="0"/>
              <a:t>The higher failure rates seen when both devices were used reflects the presence of more challenging cases, in which complete evacuation was unsuccessful despite use of both MVA and EVA.</a:t>
            </a:r>
          </a:p>
          <a:p>
            <a:pPr eaLnBrk="1" hangingPunct="1"/>
            <a:r>
              <a:rPr lang="en-US" b="1" smtClean="0">
                <a:solidFill>
                  <a:srgbClr val="4D4D4D"/>
                </a:solidFill>
              </a:rPr>
              <a:t>*Elective not spontaneous studies</a:t>
            </a:r>
            <a:endParaRPr lang="en-US" sz="500" b="1" smtClean="0"/>
          </a:p>
          <a:p>
            <a:pPr eaLnBrk="1" hangingPunct="1"/>
            <a:endParaRPr lang="en-US" sz="900" smtClean="0"/>
          </a:p>
          <a:p>
            <a:pPr eaLnBrk="1" hangingPunct="1"/>
            <a:r>
              <a:rPr lang="en-US" sz="900" u="sng" smtClean="0"/>
              <a:t>Reference</a:t>
            </a:r>
            <a:r>
              <a:rPr lang="en-US" sz="900" smtClean="0"/>
              <a:t> </a:t>
            </a:r>
          </a:p>
          <a:p>
            <a:pPr eaLnBrk="1" hangingPunct="1">
              <a:buFontTx/>
              <a:buChar char="•"/>
            </a:pPr>
            <a:r>
              <a:rPr lang="en-US" sz="900" smtClean="0"/>
              <a:t>Paul ME, Mitchell CM, Rogers AJ, Fox MC, Lackie EG. Early surgical abortion: efficacy and safety. </a:t>
            </a:r>
            <a:r>
              <a:rPr lang="en-US" sz="900" i="1" smtClean="0"/>
              <a:t>Am J Obstet Gynecol.</a:t>
            </a:r>
            <a:r>
              <a:rPr lang="en-US" sz="900" smtClean="0"/>
              <a:t> 2002;187:407–11.</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01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646346F8-9980-401F-B870-A39D69750A5B}" type="slidenum">
              <a:rPr lang="en-US" smtClean="0"/>
              <a:pPr/>
              <a:t>2</a:t>
            </a:fld>
            <a:endParaRPr lang="en-US" smtClean="0"/>
          </a:p>
        </p:txBody>
      </p:sp>
      <p:sp>
        <p:nvSpPr>
          <p:cNvPr id="90116" name="Rectangle 2"/>
          <p:cNvSpPr>
            <a:spLocks noChangeArrowheads="1" noTextEdit="1"/>
          </p:cNvSpPr>
          <p:nvPr>
            <p:ph type="sldImg"/>
          </p:nvPr>
        </p:nvSpPr>
        <p:spPr bwMode="auto">
          <a:noFill/>
          <a:ln>
            <a:solidFill>
              <a:srgbClr val="000000"/>
            </a:solidFill>
            <a:miter lim="800000"/>
            <a:headEnd/>
            <a:tailEnd/>
          </a:ln>
        </p:spPr>
      </p:sp>
      <p:sp>
        <p:nvSpPr>
          <p:cNvPr id="901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This presentation has been peer reviewed.</a:t>
            </a:r>
          </a:p>
          <a:p>
            <a:pPr eaLnBrk="1" hangingPunct="1"/>
            <a:endParaRPr lang="en-US" smtClean="0"/>
          </a:p>
          <a:p>
            <a:pPr eaLnBrk="1" hangingPunct="1"/>
            <a:r>
              <a:rPr lang="en-US" b="1" smtClean="0"/>
              <a:t>Herbert P. Brown, MD </a:t>
            </a:r>
            <a:endParaRPr lang="en-US" smtClean="0"/>
          </a:p>
          <a:p>
            <a:pPr eaLnBrk="1" hangingPunct="1"/>
            <a:r>
              <a:rPr lang="en-US" smtClean="0"/>
              <a:t>Clinical Associate Professor of Ob/Gyn</a:t>
            </a:r>
          </a:p>
          <a:p>
            <a:pPr eaLnBrk="1" hangingPunct="1"/>
            <a:r>
              <a:rPr lang="en-US" smtClean="0"/>
              <a:t>University of Texas Health Science Center</a:t>
            </a:r>
            <a:endParaRPr lang="es-ES" smtClean="0"/>
          </a:p>
          <a:p>
            <a:pPr eaLnBrk="1" hangingPunct="1"/>
            <a:r>
              <a:rPr lang="es-ES" smtClean="0"/>
              <a:t>San Antonio, TX</a:t>
            </a:r>
            <a:endParaRPr lang="es-ES" b="1" smtClean="0"/>
          </a:p>
          <a:p>
            <a:pPr eaLnBrk="1" hangingPunct="1"/>
            <a:r>
              <a:rPr lang="en-US" b="1" smtClean="0"/>
              <a:t>Michelle Forcier, MD, MPH </a:t>
            </a:r>
            <a:br>
              <a:rPr lang="en-US" b="1" smtClean="0"/>
            </a:br>
            <a:r>
              <a:rPr lang="en-US" smtClean="0"/>
              <a:t>Adjunct Assistant Clinical Professor of Pediatrics </a:t>
            </a:r>
            <a:br>
              <a:rPr lang="en-US" smtClean="0"/>
            </a:br>
            <a:r>
              <a:rPr lang="en-US" smtClean="0"/>
              <a:t>University of North Carolina School of Pediatrics and Family Medicine and Duke University School of Pediatrics </a:t>
            </a:r>
            <a:br>
              <a:rPr lang="en-US" smtClean="0"/>
            </a:br>
            <a:r>
              <a:rPr lang="en-US" smtClean="0"/>
              <a:t>Chapel Hill, NC </a:t>
            </a:r>
          </a:p>
          <a:p>
            <a:pPr eaLnBrk="1" hangingPunct="1"/>
            <a:r>
              <a:rPr lang="en-US" b="1" smtClean="0"/>
              <a:t>Emily Godfrey, MD, MPH </a:t>
            </a:r>
            <a:br>
              <a:rPr lang="en-US" b="1" smtClean="0"/>
            </a:br>
            <a:r>
              <a:rPr lang="en-US" smtClean="0"/>
              <a:t>Assistant Professor, Department of Family Medicine </a:t>
            </a:r>
            <a:br>
              <a:rPr lang="en-US" smtClean="0"/>
            </a:br>
            <a:r>
              <a:rPr lang="en-US" smtClean="0"/>
              <a:t>University of Illinois at Chicago </a:t>
            </a:r>
            <a:br>
              <a:rPr lang="en-US" smtClean="0"/>
            </a:br>
            <a:r>
              <a:rPr lang="en-US" smtClean="0"/>
              <a:t>Chicago, IL </a:t>
            </a:r>
          </a:p>
          <a:p>
            <a:pPr eaLnBrk="1" hangingPunct="1"/>
            <a:r>
              <a:rPr lang="en-US" b="1" smtClean="0"/>
              <a:t>Marji Gold, MD </a:t>
            </a:r>
            <a:endParaRPr lang="en-US" smtClean="0"/>
          </a:p>
          <a:p>
            <a:pPr eaLnBrk="1" hangingPunct="1"/>
            <a:r>
              <a:rPr lang="en-US" smtClean="0"/>
              <a:t>Professor of Family and Social Medicine</a:t>
            </a:r>
          </a:p>
          <a:p>
            <a:pPr eaLnBrk="1" hangingPunct="1"/>
            <a:r>
              <a:rPr lang="en-US" smtClean="0"/>
              <a:t>Albert Einstein College of Medicine</a:t>
            </a:r>
          </a:p>
          <a:p>
            <a:pPr eaLnBrk="1" hangingPunct="1"/>
            <a:r>
              <a:rPr lang="en-US" smtClean="0"/>
              <a:t>Bronx, NY</a:t>
            </a:r>
          </a:p>
          <a:p>
            <a:pPr eaLnBrk="1" hangingPunct="1"/>
            <a:r>
              <a:rPr lang="en-US" b="1" smtClean="0"/>
              <a:t>Jini Tanenhaus, PA, MA </a:t>
            </a:r>
            <a:br>
              <a:rPr lang="en-US" b="1" smtClean="0"/>
            </a:br>
            <a:r>
              <a:rPr lang="en-US" smtClean="0"/>
              <a:t>Associate Vice President – Clinical Training and Research </a:t>
            </a:r>
            <a:br>
              <a:rPr lang="en-US" smtClean="0"/>
            </a:br>
            <a:r>
              <a:rPr lang="en-US" smtClean="0"/>
              <a:t>Planned Parenthood of New York City </a:t>
            </a:r>
            <a:br>
              <a:rPr lang="en-US" smtClean="0"/>
            </a:br>
            <a:r>
              <a:rPr lang="en-US" smtClean="0"/>
              <a:t>New York, NY </a:t>
            </a:r>
            <a:endParaRPr lang="en-US" b="1" smtClean="0"/>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22B6D3C1-BCDC-4DC0-9677-C6ED0F8C3FDD}" type="slidenum">
              <a:rPr lang="en-US" smtClean="0"/>
              <a:pPr/>
              <a:t>20</a:t>
            </a:fld>
            <a:endParaRPr lang="en-US" smtClean="0"/>
          </a:p>
        </p:txBody>
      </p:sp>
      <p:sp>
        <p:nvSpPr>
          <p:cNvPr id="108548"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854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Other complications among the follow-up population included incomplete abortion (0.5%), unrecognized ectopic pregnancy (0.3%), hematometra (0.1%), pelvic infection (0.5%), and re-aspiration due to negative pathologic exam (0.4%).</a:t>
            </a:r>
          </a:p>
          <a:p>
            <a:pPr eaLnBrk="1" hangingPunct="1">
              <a:buFontTx/>
              <a:buChar char="•"/>
            </a:pPr>
            <a:r>
              <a:rPr lang="en-US" sz="900" smtClean="0"/>
              <a:t>One woman who had an infection also had an incomplete abortion (thus the sum of the individual complication types shown is greater than 13).</a:t>
            </a:r>
          </a:p>
          <a:p>
            <a:pPr eaLnBrk="1" hangingPunct="1">
              <a:buFontTx/>
              <a:buChar char="•"/>
            </a:pPr>
            <a:r>
              <a:rPr lang="en-US" sz="900" smtClean="0"/>
              <a:t>Early pregnancy termination with vacuum aspiration is safe and effective.</a:t>
            </a:r>
          </a:p>
          <a:p>
            <a:pPr eaLnBrk="1" hangingPunct="1">
              <a:buFontTx/>
              <a:buChar char="•"/>
            </a:pPr>
            <a:r>
              <a:rPr lang="en-US" sz="900" smtClean="0"/>
              <a:t>Frequency of complications that required re-aspiration was similar to that reported with mifepristone and misoprostol.</a:t>
            </a:r>
          </a:p>
          <a:p>
            <a:pPr eaLnBrk="1" hangingPunct="1"/>
            <a:r>
              <a:rPr lang="en-US" b="1" smtClean="0">
                <a:solidFill>
                  <a:srgbClr val="4D4D4D"/>
                </a:solidFill>
              </a:rPr>
              <a:t>*Elective not spontaneous studies</a:t>
            </a:r>
            <a:endParaRPr lang="en-US" sz="500" b="1" smtClean="0"/>
          </a:p>
          <a:p>
            <a:pPr eaLnBrk="1" hangingPunct="1"/>
            <a:endParaRPr lang="en-US" sz="900" smtClean="0"/>
          </a:p>
          <a:p>
            <a:pPr eaLnBrk="1" hangingPunct="1"/>
            <a:r>
              <a:rPr lang="en-US" sz="900" u="sng" smtClean="0"/>
              <a:t>Reference</a:t>
            </a:r>
            <a:r>
              <a:rPr lang="en-US" sz="900" smtClean="0"/>
              <a:t> </a:t>
            </a:r>
          </a:p>
          <a:p>
            <a:pPr eaLnBrk="1" hangingPunct="1">
              <a:buFontTx/>
              <a:buChar char="•"/>
            </a:pPr>
            <a:r>
              <a:rPr lang="en-US" sz="900" smtClean="0"/>
              <a:t>Paul ME, Mitchell CM, Rogers AJ, et al. Early surgical abortion: efficacy and safety. </a:t>
            </a:r>
            <a:r>
              <a:rPr lang="en-US" sz="900" i="1" smtClean="0"/>
              <a:t>Am J Obstet Gynecol.</a:t>
            </a:r>
            <a:r>
              <a:rPr lang="en-US" sz="900" smtClean="0"/>
              <a:t> 2002;187:407–11. </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095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F8C75B71-DF46-4983-8D7A-FDB0CD80182D}" type="slidenum">
              <a:rPr lang="en-US" smtClean="0"/>
              <a:pPr/>
              <a:t>21</a:t>
            </a:fld>
            <a:endParaRPr lang="en-US" smtClean="0"/>
          </a:p>
        </p:txBody>
      </p:sp>
      <p:sp>
        <p:nvSpPr>
          <p:cNvPr id="10957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0957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900" u="sng" smtClean="0"/>
              <a:t>Talking Points</a:t>
            </a:r>
          </a:p>
          <a:p>
            <a:pPr eaLnBrk="1" hangingPunct="1">
              <a:lnSpc>
                <a:spcPct val="90000"/>
              </a:lnSpc>
              <a:buFontTx/>
              <a:buChar char="•"/>
            </a:pPr>
            <a:r>
              <a:rPr lang="en-US" sz="900" smtClean="0"/>
              <a:t>These data come from the study from UCSF detailed earlier, which compared complication rates of MVA and EVA. There were 1,726 patients included in the study, of whom 37 were at less than 6 weeks of gestation. Both MVA and EVA were readily available in the procedure rooms; the clinician could choose to use either one. </a:t>
            </a:r>
          </a:p>
          <a:p>
            <a:pPr eaLnBrk="1" hangingPunct="1">
              <a:lnSpc>
                <a:spcPct val="90000"/>
              </a:lnSpc>
              <a:buFontTx/>
              <a:buChar char="•"/>
            </a:pPr>
            <a:r>
              <a:rPr lang="en-US" sz="900" smtClean="0"/>
              <a:t>There were no re-aspirations among these 37 early cases, though the study was not specifically designed to look at this early group. In the entire group (up to 10 weeks of gestation), there were significantly more re-aspirations in the electric group for inability to accurately identify the pregnancy. The study’s authors commented that this trend may be especially important for women whose pregnancies were less than 6 weeks, though they did not have enough patients in this category to adequately address this question.  </a:t>
            </a:r>
          </a:p>
          <a:p>
            <a:pPr eaLnBrk="1" hangingPunct="1">
              <a:lnSpc>
                <a:spcPct val="90000"/>
              </a:lnSpc>
              <a:buFontTx/>
              <a:buChar char="•"/>
            </a:pPr>
            <a:r>
              <a:rPr lang="en-US" sz="900" smtClean="0"/>
              <a:t>It is interesting to note that in 35 of 37 procedures, the physician performing these very early procedures chose MVA over EVA.</a:t>
            </a:r>
          </a:p>
          <a:p>
            <a:pPr eaLnBrk="1" hangingPunct="1">
              <a:lnSpc>
                <a:spcPct val="90000"/>
              </a:lnSpc>
            </a:pPr>
            <a:r>
              <a:rPr lang="en-US" b="1" smtClean="0">
                <a:solidFill>
                  <a:srgbClr val="4D4D4D"/>
                </a:solidFill>
              </a:rPr>
              <a:t>*Elective not spontaneous studies</a:t>
            </a:r>
            <a:endParaRPr lang="en-US" sz="500" b="1" smtClean="0"/>
          </a:p>
          <a:p>
            <a:pPr eaLnBrk="1" hangingPunct="1">
              <a:lnSpc>
                <a:spcPct val="90000"/>
              </a:lnSpc>
            </a:pPr>
            <a:endParaRPr lang="en-US" sz="900" smtClean="0"/>
          </a:p>
          <a:p>
            <a:pPr eaLnBrk="1" hangingPunct="1">
              <a:lnSpc>
                <a:spcPct val="90000"/>
              </a:lnSpc>
            </a:pPr>
            <a:r>
              <a:rPr lang="en-US" sz="900" u="sng" smtClean="0"/>
              <a:t>Reference</a:t>
            </a:r>
            <a:r>
              <a:rPr lang="en-US" sz="900" smtClean="0"/>
              <a:t> </a:t>
            </a:r>
          </a:p>
          <a:p>
            <a:pPr eaLnBrk="1" hangingPunct="1">
              <a:lnSpc>
                <a:spcPct val="90000"/>
              </a:lnSpc>
              <a:buFontTx/>
              <a:buChar char="•"/>
            </a:pPr>
            <a:r>
              <a:rPr lang="en-US" sz="900" smtClean="0"/>
              <a:t>Goldberg AB, Dean G, Kang MS, Youssof S, Darney PD. Manual versus electric vacuum aspiration for early first-trimester abortion: a controlled study of complication rates. </a:t>
            </a:r>
            <a:r>
              <a:rPr lang="en-US" sz="900" i="1" smtClean="0"/>
              <a:t>Obstet Gynecol.</a:t>
            </a:r>
            <a:r>
              <a:rPr lang="en-US" sz="900" smtClean="0"/>
              <a:t> 2004;103:101–7.</a:t>
            </a:r>
          </a:p>
          <a:p>
            <a:pPr eaLnBrk="1" hangingPunct="1">
              <a:lnSpc>
                <a:spcPct val="90000"/>
              </a:lnSpc>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90000"/>
              </a:lnSpc>
            </a:pPr>
            <a:endParaRPr lang="en-US" sz="9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[Insert Lecture Name Here]</a:t>
            </a:r>
          </a:p>
        </p:txBody>
      </p:sp>
      <p:sp>
        <p:nvSpPr>
          <p:cNvPr id="1105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8460E480-8D10-4357-91EA-3107103C0D1C}" type="slidenum">
              <a:rPr lang="en-US" smtClean="0"/>
              <a:pPr/>
              <a:t>22</a:t>
            </a:fld>
            <a:endParaRPr lang="en-US" smtClean="0"/>
          </a:p>
        </p:txBody>
      </p:sp>
      <p:sp>
        <p:nvSpPr>
          <p:cNvPr id="110596" name="Rectangle 2"/>
          <p:cNvSpPr>
            <a:spLocks noChangeArrowheads="1" noTextEdit="1"/>
          </p:cNvSpPr>
          <p:nvPr>
            <p:ph type="sldImg"/>
          </p:nvPr>
        </p:nvSpPr>
        <p:spPr bwMode="auto">
          <a:noFill/>
          <a:ln>
            <a:solidFill>
              <a:srgbClr val="000000"/>
            </a:solidFill>
            <a:miter lim="800000"/>
            <a:headEnd/>
            <a:tailEnd/>
          </a:ln>
        </p:spPr>
      </p:sp>
      <p:sp>
        <p:nvSpPr>
          <p:cNvPr id="11059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161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B9AA6889-BE79-42D9-A4A6-3E1DB9867F28}" type="slidenum">
              <a:rPr lang="en-US" smtClean="0"/>
              <a:pPr/>
              <a:t>23</a:t>
            </a:fld>
            <a:endParaRPr lang="en-US" smtClean="0"/>
          </a:p>
        </p:txBody>
      </p:sp>
      <p:sp>
        <p:nvSpPr>
          <p:cNvPr id="11162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1162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900" u="sng" smtClean="0"/>
              <a:t>Talking Points</a:t>
            </a:r>
          </a:p>
          <a:p>
            <a:pPr eaLnBrk="1" hangingPunct="1">
              <a:lnSpc>
                <a:spcPct val="90000"/>
              </a:lnSpc>
              <a:buFontTx/>
              <a:buChar char="•"/>
            </a:pPr>
            <a:r>
              <a:rPr lang="en-US" sz="900" smtClean="0"/>
              <a:t>John Westfall, MD, is a physician in solo private family practice in Denver. He is affiliated with the University of Colorado and has residents in his office. At the time, he saw approximately 5,000 general family practice patients per year, of whom approximately 550 were for abortion. This is an important practice model because it exemplifies how abortion services may be successfully incorporated into routine primary care.</a:t>
            </a:r>
          </a:p>
          <a:p>
            <a:pPr eaLnBrk="1" hangingPunct="1">
              <a:lnSpc>
                <a:spcPct val="90000"/>
              </a:lnSpc>
              <a:buFontTx/>
              <a:buChar char="•"/>
            </a:pPr>
            <a:r>
              <a:rPr lang="en-US" sz="900" smtClean="0"/>
              <a:t>All patients were at less than 12 weeks of gestation by LMP and exam.</a:t>
            </a:r>
          </a:p>
          <a:p>
            <a:pPr eaLnBrk="1" hangingPunct="1">
              <a:lnSpc>
                <a:spcPct val="90000"/>
              </a:lnSpc>
              <a:buFontTx/>
              <a:buChar char="•"/>
            </a:pPr>
            <a:r>
              <a:rPr lang="en-US" sz="900" smtClean="0"/>
              <a:t>A “considerable number” of these procedures were performed by residents or medical students under the direct supervision of the author.</a:t>
            </a:r>
          </a:p>
          <a:p>
            <a:pPr eaLnBrk="1" hangingPunct="1">
              <a:lnSpc>
                <a:spcPct val="90000"/>
              </a:lnSpc>
              <a:buFontTx/>
              <a:buChar char="•"/>
            </a:pPr>
            <a:endParaRPr lang="en-US" sz="900" smtClean="0"/>
          </a:p>
          <a:p>
            <a:pPr eaLnBrk="1" hangingPunct="1">
              <a:lnSpc>
                <a:spcPct val="90000"/>
              </a:lnSpc>
              <a:buFontTx/>
              <a:buChar char="•"/>
            </a:pPr>
            <a:r>
              <a:rPr lang="en-US" b="1" smtClean="0">
                <a:solidFill>
                  <a:srgbClr val="4D4D4D"/>
                </a:solidFill>
              </a:rPr>
              <a:t>*Elective not spontaneous studies</a:t>
            </a:r>
            <a:endParaRPr lang="en-US" sz="500" b="1" smtClean="0"/>
          </a:p>
          <a:p>
            <a:pPr eaLnBrk="1" hangingPunct="1">
              <a:lnSpc>
                <a:spcPct val="90000"/>
              </a:lnSpc>
              <a:buFontTx/>
              <a:buChar char="•"/>
            </a:pPr>
            <a:endParaRPr lang="en-US" sz="900" smtClean="0"/>
          </a:p>
          <a:p>
            <a:pPr eaLnBrk="1" hangingPunct="1">
              <a:lnSpc>
                <a:spcPct val="90000"/>
              </a:lnSpc>
            </a:pPr>
            <a:endParaRPr lang="en-US" sz="900" smtClean="0"/>
          </a:p>
          <a:p>
            <a:pPr eaLnBrk="1" hangingPunct="1">
              <a:lnSpc>
                <a:spcPct val="90000"/>
              </a:lnSpc>
            </a:pPr>
            <a:r>
              <a:rPr lang="en-US" sz="900" u="sng" smtClean="0"/>
              <a:t>Reference</a:t>
            </a:r>
            <a:endParaRPr lang="en-US" sz="900" smtClean="0"/>
          </a:p>
          <a:p>
            <a:pPr eaLnBrk="1" hangingPunct="1">
              <a:lnSpc>
                <a:spcPct val="90000"/>
              </a:lnSpc>
              <a:buFontTx/>
              <a:buChar char="•"/>
            </a:pPr>
            <a:r>
              <a:rPr lang="en-US" sz="900" smtClean="0"/>
              <a:t>Westfall JM, Sophocles A, Burggraf H, Ellis S. Manual vacuum aspiration for first-trimester abortion. </a:t>
            </a:r>
            <a:r>
              <a:rPr lang="en-US" sz="900" i="1" smtClean="0"/>
              <a:t>Arch Fam Med.</a:t>
            </a:r>
            <a:r>
              <a:rPr lang="en-US" sz="900" smtClean="0"/>
              <a:t> 1998;7:559–62.</a:t>
            </a:r>
          </a:p>
          <a:p>
            <a:pPr eaLnBrk="1" hangingPunct="1">
              <a:lnSpc>
                <a:spcPct val="90000"/>
              </a:lnSpc>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90000"/>
              </a:lnSpc>
            </a:pPr>
            <a:endParaRPr lang="en-US" sz="9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26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AC539B69-5282-4E85-A6EC-F8C10C4EE6ED}" type="slidenum">
              <a:rPr lang="en-US" smtClean="0"/>
              <a:pPr/>
              <a:t>24</a:t>
            </a:fld>
            <a:endParaRPr lang="en-US" smtClean="0"/>
          </a:p>
        </p:txBody>
      </p:sp>
      <p:sp>
        <p:nvSpPr>
          <p:cNvPr id="11264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1264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900" u="sng" smtClean="0"/>
              <a:t>Talking Points</a:t>
            </a:r>
          </a:p>
          <a:p>
            <a:pPr eaLnBrk="1" hangingPunct="1">
              <a:lnSpc>
                <a:spcPct val="90000"/>
              </a:lnSpc>
              <a:buFontTx/>
              <a:buChar char="•"/>
            </a:pPr>
            <a:r>
              <a:rPr lang="en-US" sz="900" smtClean="0"/>
              <a:t>MVA was 99.5% effective at terminating the pregnancy. There was a 1.3% incidence of minor complications: 12 cases of infection, 8 cases of retained POC, and 1 suspected uterine perforation not requiring hospitalization.</a:t>
            </a:r>
          </a:p>
          <a:p>
            <a:pPr eaLnBrk="1" hangingPunct="1">
              <a:lnSpc>
                <a:spcPct val="90000"/>
              </a:lnSpc>
              <a:buFontTx/>
              <a:buChar char="•"/>
            </a:pPr>
            <a:r>
              <a:rPr lang="en-US" b="1" smtClean="0">
                <a:solidFill>
                  <a:srgbClr val="4D4D4D"/>
                </a:solidFill>
              </a:rPr>
              <a:t>*Elective not spontaneous studies</a:t>
            </a:r>
            <a:endParaRPr lang="en-US" sz="500" b="1" smtClean="0"/>
          </a:p>
          <a:p>
            <a:pPr eaLnBrk="1" hangingPunct="1">
              <a:lnSpc>
                <a:spcPct val="90000"/>
              </a:lnSpc>
              <a:buFontTx/>
              <a:buChar char="•"/>
            </a:pPr>
            <a:endParaRPr lang="en-US" sz="900" smtClean="0"/>
          </a:p>
          <a:p>
            <a:pPr eaLnBrk="1" hangingPunct="1">
              <a:lnSpc>
                <a:spcPct val="90000"/>
              </a:lnSpc>
            </a:pPr>
            <a:endParaRPr lang="en-US" sz="900" smtClean="0"/>
          </a:p>
          <a:p>
            <a:pPr eaLnBrk="1" hangingPunct="1">
              <a:lnSpc>
                <a:spcPct val="90000"/>
              </a:lnSpc>
            </a:pPr>
            <a:r>
              <a:rPr lang="en-US" sz="900" u="sng" smtClean="0"/>
              <a:t>Reference</a:t>
            </a:r>
            <a:endParaRPr lang="en-US" sz="900" smtClean="0"/>
          </a:p>
          <a:p>
            <a:pPr eaLnBrk="1" hangingPunct="1">
              <a:lnSpc>
                <a:spcPct val="90000"/>
              </a:lnSpc>
              <a:buFontTx/>
              <a:buChar char="•"/>
            </a:pPr>
            <a:r>
              <a:rPr lang="en-US" sz="900" smtClean="0"/>
              <a:t>Westfall JM, Sophocles A, Burggraf H, Ellis S. Manual vacuum aspiration for first-trimester abortion. </a:t>
            </a:r>
            <a:r>
              <a:rPr lang="en-US" sz="900" i="1" smtClean="0"/>
              <a:t>Arch Fam Med.</a:t>
            </a:r>
            <a:r>
              <a:rPr lang="en-US" sz="900" smtClean="0"/>
              <a:t> 1998;7:559–62.</a:t>
            </a:r>
          </a:p>
          <a:p>
            <a:pPr eaLnBrk="1" hangingPunct="1">
              <a:lnSpc>
                <a:spcPct val="90000"/>
              </a:lnSpc>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90000"/>
              </a:lnSpc>
            </a:pPr>
            <a:endParaRPr lang="en-US" sz="9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36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9DBE918A-33D8-41B3-9ED8-27438263ED5E}" type="slidenum">
              <a:rPr lang="en-US" smtClean="0"/>
              <a:pPr/>
              <a:t>25</a:t>
            </a:fld>
            <a:endParaRPr lang="en-US" smtClean="0"/>
          </a:p>
        </p:txBody>
      </p:sp>
      <p:sp>
        <p:nvSpPr>
          <p:cNvPr id="113668"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1366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80000"/>
              </a:lnSpc>
            </a:pPr>
            <a:r>
              <a:rPr lang="en-US" sz="800" u="sng" smtClean="0"/>
              <a:t>Talking Points</a:t>
            </a:r>
          </a:p>
          <a:p>
            <a:pPr eaLnBrk="1" hangingPunct="1">
              <a:lnSpc>
                <a:spcPct val="80000"/>
              </a:lnSpc>
              <a:buFontTx/>
              <a:buChar char="•"/>
            </a:pPr>
            <a:r>
              <a:rPr lang="en-US" sz="800" smtClean="0"/>
              <a:t>Bird et al.:</a:t>
            </a:r>
          </a:p>
          <a:p>
            <a:pPr lvl="1" eaLnBrk="1" hangingPunct="1">
              <a:lnSpc>
                <a:spcPct val="80000"/>
              </a:lnSpc>
              <a:buFont typeface="Times" pitchFamily="1" charset="0"/>
              <a:buChar char="•"/>
            </a:pPr>
            <a:r>
              <a:rPr lang="en-US" sz="800" smtClean="0"/>
              <a:t>Multicenter US trial of women seeking first-trimester abortion (elective not spontaneous).</a:t>
            </a:r>
          </a:p>
          <a:p>
            <a:pPr lvl="1" eaLnBrk="1" hangingPunct="1">
              <a:lnSpc>
                <a:spcPct val="80000"/>
              </a:lnSpc>
              <a:buFont typeface="Times" pitchFamily="1" charset="0"/>
              <a:buChar char="•"/>
            </a:pPr>
            <a:r>
              <a:rPr lang="en-US" sz="800" smtClean="0"/>
              <a:t>Patients were prospectively randomly assigned to either MVA (n = 64) or EVA (n = 63).</a:t>
            </a:r>
          </a:p>
          <a:p>
            <a:pPr lvl="1" eaLnBrk="1" hangingPunct="1">
              <a:lnSpc>
                <a:spcPct val="80000"/>
              </a:lnSpc>
              <a:buFont typeface="Times" pitchFamily="1" charset="0"/>
              <a:buChar char="•"/>
            </a:pPr>
            <a:r>
              <a:rPr lang="en-US" sz="800" smtClean="0"/>
              <a:t>Results showed no difference in patients’ reports of pain, anxiety, or bleeding, or in the acceptability of each method.</a:t>
            </a:r>
          </a:p>
          <a:p>
            <a:pPr lvl="1" eaLnBrk="1" hangingPunct="1">
              <a:lnSpc>
                <a:spcPct val="80000"/>
              </a:lnSpc>
              <a:buFont typeface="Times" pitchFamily="1" charset="0"/>
              <a:buChar char="•"/>
            </a:pPr>
            <a:r>
              <a:rPr lang="en-US" sz="800" smtClean="0"/>
              <a:t>Both groups were highly satisfied, would choose their abortion method in the future, and would recommend it to a friend.</a:t>
            </a:r>
          </a:p>
          <a:p>
            <a:pPr eaLnBrk="1" hangingPunct="1">
              <a:lnSpc>
                <a:spcPct val="80000"/>
              </a:lnSpc>
              <a:buFontTx/>
              <a:buChar char="•"/>
            </a:pPr>
            <a:r>
              <a:rPr lang="en-US" sz="800" smtClean="0"/>
              <a:t>Dean et al.:</a:t>
            </a:r>
          </a:p>
          <a:p>
            <a:pPr lvl="1" eaLnBrk="1" hangingPunct="1">
              <a:lnSpc>
                <a:spcPct val="80000"/>
              </a:lnSpc>
              <a:buFont typeface="Times" pitchFamily="1" charset="0"/>
              <a:buChar char="•"/>
            </a:pPr>
            <a:r>
              <a:rPr lang="en-US" sz="800" smtClean="0"/>
              <a:t>University of California, San Francisco</a:t>
            </a:r>
          </a:p>
          <a:p>
            <a:pPr lvl="1" eaLnBrk="1" hangingPunct="1">
              <a:lnSpc>
                <a:spcPct val="80000"/>
              </a:lnSpc>
              <a:buFont typeface="Times" pitchFamily="1" charset="0"/>
              <a:buChar char="•"/>
            </a:pPr>
            <a:r>
              <a:rPr lang="en-US" sz="800" smtClean="0"/>
              <a:t>N = 84 women requesting abortion at &lt; 10 weeks of gestation, randomly assigned to either MVA or EVA.</a:t>
            </a:r>
          </a:p>
          <a:p>
            <a:pPr lvl="1" eaLnBrk="1" hangingPunct="1">
              <a:lnSpc>
                <a:spcPct val="80000"/>
              </a:lnSpc>
              <a:buFont typeface="Times" pitchFamily="1" charset="0"/>
              <a:buChar char="•"/>
            </a:pPr>
            <a:r>
              <a:rPr lang="en-US" sz="800" smtClean="0"/>
              <a:t>No difference found in pain levels or satisfaction. Women in both groups were treated with similar amounts of intravenous fentanyl and midazolam.</a:t>
            </a:r>
          </a:p>
          <a:p>
            <a:pPr lvl="1" eaLnBrk="1" hangingPunct="1">
              <a:lnSpc>
                <a:spcPct val="80000"/>
              </a:lnSpc>
              <a:buFont typeface="Times" pitchFamily="1" charset="0"/>
              <a:buChar char="•"/>
            </a:pPr>
            <a:r>
              <a:rPr lang="en-US" sz="800" smtClean="0"/>
              <a:t>More EVA patients (19%) than MVA patients (2%) were bothered by noise (P = 0.03).</a:t>
            </a:r>
          </a:p>
          <a:p>
            <a:pPr eaLnBrk="1" hangingPunct="1">
              <a:lnSpc>
                <a:spcPct val="80000"/>
              </a:lnSpc>
              <a:buFont typeface="Times" pitchFamily="1" charset="0"/>
              <a:buChar char="•"/>
            </a:pPr>
            <a:r>
              <a:rPr lang="en-US" sz="800" smtClean="0"/>
              <a:t>Edelman et al.:</a:t>
            </a:r>
          </a:p>
          <a:p>
            <a:pPr lvl="1" eaLnBrk="1" hangingPunct="1">
              <a:lnSpc>
                <a:spcPct val="80000"/>
              </a:lnSpc>
              <a:buFont typeface="Times" pitchFamily="1" charset="0"/>
              <a:buChar char="•"/>
            </a:pPr>
            <a:r>
              <a:rPr lang="en-US" sz="800" smtClean="0"/>
              <a:t>Planned Parenthood, Portland</a:t>
            </a:r>
          </a:p>
          <a:p>
            <a:pPr lvl="1" eaLnBrk="1" hangingPunct="1">
              <a:lnSpc>
                <a:spcPct val="80000"/>
              </a:lnSpc>
              <a:buFont typeface="Times" pitchFamily="1" charset="0"/>
              <a:buChar char="•"/>
            </a:pPr>
            <a:r>
              <a:rPr lang="en-US" sz="800" smtClean="0"/>
              <a:t>N = 114 &lt; 11 weeks of gestation.</a:t>
            </a:r>
          </a:p>
          <a:p>
            <a:pPr lvl="1" eaLnBrk="1" hangingPunct="1">
              <a:lnSpc>
                <a:spcPct val="80000"/>
              </a:lnSpc>
              <a:buFont typeface="Times" pitchFamily="1" charset="0"/>
              <a:buChar char="•"/>
            </a:pPr>
            <a:r>
              <a:rPr lang="en-US" sz="800" smtClean="0"/>
              <a:t>Women were randomly assigned to either MVA or EVA.</a:t>
            </a:r>
          </a:p>
          <a:p>
            <a:pPr lvl="1" eaLnBrk="1" hangingPunct="1">
              <a:lnSpc>
                <a:spcPct val="80000"/>
              </a:lnSpc>
              <a:buFont typeface="Times" pitchFamily="1" charset="0"/>
              <a:buChar char="•"/>
            </a:pPr>
            <a:r>
              <a:rPr lang="en-US" sz="800" smtClean="0"/>
              <a:t>Patients assessed pain level with visual analog scales.</a:t>
            </a:r>
          </a:p>
          <a:p>
            <a:pPr lvl="1" eaLnBrk="1" hangingPunct="1">
              <a:lnSpc>
                <a:spcPct val="80000"/>
              </a:lnSpc>
              <a:buFont typeface="Times" pitchFamily="1" charset="0"/>
              <a:buChar char="•"/>
            </a:pPr>
            <a:r>
              <a:rPr lang="en-US" sz="800" smtClean="0"/>
              <a:t>Patients’ reports of pain did not differ by procedure.</a:t>
            </a:r>
          </a:p>
          <a:p>
            <a:pPr eaLnBrk="1" hangingPunct="1">
              <a:lnSpc>
                <a:spcPct val="80000"/>
              </a:lnSpc>
            </a:pPr>
            <a:r>
              <a:rPr lang="en-US" sz="800" b="1" smtClean="0">
                <a:solidFill>
                  <a:srgbClr val="4D4D4D"/>
                </a:solidFill>
              </a:rPr>
              <a:t>*Elective not spontaneous studies</a:t>
            </a:r>
            <a:endParaRPr lang="en-US" sz="300" b="1" smtClean="0"/>
          </a:p>
          <a:p>
            <a:pPr eaLnBrk="1" hangingPunct="1">
              <a:lnSpc>
                <a:spcPct val="80000"/>
              </a:lnSpc>
            </a:pPr>
            <a:endParaRPr lang="en-US" sz="800" smtClean="0"/>
          </a:p>
          <a:p>
            <a:pPr eaLnBrk="1" hangingPunct="1">
              <a:lnSpc>
                <a:spcPct val="80000"/>
              </a:lnSpc>
            </a:pPr>
            <a:r>
              <a:rPr lang="en-US" sz="800" u="sng" smtClean="0"/>
              <a:t>References</a:t>
            </a:r>
            <a:endParaRPr lang="en-US" sz="800" smtClean="0"/>
          </a:p>
          <a:p>
            <a:pPr eaLnBrk="1" hangingPunct="1">
              <a:lnSpc>
                <a:spcPct val="80000"/>
              </a:lnSpc>
              <a:buFontTx/>
              <a:buChar char="•"/>
            </a:pPr>
            <a:r>
              <a:rPr lang="en-US" sz="800" smtClean="0"/>
              <a:t>Bird ST, Harvey SM, Beckman LJ, Nichols MD, Rogers K, Blumenthal PD. Similarities in women’s perceptions and acceptability of manual vacuum aspiration and electric vacuum aspiration for first trimester abortion. </a:t>
            </a:r>
            <a:r>
              <a:rPr lang="en-US" sz="800" i="1" smtClean="0"/>
              <a:t>Contraception</a:t>
            </a:r>
            <a:r>
              <a:rPr lang="en-US" sz="800" smtClean="0"/>
              <a:t>. 2003;67:207–12.</a:t>
            </a:r>
          </a:p>
          <a:p>
            <a:pPr eaLnBrk="1" hangingPunct="1">
              <a:lnSpc>
                <a:spcPct val="80000"/>
              </a:lnSpc>
              <a:buFontTx/>
              <a:buChar char="•"/>
            </a:pPr>
            <a:r>
              <a:rPr lang="en-US" sz="800" smtClean="0"/>
              <a:t>Dean G, Cardenas L, Darney P, Goldberg A. Acceptability of manual versus electric aspiration for first trimester abortion: a randomized trial. </a:t>
            </a:r>
            <a:r>
              <a:rPr lang="en-US" sz="800" b="1" smtClean="0"/>
              <a:t>Contraception</a:t>
            </a:r>
            <a:r>
              <a:rPr lang="en-US" sz="800" smtClean="0"/>
              <a:t>. 2003;67:201–6.</a:t>
            </a:r>
          </a:p>
          <a:p>
            <a:pPr eaLnBrk="1" hangingPunct="1">
              <a:lnSpc>
                <a:spcPct val="80000"/>
              </a:lnSpc>
              <a:buFontTx/>
              <a:buChar char="•"/>
            </a:pPr>
            <a:r>
              <a:rPr lang="en-US" sz="800" smtClean="0"/>
              <a:t>Edelman A, Nichols MD, Jensen J. Comparison of pain and time of procedures with two first-trimester abortion techniques performed by residents and faculty. </a:t>
            </a:r>
            <a:r>
              <a:rPr lang="en-US" sz="800" i="1" smtClean="0"/>
              <a:t>Am J Obstet Gynecol</a:t>
            </a:r>
            <a:r>
              <a:rPr lang="en-US" sz="800" smtClean="0"/>
              <a:t>. 2001;184(7):1564–7. </a:t>
            </a:r>
          </a:p>
          <a:p>
            <a:pPr eaLnBrk="1" hangingPunct="1">
              <a:lnSpc>
                <a:spcPct val="80000"/>
              </a:lnSpc>
            </a:pPr>
            <a:endParaRPr lang="en-US" sz="8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lnSpc>
                <a:spcPct val="80000"/>
              </a:lnSpc>
            </a:pPr>
            <a:endParaRPr lang="en-US" sz="8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46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3E207F0F-8EDD-4DA8-A7A0-11A7D6E07E3A}" type="slidenum">
              <a:rPr lang="en-US" smtClean="0"/>
              <a:pPr/>
              <a:t>26</a:t>
            </a:fld>
            <a:endParaRPr lang="en-US" smtClean="0"/>
          </a:p>
        </p:txBody>
      </p:sp>
      <p:sp>
        <p:nvSpPr>
          <p:cNvPr id="114692" name="Rectangle 2"/>
          <p:cNvSpPr>
            <a:spLocks noChangeArrowheads="1" noTextEdit="1"/>
          </p:cNvSpPr>
          <p:nvPr>
            <p:ph type="sldImg"/>
          </p:nvPr>
        </p:nvSpPr>
        <p:spPr bwMode="auto">
          <a:xfrm>
            <a:off x="1143000" y="685800"/>
            <a:ext cx="4572000" cy="3430588"/>
          </a:xfrm>
          <a:noFill/>
          <a:ln>
            <a:solidFill>
              <a:srgbClr val="000000"/>
            </a:solidFill>
            <a:miter lim="800000"/>
            <a:headEnd/>
            <a:tailEnd/>
          </a:ln>
        </p:spPr>
      </p:sp>
      <p:sp>
        <p:nvSpPr>
          <p:cNvPr id="114693"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28600" indent="-228600" eaLnBrk="1" hangingPunct="1">
              <a:defRPr/>
            </a:pPr>
            <a:r>
              <a:rPr lang="en-US" sz="900" u="sng" dirty="0" smtClean="0"/>
              <a:t>Talking Points</a:t>
            </a:r>
          </a:p>
          <a:p>
            <a:pPr marL="228600" indent="-228600" eaLnBrk="1" hangingPunct="1">
              <a:buFontTx/>
              <a:buChar char="•"/>
              <a:defRPr/>
            </a:pPr>
            <a:r>
              <a:rPr lang="en-US" sz="900" dirty="0" smtClean="0"/>
              <a:t>This slide can be used to review “take-home messages” from the studies just reviewed. </a:t>
            </a:r>
          </a:p>
          <a:p>
            <a:pPr marL="228600" indent="-228600" eaLnBrk="1" hangingPunct="1">
              <a:buFont typeface="Times" pitchFamily="1" charset="0"/>
              <a:buChar char="•"/>
              <a:defRPr/>
            </a:pPr>
            <a:r>
              <a:rPr lang="en-US" sz="900" dirty="0" smtClean="0"/>
              <a:t>The set-up is very simple, as shown by this tray.</a:t>
            </a:r>
          </a:p>
          <a:p>
            <a:pPr marL="228600" indent="-228600" eaLnBrk="1" hangingPunct="1">
              <a:buFont typeface="Times" pitchFamily="1" charset="0"/>
              <a:buChar char="•"/>
              <a:defRPr/>
            </a:pPr>
            <a:r>
              <a:rPr lang="en-US" sz="900" dirty="0" smtClean="0"/>
              <a:t>Although the procedure is easily incorporated into an office setting, there are definitely training issues involved. Before providing the procedure, the clinician should receive training in topics such as:</a:t>
            </a:r>
          </a:p>
          <a:p>
            <a:pPr marL="342900" lvl="1" indent="-228600" eaLnBrk="1" hangingPunct="1">
              <a:buFont typeface="Times" pitchFamily="1" charset="0"/>
              <a:buChar char="•"/>
              <a:defRPr/>
            </a:pPr>
            <a:r>
              <a:rPr lang="en-US" sz="900" dirty="0" smtClean="0"/>
              <a:t>Pain management with an awake patient</a:t>
            </a:r>
          </a:p>
          <a:p>
            <a:pPr marL="342900" lvl="1" indent="-228600" eaLnBrk="1" hangingPunct="1">
              <a:buFont typeface="Times" pitchFamily="1" charset="0"/>
              <a:buChar char="•"/>
              <a:defRPr/>
            </a:pPr>
            <a:r>
              <a:rPr lang="en-US" sz="900" dirty="0" smtClean="0"/>
              <a:t>Ultrasound as needed (lack of ultrasound in the immediate office setting should not become a barrier to service provision)</a:t>
            </a:r>
          </a:p>
          <a:p>
            <a:pPr marL="342900" lvl="1" indent="-228600" eaLnBrk="1" hangingPunct="1">
              <a:buFont typeface="Times" pitchFamily="1" charset="0"/>
              <a:buChar char="•"/>
              <a:defRPr/>
            </a:pPr>
            <a:r>
              <a:rPr lang="en-US" sz="900" dirty="0" smtClean="0"/>
              <a:t>No sharp curettage required</a:t>
            </a:r>
          </a:p>
          <a:p>
            <a:pPr marL="342900" lvl="1" indent="-228600" eaLnBrk="1" hangingPunct="1">
              <a:buFont typeface="Times" pitchFamily="1" charset="0"/>
              <a:buChar char="•"/>
              <a:defRPr/>
            </a:pPr>
            <a:r>
              <a:rPr lang="en-US" sz="900" dirty="0" smtClean="0"/>
              <a:t>Patient-provider interaction</a:t>
            </a:r>
          </a:p>
          <a:p>
            <a:pPr marL="342900" lvl="1" indent="-228600" eaLnBrk="1" hangingPunct="1">
              <a:buFont typeface="Times" pitchFamily="1" charset="0"/>
              <a:buChar char="•"/>
              <a:defRPr/>
            </a:pPr>
            <a:r>
              <a:rPr lang="en-US" sz="900" dirty="0" smtClean="0"/>
              <a:t>Identification of products of conception</a:t>
            </a:r>
          </a:p>
          <a:p>
            <a:pPr marL="342900" lvl="1" indent="-228600" eaLnBrk="1" hangingPunct="1">
              <a:buFont typeface="Times" pitchFamily="1" charset="0"/>
              <a:buChar char="•"/>
              <a:defRPr/>
            </a:pPr>
            <a:r>
              <a:rPr lang="en-US" sz="900" dirty="0" smtClean="0"/>
              <a:t>New Instructions for instrument processing, if the devices are to be reused, can be found in the product insert.</a:t>
            </a:r>
          </a:p>
          <a:p>
            <a:pPr marL="228600" indent="-228600" eaLnBrk="1" hangingPunct="1">
              <a:buFont typeface="Times" pitchFamily="1" charset="0"/>
              <a:buNone/>
              <a:defRPr/>
            </a:pPr>
            <a:endParaRPr lang="en-US" sz="900" dirty="0" smtClean="0"/>
          </a:p>
          <a:p>
            <a:pPr eaLnBrk="1" hangingPunct="1">
              <a:defRPr/>
            </a:pPr>
            <a:r>
              <a:rPr lang="en-US" dirty="0" smtClean="0"/>
              <a:t>- - -</a:t>
            </a:r>
          </a:p>
          <a:p>
            <a:pPr eaLnBrk="1" hangingPunct="1">
              <a:defRPr/>
            </a:pPr>
            <a:r>
              <a:rPr lang="en-US" dirty="0" smtClean="0"/>
              <a:t>Original content for this slide submitted by the ARHP Clinical Advisory Committee for the </a:t>
            </a:r>
            <a:r>
              <a:rPr lang="en-US" i="1" dirty="0" smtClean="0"/>
              <a:t>Manual Vacuum Aspiration Education Partnership Project </a:t>
            </a:r>
            <a:r>
              <a:rPr lang="en-US" dirty="0" smtClean="0"/>
              <a:t>in December 2004. Original funding received from Ipas and the John Merck Fund through an unrestricted educational grant. Last reviewed/updated by the ARHP Clinical Advisory Committee for the </a:t>
            </a:r>
            <a:r>
              <a:rPr lang="en-US" i="1" dirty="0" smtClean="0"/>
              <a:t>Manual Vacuum Aspiration Education Partnership Project</a:t>
            </a:r>
            <a:r>
              <a:rPr lang="en-US" dirty="0" smtClean="0"/>
              <a:t> in October 2007. This slide is available at www.arhp.org/core.</a:t>
            </a:r>
          </a:p>
          <a:p>
            <a:pPr marL="228600" indent="-228600" eaLnBrk="1" hangingPunct="1">
              <a:buFont typeface="Times" pitchFamily="1" charset="0"/>
              <a:buNone/>
              <a:defRPr/>
            </a:pPr>
            <a:endParaRPr lang="en-US" sz="9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57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428B40E8-3FA5-4C93-813A-5EC0AECDBABE}" type="slidenum">
              <a:rPr lang="en-US" smtClean="0"/>
              <a:pPr/>
              <a:t>27</a:t>
            </a:fld>
            <a:endParaRPr lang="en-US" smtClean="0"/>
          </a:p>
        </p:txBody>
      </p:sp>
      <p:sp>
        <p:nvSpPr>
          <p:cNvPr id="115716"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15717"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28600" indent="-228600" eaLnBrk="1" hangingPunct="1">
              <a:lnSpc>
                <a:spcPct val="80000"/>
              </a:lnSpc>
              <a:defRPr/>
            </a:pPr>
            <a:r>
              <a:rPr lang="en-US" sz="900" u="sng" dirty="0" smtClean="0"/>
              <a:t>Talking Points</a:t>
            </a:r>
          </a:p>
          <a:p>
            <a:pPr marL="228600" indent="-228600" eaLnBrk="1" hangingPunct="1">
              <a:lnSpc>
                <a:spcPct val="80000"/>
              </a:lnSpc>
              <a:buFontTx/>
              <a:buChar char="•"/>
              <a:defRPr/>
            </a:pPr>
            <a:r>
              <a:rPr lang="en-US" sz="900" i="1" dirty="0" smtClean="0"/>
              <a:t>NOTE TO SPEAKER: </a:t>
            </a:r>
            <a:r>
              <a:rPr lang="en-US" sz="900" dirty="0" smtClean="0"/>
              <a:t>You may want to emphasize various attributes of this slide, depending upon the specific needs of the participants. For instance, one of the features of MVA that is attractive to both patients and clinicians is that this technology facilitates the outpatient provision of uterine aspiration procedures. </a:t>
            </a:r>
          </a:p>
          <a:p>
            <a:pPr marL="228600" indent="-228600" eaLnBrk="1" hangingPunct="1">
              <a:lnSpc>
                <a:spcPct val="80000"/>
              </a:lnSpc>
              <a:buFontTx/>
              <a:buChar char="•"/>
              <a:defRPr/>
            </a:pPr>
            <a:r>
              <a:rPr lang="en-US" sz="900" u="sng" dirty="0" smtClean="0"/>
              <a:t>Induced abortion</a:t>
            </a:r>
            <a:r>
              <a:rPr lang="en-US" sz="900" dirty="0" smtClean="0"/>
              <a:t>: The ability to provide uterine evacuation in an office setting may enable more clinicians to offer abortion, both by vacuum aspiration and medication abortion. Many clinicians do not have electric pumps in their offices, and initiating services with MVA probably requires less initial investment (Goldberg et al., 2004). For clinicians in a restrictive setting who are interested in providing medication abortion, performing MVA in the office allows practitioners themselves to complete any failed procedures—without having to refer the patient out. This ability can be particularly important in settings where support for abortion is limited.</a:t>
            </a:r>
            <a:endParaRPr lang="en-US" sz="900" u="sng" dirty="0" smtClean="0"/>
          </a:p>
          <a:p>
            <a:pPr marL="228600" indent="-228600" eaLnBrk="1" hangingPunct="1">
              <a:lnSpc>
                <a:spcPct val="80000"/>
              </a:lnSpc>
              <a:defRPr/>
            </a:pPr>
            <a:endParaRPr lang="en-US" sz="900" dirty="0" smtClean="0"/>
          </a:p>
          <a:p>
            <a:pPr marL="228600" indent="-228600" eaLnBrk="1" hangingPunct="1">
              <a:lnSpc>
                <a:spcPct val="80000"/>
              </a:lnSpc>
              <a:defRPr/>
            </a:pPr>
            <a:r>
              <a:rPr lang="en-US" sz="900" u="sng" dirty="0" smtClean="0"/>
              <a:t>References</a:t>
            </a:r>
            <a:endParaRPr lang="en-US" sz="900" dirty="0" smtClean="0"/>
          </a:p>
          <a:p>
            <a:pPr marL="228600" indent="-228600" eaLnBrk="1" hangingPunct="1">
              <a:lnSpc>
                <a:spcPct val="80000"/>
              </a:lnSpc>
              <a:buFontTx/>
              <a:buChar char="•"/>
              <a:defRPr/>
            </a:pPr>
            <a:r>
              <a:rPr lang="en-US" sz="900" dirty="0" smtClean="0"/>
              <a:t>Goldberg AB, Dean G, Kang MS, </a:t>
            </a:r>
            <a:r>
              <a:rPr lang="en-US" sz="900" dirty="0" err="1" smtClean="0"/>
              <a:t>Youssof</a:t>
            </a:r>
            <a:r>
              <a:rPr lang="en-US" sz="900" dirty="0" smtClean="0"/>
              <a:t> S, </a:t>
            </a:r>
            <a:r>
              <a:rPr lang="en-US" sz="900" dirty="0" err="1" smtClean="0"/>
              <a:t>Darney</a:t>
            </a:r>
            <a:r>
              <a:rPr lang="en-US" sz="900" dirty="0" smtClean="0"/>
              <a:t> PD. Manual versus electric vacuum aspiration for early first-trimester abortion: a controlled study of complication rates. </a:t>
            </a:r>
            <a:r>
              <a:rPr lang="en-US" sz="900" i="1" dirty="0" err="1" smtClean="0"/>
              <a:t>Obstet</a:t>
            </a:r>
            <a:r>
              <a:rPr lang="en-US" sz="900" i="1" dirty="0" smtClean="0"/>
              <a:t> Gynecol.</a:t>
            </a:r>
            <a:r>
              <a:rPr lang="en-US" sz="900" dirty="0" smtClean="0"/>
              <a:t> 2004;103:101–7.</a:t>
            </a:r>
          </a:p>
          <a:p>
            <a:pPr marL="228600" indent="-228600" eaLnBrk="1" hangingPunct="1">
              <a:lnSpc>
                <a:spcPct val="80000"/>
              </a:lnSpc>
              <a:defRPr/>
            </a:pPr>
            <a:endParaRPr lang="en-US" sz="900" dirty="0" smtClean="0"/>
          </a:p>
          <a:p>
            <a:pPr eaLnBrk="1" hangingPunct="1">
              <a:defRPr/>
            </a:pPr>
            <a:r>
              <a:rPr lang="en-US" dirty="0" smtClean="0"/>
              <a:t>- - -</a:t>
            </a:r>
          </a:p>
          <a:p>
            <a:pPr eaLnBrk="1" hangingPunct="1">
              <a:defRPr/>
            </a:pPr>
            <a:r>
              <a:rPr lang="en-US" dirty="0" smtClean="0"/>
              <a:t>Original content for this slide submitted by the ARHP Clinical Advisory Committee for the </a:t>
            </a:r>
            <a:r>
              <a:rPr lang="en-US" i="1" dirty="0" smtClean="0"/>
              <a:t>Manual Vacuum Aspiration Education Partnership Project </a:t>
            </a:r>
            <a:r>
              <a:rPr lang="en-US" dirty="0" smtClean="0"/>
              <a:t>in December 2004. Original funding received from Ipas and the John Merck Fund through an unrestricted educational grant. Last reviewed/updated by the ARHP Clinical Advisory Committee for the </a:t>
            </a:r>
            <a:r>
              <a:rPr lang="en-US" i="1" dirty="0" smtClean="0"/>
              <a:t>Manual Vacuum Aspiration Education Partnership Project</a:t>
            </a:r>
            <a:r>
              <a:rPr lang="en-US" dirty="0" smtClean="0"/>
              <a:t> in October 2007. This slide is available at www.arhp.org/core.</a:t>
            </a:r>
          </a:p>
          <a:p>
            <a:pPr marL="228600" indent="-228600" eaLnBrk="1" hangingPunct="1">
              <a:lnSpc>
                <a:spcPct val="80000"/>
              </a:lnSpc>
              <a:defRPr/>
            </a:pPr>
            <a:endParaRPr lang="en-US" sz="9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67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34DA98C2-B3CF-4A66-B3EC-A6AC5F160849}" type="slidenum">
              <a:rPr lang="en-US" smtClean="0"/>
              <a:pPr/>
              <a:t>28</a:t>
            </a:fld>
            <a:endParaRPr lang="en-US" smtClean="0"/>
          </a:p>
        </p:txBody>
      </p:sp>
      <p:sp>
        <p:nvSpPr>
          <p:cNvPr id="11674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1674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Module 2: Manual Vacuum Aspiration, Part 2 includes:</a:t>
            </a:r>
          </a:p>
          <a:p>
            <a:pPr lvl="2" eaLnBrk="1" hangingPunct="1">
              <a:buFont typeface="Times" pitchFamily="1" charset="0"/>
              <a:buChar char="•"/>
            </a:pPr>
            <a:r>
              <a:rPr lang="en-US" smtClean="0"/>
              <a:t>MVA Steps</a:t>
            </a:r>
          </a:p>
          <a:p>
            <a:pPr lvl="2" eaLnBrk="1" hangingPunct="1">
              <a:buFont typeface="Times" pitchFamily="1" charset="0"/>
              <a:buChar char="•"/>
            </a:pPr>
            <a:r>
              <a:rPr lang="en-US" smtClean="0"/>
              <a:t>MVA Pain Management Options</a:t>
            </a:r>
          </a:p>
          <a:p>
            <a:pPr lvl="2" eaLnBrk="1" hangingPunct="1">
              <a:buFont typeface="Times" pitchFamily="1" charset="0"/>
              <a:buChar char="•"/>
            </a:pPr>
            <a:r>
              <a:rPr lang="en-US" smtClean="0"/>
              <a:t>MVA Staffing and Facilities Requirements</a:t>
            </a:r>
          </a:p>
          <a:p>
            <a:pPr lvl="2" eaLnBrk="1" hangingPunct="1">
              <a:buFont typeface="Times" pitchFamily="1" charset="0"/>
              <a:buChar char="•"/>
            </a:pPr>
            <a:r>
              <a:rPr lang="en-US" smtClean="0"/>
              <a:t>MVA Patient Intake and Counseling</a:t>
            </a:r>
          </a:p>
          <a:p>
            <a:pPr lvl="2" eaLnBrk="1" hangingPunct="1">
              <a:buFont typeface="Times" pitchFamily="1" charset="0"/>
              <a:buChar char="•"/>
            </a:pPr>
            <a:r>
              <a:rPr lang="en-US" smtClean="0"/>
              <a:t>MVA Post-procedure Care</a:t>
            </a:r>
          </a:p>
          <a:p>
            <a:pPr eaLnBrk="1" hangingPunct="1">
              <a:buFont typeface="Times" pitchFamily="1" charset="0"/>
              <a:buNone/>
            </a:pPr>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buFont typeface="Times" pitchFamily="1" charset="0"/>
              <a:buNone/>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77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C3C890F7-807C-4AD1-811E-5FAAF03F01A5}" type="slidenum">
              <a:rPr lang="en-US" smtClean="0"/>
              <a:pPr/>
              <a:t>29</a:t>
            </a:fld>
            <a:endParaRPr lang="en-US" smtClean="0"/>
          </a:p>
        </p:txBody>
      </p:sp>
      <p:sp>
        <p:nvSpPr>
          <p:cNvPr id="117764" name="Rectangle 2"/>
          <p:cNvSpPr>
            <a:spLocks noChangeArrowheads="1" noTextEdit="1"/>
          </p:cNvSpPr>
          <p:nvPr>
            <p:ph type="sldImg"/>
          </p:nvPr>
        </p:nvSpPr>
        <p:spPr bwMode="auto">
          <a:noFill/>
          <a:ln>
            <a:solidFill>
              <a:srgbClr val="000000"/>
            </a:solidFill>
            <a:miter lim="800000"/>
            <a:headEnd/>
            <a:tailEnd/>
          </a:ln>
        </p:spPr>
      </p:sp>
      <p:sp>
        <p:nvSpPr>
          <p:cNvPr id="11776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u="sng" smtClean="0"/>
              <a:t>Talking Points</a:t>
            </a:r>
          </a:p>
          <a:p>
            <a:pPr eaLnBrk="1" hangingPunct="1"/>
            <a:r>
              <a:rPr lang="en-US" smtClean="0"/>
              <a:t>After counseling and support, the woman is ready for the procedure</a:t>
            </a:r>
          </a:p>
          <a:p>
            <a:pPr eaLnBrk="1" hangingPunct="1">
              <a:buFontTx/>
              <a:buChar char="•"/>
            </a:pPr>
            <a:r>
              <a:rPr lang="en-US" smtClean="0"/>
              <a:t>Ensure all required equipment and supplies are available (including several sizes of cannula).</a:t>
            </a:r>
          </a:p>
          <a:p>
            <a:pPr eaLnBrk="1" hangingPunct="1">
              <a:buFontTx/>
              <a:buChar char="•"/>
            </a:pPr>
            <a:r>
              <a:rPr lang="en-US" smtClean="0"/>
              <a:t>Charge aspirator.</a:t>
            </a:r>
          </a:p>
          <a:p>
            <a:pPr eaLnBrk="1" hangingPunct="1">
              <a:buFontTx/>
              <a:buChar char="•"/>
            </a:pPr>
            <a:r>
              <a:rPr lang="en-US" smtClean="0"/>
              <a:t>Stabilize cervix with tenaculum.</a:t>
            </a:r>
          </a:p>
          <a:p>
            <a:pPr eaLnBrk="1" hangingPunct="1">
              <a:buFontTx/>
              <a:buChar char="•"/>
            </a:pPr>
            <a:r>
              <a:rPr lang="en-US" smtClean="0"/>
              <a:t>Apply local anesthesia.</a:t>
            </a:r>
          </a:p>
          <a:p>
            <a:pPr eaLnBrk="1" hangingPunct="1">
              <a:buFontTx/>
              <a:buChar char="•"/>
            </a:pPr>
            <a:r>
              <a:rPr lang="en-US" smtClean="0"/>
              <a:t>Insert plastic cannula into the uterus.</a:t>
            </a:r>
          </a:p>
          <a:p>
            <a:pPr eaLnBrk="1" hangingPunct="1">
              <a:buFontTx/>
              <a:buChar char="•"/>
            </a:pPr>
            <a:r>
              <a:rPr lang="en-US" smtClean="0"/>
              <a:t>Aspirate contents of uterus into the barrel.</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Therapeutic Abortion: </a:t>
            </a:r>
            <a:br>
              <a:rPr lang="en-US" smtClean="0"/>
            </a:br>
            <a:r>
              <a:rPr lang="en-US" smtClean="0"/>
              <a:t>Aspiration Versus Medication</a:t>
            </a:r>
          </a:p>
        </p:txBody>
      </p:sp>
      <p:sp>
        <p:nvSpPr>
          <p:cNvPr id="911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5F09E94-0760-43D9-B307-D82175D89426}" type="slidenum">
              <a:rPr lang="en-US" smtClean="0"/>
              <a:pPr/>
              <a:t>3</a:t>
            </a:fld>
            <a:endParaRPr lang="en-US" smtClean="0"/>
          </a:p>
        </p:txBody>
      </p:sp>
      <p:sp>
        <p:nvSpPr>
          <p:cNvPr id="91140" name="Rectangle 2"/>
          <p:cNvSpPr>
            <a:spLocks noChangeArrowheads="1" noTextEdit="1"/>
          </p:cNvSpPr>
          <p:nvPr>
            <p:ph type="sldImg"/>
          </p:nvPr>
        </p:nvSpPr>
        <p:spPr bwMode="auto">
          <a:noFill/>
          <a:ln>
            <a:solidFill>
              <a:srgbClr val="000000"/>
            </a:solidFill>
            <a:miter lim="800000"/>
            <a:headEnd/>
            <a:tailEnd/>
          </a:ln>
        </p:spPr>
      </p:sp>
      <p:sp>
        <p:nvSpPr>
          <p:cNvPr id="9114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80000"/>
              </a:lnSpc>
            </a:pPr>
            <a:r>
              <a:rPr lang="en-US" sz="900" u="sng" smtClean="0"/>
              <a:t>Talking Points</a:t>
            </a:r>
          </a:p>
          <a:p>
            <a:pPr eaLnBrk="1" hangingPunct="1">
              <a:lnSpc>
                <a:spcPct val="80000"/>
              </a:lnSpc>
              <a:buFontTx/>
              <a:buChar char="•"/>
            </a:pPr>
            <a:r>
              <a:rPr lang="en-US" sz="900" smtClean="0"/>
              <a:t>The overall goal of this talk is to raise awareness about the options for uterine evacuation management in the United States. </a:t>
            </a:r>
          </a:p>
          <a:p>
            <a:pPr eaLnBrk="1" hangingPunct="1">
              <a:lnSpc>
                <a:spcPct val="80000"/>
              </a:lnSpc>
              <a:buFontTx/>
              <a:buChar char="•"/>
            </a:pPr>
            <a:r>
              <a:rPr lang="en-US" sz="900" smtClean="0"/>
              <a:t>These are the primary learning objectives for this presentation. At the conclusion of the talk, participants should be able to:</a:t>
            </a:r>
          </a:p>
          <a:p>
            <a:pPr lvl="1" eaLnBrk="1" hangingPunct="1">
              <a:buFontTx/>
              <a:buChar char="•"/>
            </a:pPr>
            <a:r>
              <a:rPr lang="en-US" sz="900" smtClean="0"/>
              <a:t>List four clinical indications for manual vacuum aspiration (MVA). </a:t>
            </a:r>
          </a:p>
          <a:p>
            <a:pPr lvl="1" eaLnBrk="1" hangingPunct="1">
              <a:buFontTx/>
              <a:buChar char="•"/>
            </a:pPr>
            <a:r>
              <a:rPr lang="en-US" sz="900" smtClean="0"/>
              <a:t>List four factors to consider when counseling women about MVA versus medical management of early pregnancy loss. </a:t>
            </a:r>
          </a:p>
          <a:p>
            <a:pPr eaLnBrk="1" hangingPunct="1">
              <a:lnSpc>
                <a:spcPct val="80000"/>
              </a:lnSpc>
            </a:pPr>
            <a:endParaRPr lang="en-US" sz="9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lnSpc>
                <a:spcPct val="80000"/>
              </a:lnSpc>
            </a:pPr>
            <a:endParaRPr lang="en-US" sz="9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87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4CE4AA5C-9AF2-4B3F-9FC2-593848B89226}" type="slidenum">
              <a:rPr lang="en-US" smtClean="0"/>
              <a:pPr/>
              <a:t>30</a:t>
            </a:fld>
            <a:endParaRPr lang="en-US" smtClean="0"/>
          </a:p>
        </p:txBody>
      </p:sp>
      <p:sp>
        <p:nvSpPr>
          <p:cNvPr id="118788" name="Rectangle 2"/>
          <p:cNvSpPr>
            <a:spLocks noChangeArrowheads="1" noTextEdit="1"/>
          </p:cNvSpPr>
          <p:nvPr>
            <p:ph type="sldImg"/>
          </p:nvPr>
        </p:nvSpPr>
        <p:spPr bwMode="auto">
          <a:xfrm>
            <a:off x="1143000" y="685800"/>
            <a:ext cx="4572000" cy="3430588"/>
          </a:xfrm>
          <a:noFill/>
          <a:ln>
            <a:solidFill>
              <a:srgbClr val="000000"/>
            </a:solidFill>
            <a:miter lim="800000"/>
            <a:headEnd/>
            <a:tailEnd/>
          </a:ln>
        </p:spPr>
      </p:sp>
      <p:sp>
        <p:nvSpPr>
          <p:cNvPr id="11878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This slide shows supplies needed to perform MVA procedures. </a:t>
            </a:r>
          </a:p>
          <a:p>
            <a:pPr eaLnBrk="1" hangingPunct="1">
              <a:buFontTx/>
              <a:buChar char="•"/>
            </a:pPr>
            <a:r>
              <a:rPr lang="en-US" smtClean="0"/>
              <a:t>The aspirator shown on the right is a double-valve syringe. </a:t>
            </a:r>
          </a:p>
          <a:p>
            <a:pPr eaLnBrk="1" hangingPunct="1">
              <a:buFontTx/>
              <a:buChar char="•"/>
            </a:pPr>
            <a:r>
              <a:rPr lang="en-US" smtClean="0"/>
              <a:t>Refer to directions for use with each manufacturer’s product.</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198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5A32D33D-0C5D-4ABC-80B3-2008D6413B1C}" type="slidenum">
              <a:rPr lang="en-US" smtClean="0"/>
              <a:pPr/>
              <a:t>31</a:t>
            </a:fld>
            <a:endParaRPr lang="en-US" smtClean="0"/>
          </a:p>
        </p:txBody>
      </p:sp>
      <p:sp>
        <p:nvSpPr>
          <p:cNvPr id="119812" name="Rectangle 2"/>
          <p:cNvSpPr>
            <a:spLocks noChangeArrowheads="1" noTextEdit="1"/>
          </p:cNvSpPr>
          <p:nvPr>
            <p:ph type="sldImg"/>
          </p:nvPr>
        </p:nvSpPr>
        <p:spPr bwMode="auto">
          <a:noFill/>
          <a:ln>
            <a:solidFill>
              <a:srgbClr val="000000"/>
            </a:solidFill>
            <a:miter lim="800000"/>
            <a:headEnd/>
            <a:tailEnd/>
          </a:ln>
        </p:spPr>
      </p:sp>
      <p:sp>
        <p:nvSpPr>
          <p:cNvPr id="1198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Instrument preparation is the first step in MVA procedures, followed by patient preparation. Follow the instructions provided by the manufacturer. </a:t>
            </a:r>
          </a:p>
          <a:p>
            <a:pPr eaLnBrk="1" hangingPunct="1">
              <a:buFontTx/>
              <a:buChar char="•"/>
            </a:pPr>
            <a:r>
              <a:rPr lang="en-US" smtClean="0"/>
              <a:t>With the speculum inserted, hold the cervix steady with a tenaculum and gently apply traction to straighten the cervical canal. </a:t>
            </a:r>
          </a:p>
          <a:p>
            <a:pPr eaLnBrk="1" hangingPunct="1">
              <a:buFontTx/>
              <a:buChar char="•"/>
            </a:pPr>
            <a:r>
              <a:rPr lang="en-US" smtClean="0"/>
              <a:t>Introduce the cannula gently through the cervical os into the uterine cavity. </a:t>
            </a:r>
          </a:p>
          <a:p>
            <a:pPr eaLnBrk="1" hangingPunct="1">
              <a:buFontTx/>
              <a:buChar char="•"/>
            </a:pPr>
            <a:r>
              <a:rPr lang="en-US" smtClean="0"/>
              <a:t>Attach the cannula to the prepared aspirator.</a:t>
            </a:r>
          </a:p>
          <a:p>
            <a:pPr eaLnBrk="1" hangingPunct="1">
              <a:buFontTx/>
              <a:buChar char="•"/>
            </a:pPr>
            <a:r>
              <a:rPr lang="en-US" smtClean="0"/>
              <a:t>Release the button on the aspirator to transfer the vacuum through the cannula into the uterus. Blood tissue and bubbles should begin to flow through the cannula into the aspirator.</a:t>
            </a:r>
          </a:p>
          <a:p>
            <a:pPr eaLnBrk="1" hangingPunct="1">
              <a:buFontTx/>
              <a:buChar char="•"/>
            </a:pPr>
            <a:r>
              <a:rPr lang="en-US" smtClean="0"/>
              <a:t>Evacuate the contents of the uterus by rotating the cannula 180 degrees in each direction while using a gentle in-and-out motion.</a:t>
            </a:r>
          </a:p>
          <a:p>
            <a:pPr eaLnBrk="1" hangingPunct="1">
              <a:buFontTx/>
              <a:buChar char="•"/>
            </a:pPr>
            <a:r>
              <a:rPr lang="en-US" smtClean="0"/>
              <a:t>Refer to product insert if the cannula fills or becomes clogged.</a:t>
            </a:r>
          </a:p>
          <a:p>
            <a:pPr eaLnBrk="1" hangingPunct="1">
              <a:buFontTx/>
              <a:buChar char="•"/>
            </a:pPr>
            <a:r>
              <a:rPr lang="en-US" smtClean="0"/>
              <a:t>The uterus is empty when:</a:t>
            </a:r>
          </a:p>
          <a:p>
            <a:pPr marL="742950" lvl="1" indent="-285750" eaLnBrk="1" hangingPunct="1">
              <a:buFontTx/>
              <a:buChar char="-"/>
            </a:pPr>
            <a:r>
              <a:rPr lang="en-US" smtClean="0"/>
              <a:t>Red or pink foam without tissue is seen passing through the cannula; and</a:t>
            </a:r>
          </a:p>
          <a:p>
            <a:pPr marL="742950" lvl="1" indent="-285750" eaLnBrk="1" hangingPunct="1">
              <a:buFontTx/>
              <a:buChar char="-"/>
            </a:pPr>
            <a:r>
              <a:rPr lang="en-US" smtClean="0"/>
              <a:t>A gritty sensation is felt as the cannula passes over the surface of the evacuated uterus; and</a:t>
            </a:r>
          </a:p>
          <a:p>
            <a:pPr marL="742950" lvl="1" indent="-285750" eaLnBrk="1" hangingPunct="1">
              <a:buFontTx/>
              <a:buChar char="-"/>
            </a:pPr>
            <a:r>
              <a:rPr lang="en-US" smtClean="0"/>
              <a:t>The uterus contracts around (grips) the cannula; and </a:t>
            </a:r>
          </a:p>
          <a:p>
            <a:pPr marL="742950" lvl="1" indent="-285750" eaLnBrk="1" hangingPunct="1">
              <a:buFontTx/>
              <a:buChar char="-"/>
            </a:pPr>
            <a:r>
              <a:rPr lang="en-US" smtClean="0"/>
              <a:t>The patient notes pain as the uterus contracts.</a:t>
            </a:r>
          </a:p>
          <a:p>
            <a:pPr eaLnBrk="1" hangingPunct="1">
              <a:buFontTx/>
              <a:buChar char="•"/>
            </a:pPr>
            <a:r>
              <a:rPr lang="en-US" smtClean="0"/>
              <a:t>Empty the contents of the aspirator into an appropriate container. Inspect aspirated tissue for POC. </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buFontTx/>
              <a:buChar char="•"/>
            </a:pPr>
            <a:endParaRPr lang="en-US" smtClean="0"/>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08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970AFAC0-6D6C-494E-8A9D-F065895717CC}" type="slidenum">
              <a:rPr lang="en-US" smtClean="0"/>
              <a:pPr/>
              <a:t>32</a:t>
            </a:fld>
            <a:endParaRPr lang="en-US" smtClean="0"/>
          </a:p>
        </p:txBody>
      </p:sp>
      <p:sp>
        <p:nvSpPr>
          <p:cNvPr id="120836"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2083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900" u="sng" smtClean="0"/>
              <a:t>Talking Points</a:t>
            </a:r>
          </a:p>
          <a:p>
            <a:pPr eaLnBrk="1" hangingPunct="1">
              <a:lnSpc>
                <a:spcPct val="90000"/>
              </a:lnSpc>
              <a:buFontTx/>
              <a:buChar char="•"/>
            </a:pPr>
            <a:r>
              <a:rPr lang="en-US" sz="900" smtClean="0"/>
              <a:t>A current model of pain: </a:t>
            </a:r>
          </a:p>
          <a:p>
            <a:pPr lvl="1" eaLnBrk="1" hangingPunct="1">
              <a:lnSpc>
                <a:spcPct val="90000"/>
              </a:lnSpc>
              <a:buFontTx/>
              <a:buChar char="•"/>
            </a:pPr>
            <a:r>
              <a:rPr lang="en-US" sz="900" smtClean="0"/>
              <a:t>Perception involves both emotions and sensation. </a:t>
            </a:r>
          </a:p>
          <a:p>
            <a:pPr lvl="1" eaLnBrk="1" hangingPunct="1">
              <a:lnSpc>
                <a:spcPct val="90000"/>
              </a:lnSpc>
              <a:buFontTx/>
              <a:buChar char="•"/>
            </a:pPr>
            <a:r>
              <a:rPr lang="en-US" sz="900" smtClean="0"/>
              <a:t>Perception of pain is dependent on the context in which it occurs. </a:t>
            </a:r>
          </a:p>
          <a:p>
            <a:pPr lvl="1" eaLnBrk="1" hangingPunct="1">
              <a:lnSpc>
                <a:spcPct val="90000"/>
              </a:lnSpc>
              <a:buFontTx/>
              <a:buChar char="•"/>
            </a:pPr>
            <a:r>
              <a:rPr lang="en-US" sz="900" smtClean="0"/>
              <a:t>Paying attention to pain increases the sensation, whereas being distracted from pain lessens the sensation. </a:t>
            </a:r>
          </a:p>
          <a:p>
            <a:pPr lvl="1" eaLnBrk="1" hangingPunct="1">
              <a:lnSpc>
                <a:spcPct val="90000"/>
              </a:lnSpc>
              <a:buFontTx/>
              <a:buChar char="•"/>
            </a:pPr>
            <a:r>
              <a:rPr lang="en-US" sz="900" smtClean="0"/>
              <a:t>Fear increases pain; addressing anxiety and providing psychological support reduce pain. </a:t>
            </a:r>
          </a:p>
          <a:p>
            <a:pPr eaLnBrk="1" hangingPunct="1">
              <a:lnSpc>
                <a:spcPct val="90000"/>
              </a:lnSpc>
              <a:buFont typeface="Times" pitchFamily="1" charset="0"/>
              <a:buChar char="•"/>
            </a:pPr>
            <a:r>
              <a:rPr lang="en-US" sz="900" smtClean="0"/>
              <a:t>How does this model of pain apply to MVA? </a:t>
            </a:r>
          </a:p>
          <a:p>
            <a:pPr lvl="1" eaLnBrk="1" hangingPunct="1">
              <a:lnSpc>
                <a:spcPct val="90000"/>
              </a:lnSpc>
              <a:buFont typeface="Times" pitchFamily="1" charset="0"/>
              <a:buChar char="•"/>
            </a:pPr>
            <a:r>
              <a:rPr lang="en-US" sz="900" smtClean="0"/>
              <a:t>Women undergoing abortion are often fearful about pain. </a:t>
            </a:r>
          </a:p>
          <a:p>
            <a:pPr lvl="1" eaLnBrk="1" hangingPunct="1">
              <a:lnSpc>
                <a:spcPct val="90000"/>
              </a:lnSpc>
              <a:buFont typeface="Times" pitchFamily="1" charset="0"/>
              <a:buChar char="•"/>
            </a:pPr>
            <a:r>
              <a:rPr lang="en-US" sz="900" smtClean="0"/>
              <a:t>We know that psychological factors have a strong impact on how much pain women seem to experience during uterine evacuation.</a:t>
            </a:r>
          </a:p>
          <a:p>
            <a:pPr lvl="1" eaLnBrk="1" hangingPunct="1">
              <a:lnSpc>
                <a:spcPct val="90000"/>
              </a:lnSpc>
              <a:buFont typeface="Times" pitchFamily="1" charset="0"/>
              <a:buChar char="•"/>
            </a:pPr>
            <a:r>
              <a:rPr lang="en-US" sz="900" smtClean="0"/>
              <a:t>It’s important to address psychological factors to reduce pain.</a:t>
            </a:r>
          </a:p>
          <a:p>
            <a:pPr eaLnBrk="1" hangingPunct="1">
              <a:lnSpc>
                <a:spcPct val="90000"/>
              </a:lnSpc>
              <a:buFont typeface="Times" pitchFamily="1" charset="0"/>
              <a:buNone/>
            </a:pPr>
            <a:endParaRPr lang="en-US" sz="900" smtClean="0"/>
          </a:p>
          <a:p>
            <a:pPr eaLnBrk="1" hangingPunct="1">
              <a:lnSpc>
                <a:spcPct val="90000"/>
              </a:lnSpc>
            </a:pPr>
            <a:r>
              <a:rPr lang="en-US" sz="900" u="sng" smtClean="0"/>
              <a:t>References</a:t>
            </a:r>
            <a:endParaRPr lang="en-US" sz="900" smtClean="0"/>
          </a:p>
          <a:p>
            <a:pPr eaLnBrk="1" hangingPunct="1">
              <a:lnSpc>
                <a:spcPct val="90000"/>
              </a:lnSpc>
              <a:buFontTx/>
              <a:buChar char="•"/>
            </a:pPr>
            <a:r>
              <a:rPr lang="en-US" sz="900" smtClean="0"/>
              <a:t>Belanger E, Melzack R, Lauzon P. Pain of first-trimester abortion: a study of psychosocial and medical predictors. </a:t>
            </a:r>
            <a:r>
              <a:rPr lang="en-US" sz="900" i="1" smtClean="0"/>
              <a:t>Pain.</a:t>
            </a:r>
            <a:r>
              <a:rPr lang="en-US" sz="900" smtClean="0"/>
              <a:t> 1989;36:339–50.</a:t>
            </a:r>
          </a:p>
          <a:p>
            <a:pPr eaLnBrk="1" hangingPunct="1">
              <a:lnSpc>
                <a:spcPct val="90000"/>
              </a:lnSpc>
              <a:buFontTx/>
              <a:buChar char="•"/>
            </a:pPr>
            <a:r>
              <a:rPr lang="en-US" sz="900" smtClean="0"/>
              <a:t>Smith GM, Stubblefield PG, Chirchirillo L, McCarthy MJ. Pain of first trimester abortion: its quantification and relations with other variables. </a:t>
            </a:r>
            <a:r>
              <a:rPr lang="en-US" sz="900" i="1" smtClean="0"/>
              <a:t>Am J Obstet Gynecol</a:t>
            </a:r>
            <a:r>
              <a:rPr lang="en-US" sz="900" smtClean="0"/>
              <a:t>. 1979;133(5):489–98.</a:t>
            </a:r>
          </a:p>
          <a:p>
            <a:pPr eaLnBrk="1" hangingPunct="1">
              <a:lnSpc>
                <a:spcPct val="90000"/>
              </a:lnSpc>
              <a:buFontTx/>
              <a:buChar char="•"/>
            </a:pPr>
            <a:r>
              <a:rPr lang="en-US" sz="900" smtClean="0"/>
              <a:t>Hansen GR, Streltzer J. The psychology of pain. </a:t>
            </a:r>
            <a:r>
              <a:rPr lang="en-US" sz="900" i="1" smtClean="0"/>
              <a:t>Emerg Med Clin N Am.</a:t>
            </a:r>
            <a:r>
              <a:rPr lang="en-US" sz="900" smtClean="0"/>
              <a:t> 2005;23:339–48.</a:t>
            </a:r>
          </a:p>
          <a:p>
            <a:pPr eaLnBrk="1" hangingPunct="1">
              <a:lnSpc>
                <a:spcPct val="90000"/>
              </a:lnSpc>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90000"/>
              </a:lnSpc>
            </a:pPr>
            <a:endParaRPr lang="en-US" sz="9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185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3899939-CF65-4F92-9EE3-7B3C689559A3}" type="slidenum">
              <a:rPr lang="en-US" smtClean="0"/>
              <a:pPr/>
              <a:t>33</a:t>
            </a:fld>
            <a:endParaRPr lang="en-US" smtClean="0"/>
          </a:p>
        </p:txBody>
      </p:sp>
      <p:sp>
        <p:nvSpPr>
          <p:cNvPr id="12186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2186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The following can help ensure effective pain management during MVA procedures:</a:t>
            </a:r>
          </a:p>
          <a:p>
            <a:pPr lvl="2" eaLnBrk="1" hangingPunct="1">
              <a:buFontTx/>
              <a:buChar char="•"/>
            </a:pPr>
            <a:r>
              <a:rPr lang="en-US" smtClean="0"/>
              <a:t>Respectful, informed, and supportive staff</a:t>
            </a:r>
          </a:p>
          <a:p>
            <a:pPr lvl="2" eaLnBrk="1" hangingPunct="1">
              <a:buFontTx/>
              <a:buChar char="•"/>
            </a:pPr>
            <a:r>
              <a:rPr lang="en-US" smtClean="0"/>
              <a:t>Warm, friendly environment</a:t>
            </a:r>
          </a:p>
          <a:p>
            <a:pPr lvl="2" eaLnBrk="1" hangingPunct="1">
              <a:buFontTx/>
              <a:buChar char="•"/>
            </a:pPr>
            <a:r>
              <a:rPr lang="en-US" smtClean="0"/>
              <a:t>Gentle operative technique</a:t>
            </a:r>
          </a:p>
          <a:p>
            <a:pPr lvl="2" eaLnBrk="1" hangingPunct="1">
              <a:buFontTx/>
              <a:buChar char="•"/>
            </a:pPr>
            <a:r>
              <a:rPr lang="en-US" smtClean="0"/>
              <a:t>Women’s involvement</a:t>
            </a:r>
          </a:p>
          <a:p>
            <a:pPr lvl="2" eaLnBrk="1" hangingPunct="1">
              <a:buFontTx/>
              <a:buChar char="•"/>
            </a:pPr>
            <a:r>
              <a:rPr lang="en-US" smtClean="0"/>
              <a:t>Effective pain medications</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28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0930261D-BB2C-4D33-8ABC-657384C5636A}" type="slidenum">
              <a:rPr lang="en-US" smtClean="0"/>
              <a:pPr/>
              <a:t>34</a:t>
            </a:fld>
            <a:endParaRPr lang="en-US" smtClean="0"/>
          </a:p>
        </p:txBody>
      </p:sp>
      <p:sp>
        <p:nvSpPr>
          <p:cNvPr id="12288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2288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When we are asked our goals of pain management, many of us have something specific in mind and assume that is “the goal” that everyone else shares. </a:t>
            </a:r>
          </a:p>
          <a:p>
            <a:pPr eaLnBrk="1" hangingPunct="1">
              <a:buFontTx/>
              <a:buChar char="•"/>
            </a:pPr>
            <a:r>
              <a:rPr lang="en-US" smtClean="0"/>
              <a:t>However, there are many goals of pain management; some of these goals conflict. For instance, a patient who places a high value on avoiding risk, getting through the procedure, and going home as soon as possible may accept some level of discomfort to meet her primary goal of getting out the door quickly and safely. Other patients place a higher value on avoiding discomfort compared with getting home quickly.</a:t>
            </a:r>
          </a:p>
          <a:p>
            <a:pPr eaLnBrk="1" hangingPunct="1">
              <a:buFontTx/>
              <a:buChar char="•"/>
            </a:pPr>
            <a:r>
              <a:rPr lang="en-US" smtClean="0"/>
              <a:t>The crucial goal on which to focus is the perception of pain by the patient.</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390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0122BA1A-AA2E-438F-A14E-1C6275AF0400}" type="slidenum">
              <a:rPr lang="en-US" smtClean="0"/>
              <a:pPr/>
              <a:t>35</a:t>
            </a:fld>
            <a:endParaRPr lang="en-US" smtClean="0"/>
          </a:p>
        </p:txBody>
      </p:sp>
      <p:sp>
        <p:nvSpPr>
          <p:cNvPr id="123908" name="Rectangle 2"/>
          <p:cNvSpPr>
            <a:spLocks noChangeArrowheads="1" noTextEdit="1"/>
          </p:cNvSpPr>
          <p:nvPr>
            <p:ph type="sldImg"/>
          </p:nvPr>
        </p:nvSpPr>
        <p:spPr bwMode="auto">
          <a:xfrm>
            <a:off x="1144588" y="685800"/>
            <a:ext cx="4572000" cy="3430588"/>
          </a:xfrm>
          <a:noFill/>
          <a:ln>
            <a:solidFill>
              <a:srgbClr val="000000"/>
            </a:solidFill>
            <a:miter lim="800000"/>
            <a:headEnd/>
            <a:tailEnd/>
          </a:ln>
        </p:spPr>
      </p:sp>
      <p:sp>
        <p:nvSpPr>
          <p:cNvPr id="12390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This slide shows pain control techniques used by National Abortion Federation (NAF) clinics (Lichtenberg et al., 2001). This is a particularly helpful slide in locations where the group feels that “their patients will only tolerate general anesthesia.” In general, NAF clinics provide high-quality abortion care and strive to make sure that their customers are satisfied. Pain management matters a lot to women. The fact that the majority of NAF clinics offer local anesthesia as a primary method of pain control strongly implies that many women use this option.  </a:t>
            </a:r>
          </a:p>
          <a:p>
            <a:pPr eaLnBrk="1" hangingPunct="1">
              <a:buFontTx/>
              <a:buChar char="•"/>
            </a:pPr>
            <a:r>
              <a:rPr lang="en-US" sz="900" smtClean="0"/>
              <a:t>This slide can also be used to make the point that ancillary methods of pain management, such as focused breathing, visualization, and massage, are important.</a:t>
            </a:r>
          </a:p>
          <a:p>
            <a:pPr eaLnBrk="1" hangingPunct="1">
              <a:buFontTx/>
              <a:buChar char="•"/>
            </a:pPr>
            <a:r>
              <a:rPr lang="en-US" sz="900" smtClean="0"/>
              <a:t>Music may also be helpful in reducing pain perception. A study of the effect of music and relaxation after gynecological surgery found that both interventions significantly reduced the reported level of pain (Good et al, 2002). </a:t>
            </a:r>
          </a:p>
          <a:p>
            <a:pPr eaLnBrk="1" hangingPunct="1"/>
            <a:endParaRPr lang="en-US" sz="900" u="sng" smtClean="0"/>
          </a:p>
          <a:p>
            <a:pPr eaLnBrk="1" hangingPunct="1"/>
            <a:r>
              <a:rPr lang="en-US" sz="900" u="sng" smtClean="0"/>
              <a:t>References</a:t>
            </a:r>
            <a:endParaRPr lang="en-US" sz="900" smtClean="0"/>
          </a:p>
          <a:p>
            <a:pPr eaLnBrk="1" hangingPunct="1">
              <a:buFontTx/>
              <a:buChar char="•"/>
            </a:pPr>
            <a:r>
              <a:rPr lang="en-US" sz="900" smtClean="0"/>
              <a:t>Lichtenberg ES, Paul M, Jones H. First trimester surgical abortion practices: a survey of National Abortion Federation members. </a:t>
            </a:r>
            <a:r>
              <a:rPr lang="en-US" sz="900" i="1" smtClean="0"/>
              <a:t>Contraception</a:t>
            </a:r>
            <a:r>
              <a:rPr lang="en-US" sz="900" smtClean="0"/>
              <a:t>. 2001;64:345–52.</a:t>
            </a:r>
          </a:p>
          <a:p>
            <a:pPr eaLnBrk="1" hangingPunct="1">
              <a:buFontTx/>
              <a:buChar char="•"/>
            </a:pPr>
            <a:r>
              <a:rPr lang="en-US" sz="900" smtClean="0"/>
              <a:t>Good M, Anderson GC, Stanton-Hicks M, Grass JA, Makii M. Relaxation and music reduce pain after gynecologic surgery. </a:t>
            </a:r>
            <a:r>
              <a:rPr lang="en-US" sz="900" i="1" smtClean="0"/>
              <a:t>Pain Manag Nurs. </a:t>
            </a:r>
            <a:r>
              <a:rPr lang="en-US" sz="900" smtClean="0"/>
              <a:t>2002;3:61–70.</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49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213C7E13-6220-4764-B9C4-ADA9383E49CA}" type="slidenum">
              <a:rPr lang="en-US" smtClean="0"/>
              <a:pPr/>
              <a:t>36</a:t>
            </a:fld>
            <a:endParaRPr lang="en-US" smtClean="0"/>
          </a:p>
        </p:txBody>
      </p:sp>
      <p:sp>
        <p:nvSpPr>
          <p:cNvPr id="124932" name="Rectangle 2"/>
          <p:cNvSpPr>
            <a:spLocks noChangeArrowheads="1" noTextEdit="1"/>
          </p:cNvSpPr>
          <p:nvPr>
            <p:ph type="sldImg"/>
          </p:nvPr>
        </p:nvSpPr>
        <p:spPr bwMode="auto">
          <a:xfrm>
            <a:off x="1144588" y="685800"/>
            <a:ext cx="4572000" cy="3430588"/>
          </a:xfrm>
          <a:noFill/>
          <a:ln>
            <a:solidFill>
              <a:srgbClr val="000000"/>
            </a:solidFill>
            <a:miter lim="800000"/>
            <a:headEnd/>
            <a:tailEnd/>
          </a:ln>
        </p:spPr>
      </p:sp>
      <p:sp>
        <p:nvSpPr>
          <p:cNvPr id="12493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Paracervical block is commonly used for vacuum aspiration abortions in North America. However, clinicians use many different techniques for administering a paracervical block. “There is a little science and a lot of art in this area” (Maltzer et al., 1999, p. 77). Studies have shown that deep injections using the Glick technique can be more effective than superficial injections and that injecting slowly has been found to be less painful than injecting quickly.</a:t>
            </a:r>
          </a:p>
          <a:p>
            <a:pPr eaLnBrk="1" hangingPunct="1">
              <a:buFontTx/>
              <a:buChar char="•"/>
            </a:pPr>
            <a:r>
              <a:rPr lang="en-US" sz="900" smtClean="0"/>
              <a:t>The trainer may want to be prepared to discuss techniques for administering a paracervical block, because this is a very commonly asked question. Approaches and evidence are discussed fully in the sources listed below.</a:t>
            </a:r>
          </a:p>
          <a:p>
            <a:pPr eaLnBrk="1" hangingPunct="1"/>
            <a:endParaRPr lang="en-US" sz="900" smtClean="0"/>
          </a:p>
          <a:p>
            <a:pPr eaLnBrk="1" hangingPunct="1"/>
            <a:r>
              <a:rPr lang="en-US" sz="900" u="sng" smtClean="0"/>
              <a:t>References</a:t>
            </a:r>
          </a:p>
          <a:p>
            <a:pPr eaLnBrk="1" hangingPunct="1">
              <a:buFontTx/>
              <a:buChar char="•"/>
            </a:pPr>
            <a:r>
              <a:rPr lang="en-US" sz="900" smtClean="0"/>
              <a:t>Castleman L, Mann C. Manual Vacuum Aspiration (MVA) for Uterine Evacuation: Pain Management. Chapel Hill, NC: Ipas, 2002.</a:t>
            </a:r>
          </a:p>
          <a:p>
            <a:pPr eaLnBrk="1" hangingPunct="1">
              <a:buFontTx/>
              <a:buChar char="•"/>
            </a:pPr>
            <a:r>
              <a:rPr lang="en-US" sz="900" smtClean="0"/>
              <a:t>Maltzer DS, Maltzer MC, Wiebe ER, Halvorson-Boyd G, Boyd C. Pain management. In: NAF’s A Clinician’s Guide to Medical and Surgical Abortion.  Philadelphia: Churchill Livingstone, 1999.</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595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4FF19D89-4312-4303-8C12-A83A8E4FD994}" type="slidenum">
              <a:rPr lang="en-US" smtClean="0"/>
              <a:pPr/>
              <a:t>37</a:t>
            </a:fld>
            <a:endParaRPr lang="en-US" smtClean="0"/>
          </a:p>
        </p:txBody>
      </p:sp>
      <p:sp>
        <p:nvSpPr>
          <p:cNvPr id="125956" name="Rectangle 2"/>
          <p:cNvSpPr>
            <a:spLocks noChangeArrowheads="1" noTextEdit="1"/>
          </p:cNvSpPr>
          <p:nvPr>
            <p:ph type="sldImg"/>
          </p:nvPr>
        </p:nvSpPr>
        <p:spPr bwMode="auto">
          <a:xfrm>
            <a:off x="1144588" y="685800"/>
            <a:ext cx="4572000" cy="3430588"/>
          </a:xfrm>
          <a:noFill/>
          <a:ln>
            <a:solidFill>
              <a:srgbClr val="000000"/>
            </a:solidFill>
            <a:miter lim="800000"/>
            <a:headEnd/>
            <a:tailEnd/>
          </a:ln>
        </p:spPr>
      </p:sp>
      <p:sp>
        <p:nvSpPr>
          <p:cNvPr id="12595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900" u="sng" smtClean="0"/>
              <a:t>Talking Points</a:t>
            </a:r>
          </a:p>
          <a:p>
            <a:pPr eaLnBrk="1" hangingPunct="1">
              <a:lnSpc>
                <a:spcPct val="90000"/>
              </a:lnSpc>
              <a:buFontTx/>
              <a:buChar char="•"/>
            </a:pPr>
            <a:r>
              <a:rPr lang="en-US" sz="900" smtClean="0"/>
              <a:t>Residency programs in the United States often do not emphasize ancillary techniques of pain management for procedures on awake patients. Dentists have known for a long time that if patients hear music through headphones and are otherwise treated nicely while they have their teeth drilled, the patients feel less pain.</a:t>
            </a:r>
          </a:p>
          <a:p>
            <a:pPr eaLnBrk="1" hangingPunct="1">
              <a:lnSpc>
                <a:spcPct val="90000"/>
              </a:lnSpc>
              <a:buFontTx/>
              <a:buChar char="•"/>
            </a:pPr>
            <a:r>
              <a:rPr lang="en-US" sz="900" smtClean="0"/>
              <a:t>In a study from the University of Miami in 1974, 144 women undergoing first-trimester abortion with suction curettage, oral valium, and paracervical block were randomly assigned to 1) standard technique, 2) headphones with music, or 3) self-administered methoxyflurane. The group using the headphones had less than half the incidence of pain of the other two groups: 85% of the group with headphones said they had no pain, compared with 52% of the other two groups.</a:t>
            </a:r>
          </a:p>
          <a:p>
            <a:pPr eaLnBrk="1" hangingPunct="1">
              <a:lnSpc>
                <a:spcPct val="90000"/>
              </a:lnSpc>
              <a:buFontTx/>
              <a:buChar char="•"/>
            </a:pPr>
            <a:r>
              <a:rPr lang="en-US" sz="900" smtClean="0"/>
              <a:t>Pre-procedure fearfulness appears to play a major role in the amount of pain women perceive. Stubblefield noted that women who know what to expect through better education and psychological preparation tend to be less afraid, which may be associated with reduced pain.</a:t>
            </a:r>
          </a:p>
          <a:p>
            <a:pPr eaLnBrk="1" hangingPunct="1">
              <a:lnSpc>
                <a:spcPct val="90000"/>
              </a:lnSpc>
            </a:pPr>
            <a:endParaRPr lang="en-US" sz="900" u="sng" smtClean="0"/>
          </a:p>
          <a:p>
            <a:pPr eaLnBrk="1" hangingPunct="1">
              <a:lnSpc>
                <a:spcPct val="90000"/>
              </a:lnSpc>
            </a:pPr>
            <a:r>
              <a:rPr lang="en-US" sz="900" u="sng" smtClean="0"/>
              <a:t>References</a:t>
            </a:r>
            <a:endParaRPr lang="en-US" sz="900" smtClean="0"/>
          </a:p>
          <a:p>
            <a:pPr eaLnBrk="1" hangingPunct="1">
              <a:lnSpc>
                <a:spcPct val="90000"/>
              </a:lnSpc>
              <a:buFontTx/>
              <a:buChar char="•"/>
            </a:pPr>
            <a:r>
              <a:rPr lang="en-US" sz="900" smtClean="0"/>
              <a:t>Shapiro AG, Cohen H. Auxiliary pain relief during suction curettage. </a:t>
            </a:r>
            <a:r>
              <a:rPr lang="en-US" sz="900" i="1" smtClean="0"/>
              <a:t>Contraception</a:t>
            </a:r>
            <a:r>
              <a:rPr lang="en-US" sz="900" smtClean="0"/>
              <a:t>. 1975;11(1):25–30. </a:t>
            </a:r>
          </a:p>
          <a:p>
            <a:pPr eaLnBrk="1" hangingPunct="1">
              <a:lnSpc>
                <a:spcPct val="90000"/>
              </a:lnSpc>
              <a:buFontTx/>
              <a:buChar char="•"/>
            </a:pPr>
            <a:r>
              <a:rPr lang="en-US" sz="900" smtClean="0"/>
              <a:t>Stubblefield PG. Control of pain for women undergoing abortion. </a:t>
            </a:r>
            <a:r>
              <a:rPr lang="en-US" sz="900" i="1" smtClean="0"/>
              <a:t>Suppl Int J Gynecol Obstet</a:t>
            </a:r>
            <a:r>
              <a:rPr lang="en-US" sz="900" smtClean="0"/>
              <a:t>. 1989;3:131–40.</a:t>
            </a:r>
          </a:p>
          <a:p>
            <a:pPr eaLnBrk="1" hangingPunct="1">
              <a:lnSpc>
                <a:spcPct val="90000"/>
              </a:lnSpc>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90000"/>
              </a:lnSpc>
            </a:pPr>
            <a:endParaRPr lang="en-US" sz="9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69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0F4919D4-0908-4501-9921-A8F616F24DEF}" type="slidenum">
              <a:rPr lang="en-US" smtClean="0"/>
              <a:pPr/>
              <a:t>38</a:t>
            </a:fld>
            <a:endParaRPr lang="en-US" smtClean="0"/>
          </a:p>
        </p:txBody>
      </p:sp>
      <p:sp>
        <p:nvSpPr>
          <p:cNvPr id="126980" name="Rectangle 2"/>
          <p:cNvSpPr>
            <a:spLocks noChangeArrowheads="1" noTextEdit="1"/>
          </p:cNvSpPr>
          <p:nvPr>
            <p:ph type="sldImg"/>
          </p:nvPr>
        </p:nvSpPr>
        <p:spPr bwMode="auto">
          <a:xfrm>
            <a:off x="1143000" y="685800"/>
            <a:ext cx="4572000" cy="3430588"/>
          </a:xfrm>
          <a:noFill/>
          <a:ln>
            <a:solidFill>
              <a:srgbClr val="000000"/>
            </a:solidFill>
            <a:miter lim="800000"/>
            <a:headEnd/>
            <a:tailEnd/>
          </a:ln>
        </p:spPr>
      </p:sp>
      <p:sp>
        <p:nvSpPr>
          <p:cNvPr id="126981"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28600" indent="-228600" eaLnBrk="1" hangingPunct="1">
              <a:defRPr/>
            </a:pPr>
            <a:r>
              <a:rPr lang="en-US" sz="900" u="sng" dirty="0" smtClean="0"/>
              <a:t>Talking Points</a:t>
            </a:r>
          </a:p>
          <a:p>
            <a:pPr marL="228600" indent="-228600" eaLnBrk="1" hangingPunct="1">
              <a:buFontTx/>
              <a:buChar char="•"/>
              <a:defRPr/>
            </a:pPr>
            <a:r>
              <a:rPr lang="en-US" sz="900" dirty="0" smtClean="0"/>
              <a:t>Studies on incomplete abortion reveal that suction causes less pain than sharp curettage.</a:t>
            </a:r>
          </a:p>
          <a:p>
            <a:pPr marL="228600" indent="-228600" eaLnBrk="1" hangingPunct="1">
              <a:defRPr/>
            </a:pPr>
            <a:endParaRPr lang="en-US" sz="900" dirty="0" smtClean="0"/>
          </a:p>
          <a:p>
            <a:pPr marL="228600" indent="-228600" eaLnBrk="1" hangingPunct="1">
              <a:defRPr/>
            </a:pPr>
            <a:r>
              <a:rPr lang="en-US" sz="900" u="sng" dirty="0" smtClean="0"/>
              <a:t>Reference</a:t>
            </a:r>
            <a:endParaRPr lang="en-US" sz="900" dirty="0" smtClean="0"/>
          </a:p>
          <a:p>
            <a:pPr marL="228600" indent="-228600" eaLnBrk="1" hangingPunct="1">
              <a:buFontTx/>
              <a:buChar char="•"/>
              <a:defRPr/>
            </a:pPr>
            <a:r>
              <a:rPr lang="en-US" sz="900" dirty="0" err="1" smtClean="0"/>
              <a:t>Forna</a:t>
            </a:r>
            <a:r>
              <a:rPr lang="en-US" sz="900" dirty="0" smtClean="0"/>
              <a:t> F, </a:t>
            </a:r>
            <a:r>
              <a:rPr lang="en-US" sz="900" dirty="0" err="1" smtClean="0"/>
              <a:t>Gulmezoglu</a:t>
            </a:r>
            <a:r>
              <a:rPr lang="en-US" sz="900" dirty="0" smtClean="0"/>
              <a:t> AM. Surgical procedures to evacuate incomplete abortion (</a:t>
            </a:r>
            <a:r>
              <a:rPr lang="en-US" sz="900" i="1" dirty="0" smtClean="0"/>
              <a:t>Cochrane Review</a:t>
            </a:r>
            <a:r>
              <a:rPr lang="en-US" sz="900" dirty="0" smtClean="0"/>
              <a:t>). In: The Cochrane Library 2002; Issue 1. Oxford: Update Software.</a:t>
            </a:r>
          </a:p>
          <a:p>
            <a:pPr marL="228600" indent="-228600" eaLnBrk="1" hangingPunct="1">
              <a:defRPr/>
            </a:pPr>
            <a:endParaRPr lang="en-US" sz="900" dirty="0" smtClean="0"/>
          </a:p>
          <a:p>
            <a:pPr eaLnBrk="1" hangingPunct="1">
              <a:defRPr/>
            </a:pPr>
            <a:r>
              <a:rPr lang="en-US" dirty="0" smtClean="0"/>
              <a:t>- - -</a:t>
            </a:r>
          </a:p>
          <a:p>
            <a:pPr eaLnBrk="1" hangingPunct="1">
              <a:defRPr/>
            </a:pPr>
            <a:r>
              <a:rPr lang="en-US" dirty="0" smtClean="0"/>
              <a:t>Original content for this slide submitted by the ARHP Clinical Advisory Committee for the </a:t>
            </a:r>
            <a:r>
              <a:rPr lang="en-US" i="1" dirty="0" smtClean="0"/>
              <a:t>Manual Vacuum Aspiration Education Partnership Project </a:t>
            </a:r>
            <a:r>
              <a:rPr lang="en-US" dirty="0" smtClean="0"/>
              <a:t>in December 2004. Original funding received from Ipas and the John Merck Fund through an unrestricted educational grant. Last reviewed/updated by the ARHP Clinical Advisory Committee for the </a:t>
            </a:r>
            <a:r>
              <a:rPr lang="en-US" i="1" dirty="0" smtClean="0"/>
              <a:t>Manual Vacuum Aspiration Education Partnership Project</a:t>
            </a:r>
            <a:r>
              <a:rPr lang="en-US" dirty="0" smtClean="0"/>
              <a:t> in October 2007. This slide is available at www.arhp.org/core.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2800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19ACEFC-C275-4156-BA8B-2A042F49ACFF}" type="slidenum">
              <a:rPr lang="en-US" smtClean="0"/>
              <a:pPr/>
              <a:t>39</a:t>
            </a:fld>
            <a:endParaRPr lang="en-US" smtClean="0"/>
          </a:p>
        </p:txBody>
      </p:sp>
      <p:sp>
        <p:nvSpPr>
          <p:cNvPr id="128004" name="Rectangle 2"/>
          <p:cNvSpPr>
            <a:spLocks noChangeArrowheads="1" noTextEdit="1"/>
          </p:cNvSpPr>
          <p:nvPr>
            <p:ph type="sldImg"/>
          </p:nvPr>
        </p:nvSpPr>
        <p:spPr bwMode="auto">
          <a:xfrm>
            <a:off x="1144588" y="685800"/>
            <a:ext cx="4572000" cy="3430588"/>
          </a:xfrm>
          <a:solidFill>
            <a:srgbClr val="FFFFFF"/>
          </a:solidFill>
          <a:ln>
            <a:solidFill>
              <a:srgbClr val="000000"/>
            </a:solidFill>
            <a:miter lim="800000"/>
            <a:headEnd/>
            <a:tailEnd/>
          </a:ln>
        </p:spPr>
      </p:sp>
      <p:sp>
        <p:nvSpPr>
          <p:cNvPr id="128005" name="Rectangle 3"/>
          <p:cNvSpPr>
            <a:spLocks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eaLnBrk="1" hangingPunct="1">
              <a:spcBef>
                <a:spcPct val="0"/>
              </a:spcBef>
            </a:pPr>
            <a:r>
              <a:rPr lang="en-US" sz="900" u="sng" smtClean="0"/>
              <a:t>Talking Points</a:t>
            </a:r>
          </a:p>
          <a:p>
            <a:pPr eaLnBrk="1" hangingPunct="1">
              <a:spcBef>
                <a:spcPct val="0"/>
              </a:spcBef>
              <a:buFontTx/>
              <a:buChar char="•"/>
            </a:pPr>
            <a:r>
              <a:rPr lang="en-US" sz="900" smtClean="0"/>
              <a:t>Sharp curettage is generally not indicated and is not routinely recommended after MVA. </a:t>
            </a:r>
          </a:p>
          <a:p>
            <a:pPr eaLnBrk="1" hangingPunct="1">
              <a:spcBef>
                <a:spcPct val="0"/>
              </a:spcBef>
            </a:pPr>
            <a:endParaRPr lang="en-US" sz="900" smtClean="0"/>
          </a:p>
          <a:p>
            <a:pPr eaLnBrk="1" hangingPunct="1">
              <a:spcBef>
                <a:spcPct val="0"/>
              </a:spcBef>
            </a:pPr>
            <a:r>
              <a:rPr lang="en-US" sz="900" u="sng" smtClean="0"/>
              <a:t>Reference</a:t>
            </a:r>
            <a:r>
              <a:rPr lang="en-US" sz="900" smtClean="0"/>
              <a:t> </a:t>
            </a:r>
          </a:p>
          <a:p>
            <a:pPr eaLnBrk="1" hangingPunct="1">
              <a:buFontTx/>
              <a:buChar char="•"/>
            </a:pPr>
            <a:r>
              <a:rPr lang="en-US" sz="900" smtClean="0"/>
              <a:t>WHO. Safe Abortion: Technical and Policy Guidance for Health Systems. Geneva, Switzerland: World Health Organization, 2003.</a:t>
            </a:r>
          </a:p>
          <a:p>
            <a:pPr eaLnBrk="1" hangingPunct="1"/>
            <a:endParaRPr lang="en-US" sz="9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endParaRPr lang="en-US"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Therapeutic Abortion: </a:t>
            </a:r>
            <a:br>
              <a:rPr lang="en-US" smtClean="0"/>
            </a:br>
            <a:r>
              <a:rPr lang="en-US" smtClean="0"/>
              <a:t>Aspiration Versus Medication</a:t>
            </a:r>
          </a:p>
        </p:txBody>
      </p:sp>
      <p:sp>
        <p:nvSpPr>
          <p:cNvPr id="921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DACF37EC-4861-4D34-B885-9E545736A28D}" type="slidenum">
              <a:rPr lang="en-US" smtClean="0"/>
              <a:pPr/>
              <a:t>4</a:t>
            </a:fld>
            <a:endParaRPr lang="en-US" smtClean="0"/>
          </a:p>
        </p:txBody>
      </p:sp>
      <p:sp>
        <p:nvSpPr>
          <p:cNvPr id="92164" name="Rectangle 2"/>
          <p:cNvSpPr>
            <a:spLocks noChangeArrowheads="1" noTextEdit="1"/>
          </p:cNvSpPr>
          <p:nvPr>
            <p:ph type="sldImg"/>
          </p:nvPr>
        </p:nvSpPr>
        <p:spPr bwMode="auto">
          <a:noFill/>
          <a:ln>
            <a:solidFill>
              <a:srgbClr val="000000"/>
            </a:solidFill>
            <a:miter lim="800000"/>
            <a:headEnd/>
            <a:tailEnd/>
          </a:ln>
        </p:spPr>
      </p:sp>
      <p:sp>
        <p:nvSpPr>
          <p:cNvPr id="9216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80000"/>
              </a:lnSpc>
            </a:pPr>
            <a:r>
              <a:rPr lang="en-US" sz="900" u="sng" smtClean="0"/>
              <a:t>Talking Points</a:t>
            </a:r>
          </a:p>
          <a:p>
            <a:pPr eaLnBrk="1" hangingPunct="1">
              <a:lnSpc>
                <a:spcPct val="80000"/>
              </a:lnSpc>
              <a:buFontTx/>
              <a:buChar char="•"/>
            </a:pPr>
            <a:r>
              <a:rPr lang="en-US" sz="900" smtClean="0"/>
              <a:t>At the conclusion of the talk, participants should also be able to:</a:t>
            </a:r>
          </a:p>
          <a:p>
            <a:pPr lvl="1" eaLnBrk="1" hangingPunct="1">
              <a:buFontTx/>
              <a:buChar char="•"/>
            </a:pPr>
            <a:r>
              <a:rPr lang="en-US" sz="900" smtClean="0"/>
              <a:t>List three conditions in a patient that should cause a provider to use caution before providing MVA  or medical management of early pregnancy loss.</a:t>
            </a:r>
          </a:p>
          <a:p>
            <a:pPr lvl="1" eaLnBrk="1" hangingPunct="1">
              <a:buFontTx/>
              <a:buChar char="•"/>
            </a:pPr>
            <a:r>
              <a:rPr lang="en-US" sz="900" smtClean="0"/>
              <a:t>List at least one medication regimen used for early medication abortion.</a:t>
            </a:r>
          </a:p>
          <a:p>
            <a:pPr eaLnBrk="1" hangingPunct="1"/>
            <a:endParaRPr lang="en-US" sz="9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lnSpc>
                <a:spcPct val="80000"/>
              </a:lnSpc>
            </a:pPr>
            <a:endParaRPr lang="en-US" sz="9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[Insert Lecture Name Here]</a:t>
            </a:r>
          </a:p>
        </p:txBody>
      </p:sp>
      <p:sp>
        <p:nvSpPr>
          <p:cNvPr id="12902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854ABC8D-6EB9-4D20-8F17-F2335BB9A1C3}" type="slidenum">
              <a:rPr lang="en-US" smtClean="0"/>
              <a:pPr/>
              <a:t>40</a:t>
            </a:fld>
            <a:endParaRPr lang="en-US" smtClean="0"/>
          </a:p>
        </p:txBody>
      </p:sp>
      <p:sp>
        <p:nvSpPr>
          <p:cNvPr id="129028" name="Rectangle 2"/>
          <p:cNvSpPr>
            <a:spLocks noChangeArrowheads="1" noTextEdit="1"/>
          </p:cNvSpPr>
          <p:nvPr>
            <p:ph type="sldImg"/>
          </p:nvPr>
        </p:nvSpPr>
        <p:spPr bwMode="auto">
          <a:noFill/>
          <a:ln>
            <a:solidFill>
              <a:srgbClr val="000000"/>
            </a:solidFill>
            <a:miter lim="800000"/>
            <a:headEnd/>
            <a:tailEnd/>
          </a:ln>
        </p:spPr>
      </p:sp>
      <p:sp>
        <p:nvSpPr>
          <p:cNvPr id="1290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smtClean="0"/>
              <a:t>Reference</a:t>
            </a:r>
            <a:r>
              <a:rPr lang="en-US" smtClean="0"/>
              <a:t> </a:t>
            </a:r>
          </a:p>
          <a:p>
            <a:pPr eaLnBrk="1" hangingPunct="1">
              <a:buFontTx/>
              <a:buChar char="•"/>
            </a:pPr>
            <a:r>
              <a:rPr lang="en-US" smtClean="0"/>
              <a:t>WHO. Safe Abortion: Technical and Policy Guidance for Health Systems. Geneva, Switzerland: World Health Organization, 2003.</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005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FC20AD65-3ED2-4A59-A86A-F074D091CEEE}" type="slidenum">
              <a:rPr lang="en-US" smtClean="0"/>
              <a:pPr/>
              <a:t>41</a:t>
            </a:fld>
            <a:endParaRPr lang="en-US" smtClean="0"/>
          </a:p>
        </p:txBody>
      </p:sp>
      <p:sp>
        <p:nvSpPr>
          <p:cNvPr id="13005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005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i="1" smtClean="0"/>
              <a:t>NOTE TO SPEAKER: </a:t>
            </a:r>
            <a:r>
              <a:rPr lang="en-US" smtClean="0"/>
              <a:t>Ask these questions of the group; record responses and keep answers visible throughout this module:</a:t>
            </a:r>
          </a:p>
          <a:p>
            <a:pPr lvl="2" eaLnBrk="1" hangingPunct="1">
              <a:buFontTx/>
              <a:buChar char="•"/>
            </a:pPr>
            <a:r>
              <a:rPr lang="en-US" smtClean="0"/>
              <a:t>Who can perform MVA?</a:t>
            </a:r>
          </a:p>
          <a:p>
            <a:pPr lvl="2" eaLnBrk="1" hangingPunct="1">
              <a:buFontTx/>
              <a:buChar char="•"/>
            </a:pPr>
            <a:r>
              <a:rPr lang="en-US" smtClean="0"/>
              <a:t>Where can MVA be performed?</a:t>
            </a:r>
          </a:p>
          <a:p>
            <a:pPr eaLnBrk="1" hangingPunct="1">
              <a:buFontTx/>
              <a:buChar char="•"/>
            </a:pPr>
            <a:r>
              <a:rPr lang="en-US" smtClean="0"/>
              <a:t>44 states have MD-only laws about elective abortion that have been interpreted differently. </a:t>
            </a:r>
          </a:p>
          <a:p>
            <a:pPr eaLnBrk="1" hangingPunct="1">
              <a:buFontTx/>
              <a:buChar char="•"/>
            </a:pPr>
            <a:r>
              <a:rPr lang="en-US" smtClean="0"/>
              <a:t>Advanced Practice Clinicians currently perform abortions in seven states.</a:t>
            </a:r>
          </a:p>
          <a:p>
            <a:pPr eaLnBrk="1" hangingPunct="1">
              <a:buFontTx/>
              <a:buChar char="•"/>
            </a:pPr>
            <a:r>
              <a:rPr lang="en-US" smtClean="0"/>
              <a:t>Organizations that can provide more information about laws in specific states include Abortion Access Project, American Civil Liberties Union, Reproductive Freedom Project, Planned Parenthood, National Abortion Federation, and Clinicians for Choice.</a:t>
            </a:r>
          </a:p>
          <a:p>
            <a:pPr eaLnBrk="1" hangingPunct="1">
              <a:buFontTx/>
              <a:buChar char="•"/>
            </a:pPr>
            <a:r>
              <a:rPr lang="en-US" smtClean="0"/>
              <a:t>Contact </a:t>
            </a:r>
            <a:r>
              <a:rPr lang="en-US" i="1" smtClean="0"/>
              <a:t>Clinicians for Choice</a:t>
            </a:r>
            <a:r>
              <a:rPr lang="en-US" smtClean="0"/>
              <a:t>, a group of pro-choice Advanced Practice Clinicians supported by NAF: talon@prochoice.org.</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10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66D25CD0-68EF-4ACC-9E19-3678DA614C40}" type="slidenum">
              <a:rPr lang="en-US" smtClean="0"/>
              <a:pPr/>
              <a:t>42</a:t>
            </a:fld>
            <a:endParaRPr lang="en-US" smtClean="0"/>
          </a:p>
        </p:txBody>
      </p:sp>
      <p:sp>
        <p:nvSpPr>
          <p:cNvPr id="131076"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31077" name="Rectangle 3"/>
          <p:cNvSpPr>
            <a:spLocks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eaLnBrk="1" hangingPunct="1"/>
            <a:r>
              <a:rPr lang="en-US" u="sng" smtClean="0"/>
              <a:t>Talking Points</a:t>
            </a:r>
          </a:p>
          <a:p>
            <a:pPr eaLnBrk="1" hangingPunct="1"/>
            <a:r>
              <a:rPr lang="en-US" smtClean="0"/>
              <a:t>The following facilities are needed for the MVA procedure:</a:t>
            </a:r>
          </a:p>
          <a:p>
            <a:pPr eaLnBrk="1" hangingPunct="1">
              <a:buFontTx/>
              <a:buChar char="•"/>
            </a:pPr>
            <a:r>
              <a:rPr lang="en-US" smtClean="0"/>
              <a:t>Private space for counseling </a:t>
            </a:r>
          </a:p>
          <a:p>
            <a:pPr eaLnBrk="1" hangingPunct="1">
              <a:buFontTx/>
              <a:buChar char="•"/>
            </a:pPr>
            <a:r>
              <a:rPr lang="en-US" smtClean="0"/>
              <a:t>Exam or procedure room large enough to accommodate a gynecologic exam table</a:t>
            </a:r>
          </a:p>
          <a:p>
            <a:pPr eaLnBrk="1" hangingPunct="1">
              <a:buFontTx/>
              <a:buChar char="•"/>
            </a:pPr>
            <a:r>
              <a:rPr lang="en-US" smtClean="0"/>
              <a:t>Supplies and space for processing instruments and examining products of conception</a:t>
            </a:r>
            <a:endParaRPr lang="en-US" sz="900" smtClean="0"/>
          </a:p>
          <a:p>
            <a:pPr eaLnBrk="1" hangingPunct="1"/>
            <a:endParaRPr lang="en-US" sz="900" smtClean="0"/>
          </a:p>
          <a:p>
            <a:pPr eaLnBrk="1" hangingPunct="1"/>
            <a:endParaRPr lang="en-US" sz="900" smtClean="0"/>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20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F362EB82-7DBC-466E-A742-2421DB5832E6}" type="slidenum">
              <a:rPr lang="en-US" smtClean="0"/>
              <a:pPr/>
              <a:t>43</a:t>
            </a:fld>
            <a:endParaRPr lang="en-US" smtClean="0"/>
          </a:p>
        </p:txBody>
      </p:sp>
      <p:sp>
        <p:nvSpPr>
          <p:cNvPr id="13210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210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Provision of MVA requires the following supplies:</a:t>
            </a:r>
          </a:p>
          <a:p>
            <a:pPr lvl="2" eaLnBrk="1" hangingPunct="1">
              <a:buFontTx/>
              <a:buChar char="•"/>
            </a:pPr>
            <a:r>
              <a:rPr lang="en-US" smtClean="0"/>
              <a:t>Analgesia</a:t>
            </a:r>
          </a:p>
          <a:p>
            <a:pPr lvl="2" eaLnBrk="1" hangingPunct="1">
              <a:buFontTx/>
              <a:buChar char="•"/>
            </a:pPr>
            <a:r>
              <a:rPr lang="en-US" smtClean="0"/>
              <a:t>Anesthetic</a:t>
            </a:r>
          </a:p>
          <a:p>
            <a:pPr lvl="2" eaLnBrk="1" hangingPunct="1">
              <a:buFontTx/>
              <a:buChar char="•"/>
            </a:pPr>
            <a:r>
              <a:rPr lang="en-US" smtClean="0"/>
              <a:t>Silver nitrate or ferric subsulfate</a:t>
            </a:r>
          </a:p>
          <a:p>
            <a:pPr lvl="2" eaLnBrk="1" hangingPunct="1">
              <a:buFontTx/>
              <a:buChar char="•"/>
            </a:pPr>
            <a:r>
              <a:rPr lang="en-US" smtClean="0"/>
              <a:t>Uterotonic agent</a:t>
            </a:r>
          </a:p>
          <a:p>
            <a:pPr lvl="2" eaLnBrk="1" hangingPunct="1">
              <a:buFontTx/>
              <a:buChar char="•"/>
            </a:pPr>
            <a:r>
              <a:rPr lang="en-US" smtClean="0"/>
              <a:t>Rhogam</a:t>
            </a:r>
          </a:p>
          <a:p>
            <a:pPr eaLnBrk="1" hangingPunct="1"/>
            <a:endParaRPr lang="en-US" smtClean="0"/>
          </a:p>
          <a:p>
            <a:pPr eaLnBrk="1" hangingPunct="1"/>
            <a:endParaRPr lang="en-US" smtClean="0"/>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31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0A031B78-E412-43B9-9327-67C63493941F}" type="slidenum">
              <a:rPr lang="en-US" smtClean="0"/>
              <a:pPr/>
              <a:t>44</a:t>
            </a:fld>
            <a:endParaRPr lang="en-US" smtClean="0"/>
          </a:p>
        </p:txBody>
      </p:sp>
      <p:sp>
        <p:nvSpPr>
          <p:cNvPr id="13312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312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Provision of MVA also requires the following supplies:</a:t>
            </a:r>
          </a:p>
          <a:p>
            <a:pPr lvl="2" eaLnBrk="1" hangingPunct="1">
              <a:buFontTx/>
              <a:buChar char="•"/>
            </a:pPr>
            <a:r>
              <a:rPr lang="en-US" smtClean="0"/>
              <a:t>Urine pregnancy tests</a:t>
            </a:r>
          </a:p>
          <a:p>
            <a:pPr lvl="2" eaLnBrk="1" hangingPunct="1">
              <a:buFontTx/>
              <a:buChar char="•"/>
            </a:pPr>
            <a:r>
              <a:rPr lang="en-US" smtClean="0"/>
              <a:t>Emergency cart</a:t>
            </a:r>
          </a:p>
          <a:p>
            <a:pPr lvl="2" eaLnBrk="1" hangingPunct="1">
              <a:buFontTx/>
              <a:buChar char="•"/>
            </a:pPr>
            <a:r>
              <a:rPr lang="en-US" smtClean="0"/>
              <a:t>Pharmacologic agents for cervical ripening (optional)</a:t>
            </a:r>
          </a:p>
          <a:p>
            <a:pPr eaLnBrk="1" hangingPunct="1"/>
            <a:endParaRPr lang="en-US" smtClean="0"/>
          </a:p>
          <a:p>
            <a:pPr eaLnBrk="1" hangingPunct="1"/>
            <a:endParaRPr lang="en-US" smtClean="0"/>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41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11D8C631-5C57-49D0-A352-BD06EECE10B6}" type="slidenum">
              <a:rPr lang="en-US" smtClean="0"/>
              <a:pPr/>
              <a:t>45</a:t>
            </a:fld>
            <a:endParaRPr lang="en-US" smtClean="0"/>
          </a:p>
        </p:txBody>
      </p:sp>
      <p:sp>
        <p:nvSpPr>
          <p:cNvPr id="134148"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414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mtClean="0"/>
              <a:t>To provide the MVA procedure, the following equipment is needed:</a:t>
            </a:r>
          </a:p>
          <a:p>
            <a:pPr lvl="2" eaLnBrk="1" hangingPunct="1">
              <a:buFontTx/>
              <a:buChar char="•"/>
            </a:pPr>
            <a:r>
              <a:rPr lang="en-US" smtClean="0"/>
              <a:t>Aspirators</a:t>
            </a:r>
          </a:p>
          <a:p>
            <a:pPr lvl="2" eaLnBrk="1" hangingPunct="1">
              <a:buFontTx/>
              <a:buChar char="•"/>
            </a:pPr>
            <a:r>
              <a:rPr lang="en-US" smtClean="0"/>
              <a:t>Cannulae</a:t>
            </a:r>
          </a:p>
          <a:p>
            <a:pPr lvl="2" eaLnBrk="1" hangingPunct="1">
              <a:buFontTx/>
              <a:buChar char="•"/>
            </a:pPr>
            <a:r>
              <a:rPr lang="en-US" smtClean="0"/>
              <a:t>Speculae</a:t>
            </a:r>
          </a:p>
          <a:p>
            <a:pPr lvl="2" eaLnBrk="1" hangingPunct="1">
              <a:buFontTx/>
              <a:buChar char="•"/>
            </a:pPr>
            <a:r>
              <a:rPr lang="en-US" smtClean="0"/>
              <a:t>Sharp-toothed and/or atraumatic tenaculae</a:t>
            </a:r>
          </a:p>
          <a:p>
            <a:pPr eaLnBrk="1" hangingPunct="1"/>
            <a:endParaRPr lang="en-US" sz="900" smtClean="0"/>
          </a:p>
          <a:p>
            <a:pPr eaLnBrk="1" hangingPunct="1"/>
            <a:endParaRPr lang="en-US" sz="900" smtClean="0"/>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51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6E446C26-11AD-4A18-B45D-4D9FAB69FF73}" type="slidenum">
              <a:rPr lang="en-US" smtClean="0"/>
              <a:pPr/>
              <a:t>46</a:t>
            </a:fld>
            <a:endParaRPr lang="en-US" smtClean="0"/>
          </a:p>
        </p:txBody>
      </p:sp>
      <p:sp>
        <p:nvSpPr>
          <p:cNvPr id="13517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517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mtClean="0"/>
              <a:t>To provide the MVA procedure, the following equipment is also needed:</a:t>
            </a:r>
          </a:p>
          <a:p>
            <a:pPr lvl="2" eaLnBrk="1" hangingPunct="1">
              <a:buFontTx/>
              <a:buChar char="•"/>
            </a:pPr>
            <a:r>
              <a:rPr lang="en-US" smtClean="0"/>
              <a:t>Antiseptic solution</a:t>
            </a:r>
          </a:p>
          <a:p>
            <a:pPr lvl="2" eaLnBrk="1" hangingPunct="1">
              <a:buFontTx/>
              <a:buChar char="•"/>
            </a:pPr>
            <a:r>
              <a:rPr lang="en-US" smtClean="0"/>
              <a:t>Mechanical dilators</a:t>
            </a:r>
          </a:p>
          <a:p>
            <a:pPr lvl="2" eaLnBrk="1" hangingPunct="1">
              <a:buFontTx/>
              <a:buChar char="•"/>
            </a:pPr>
            <a:r>
              <a:rPr lang="en-US" smtClean="0"/>
              <a:t>20-cc syringe for local anesthesia</a:t>
            </a:r>
            <a:endParaRPr lang="en-US" sz="900" smtClean="0"/>
          </a:p>
          <a:p>
            <a:pPr eaLnBrk="1" hangingPunct="1"/>
            <a:endParaRPr lang="en-US" sz="9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endParaRPr lang="en-US" sz="9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61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56C24082-D450-4237-B2CB-798C4C7E52AE}" type="slidenum">
              <a:rPr lang="en-US" smtClean="0"/>
              <a:pPr/>
              <a:t>47</a:t>
            </a:fld>
            <a:endParaRPr lang="en-US" smtClean="0"/>
          </a:p>
        </p:txBody>
      </p:sp>
      <p:sp>
        <p:nvSpPr>
          <p:cNvPr id="136196" name="Rectangle 2"/>
          <p:cNvSpPr>
            <a:spLocks noChangeArrowheads="1" noTextEdit="1"/>
          </p:cNvSpPr>
          <p:nvPr>
            <p:ph type="sldImg"/>
          </p:nvPr>
        </p:nvSpPr>
        <p:spPr bwMode="auto">
          <a:xfrm>
            <a:off x="1143000" y="685800"/>
            <a:ext cx="4572000" cy="3430588"/>
          </a:xfrm>
          <a:noFill/>
          <a:ln>
            <a:solidFill>
              <a:srgbClr val="000000"/>
            </a:solidFill>
            <a:miter lim="800000"/>
            <a:headEnd/>
            <a:tailEnd/>
          </a:ln>
        </p:spPr>
      </p:sp>
      <p:sp>
        <p:nvSpPr>
          <p:cNvPr id="13619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This slide shows a picture of the instruments and supplies described in the previous slide.</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721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9EB8DF3B-247D-4E79-8521-13578B3F2977}" type="slidenum">
              <a:rPr lang="en-US" smtClean="0"/>
              <a:pPr/>
              <a:t>48</a:t>
            </a:fld>
            <a:endParaRPr lang="en-US" smtClean="0"/>
          </a:p>
        </p:txBody>
      </p:sp>
      <p:sp>
        <p:nvSpPr>
          <p:cNvPr id="13722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722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mtClean="0"/>
              <a:t>To perform the tissue examination part of the MVA procedure, the following equipment is needed:</a:t>
            </a:r>
          </a:p>
          <a:p>
            <a:pPr lvl="2" eaLnBrk="1" hangingPunct="1">
              <a:buFontTx/>
              <a:buChar char="•"/>
            </a:pPr>
            <a:r>
              <a:rPr lang="en-US" smtClean="0"/>
              <a:t>Basin for POC</a:t>
            </a:r>
          </a:p>
          <a:p>
            <a:pPr lvl="2" eaLnBrk="1" hangingPunct="1">
              <a:buFontTx/>
              <a:buChar char="•"/>
            </a:pPr>
            <a:r>
              <a:rPr lang="en-US" smtClean="0"/>
              <a:t>Fine-mesh kitchen strainer</a:t>
            </a:r>
          </a:p>
          <a:p>
            <a:pPr lvl="2" eaLnBrk="1" hangingPunct="1">
              <a:buFontTx/>
              <a:buChar char="•"/>
            </a:pPr>
            <a:r>
              <a:rPr lang="en-US" smtClean="0"/>
              <a:t>Back light or enhanced light</a:t>
            </a:r>
          </a:p>
          <a:p>
            <a:pPr lvl="2" eaLnBrk="1" hangingPunct="1">
              <a:buFontTx/>
              <a:buChar char="•"/>
            </a:pPr>
            <a:r>
              <a:rPr lang="en-US" smtClean="0"/>
              <a:t>Tools to grasp tissue and POC</a:t>
            </a:r>
          </a:p>
          <a:p>
            <a:pPr lvl="2" eaLnBrk="1" hangingPunct="1">
              <a:buFontTx/>
              <a:buChar char="•"/>
            </a:pPr>
            <a:r>
              <a:rPr lang="en-US" smtClean="0"/>
              <a:t>Specimen containers</a:t>
            </a:r>
          </a:p>
          <a:p>
            <a:pPr eaLnBrk="1" hangingPunct="1"/>
            <a:endParaRPr lang="en-US" sz="900" smtClean="0"/>
          </a:p>
          <a:p>
            <a:pPr eaLnBrk="1" hangingPunct="1"/>
            <a:r>
              <a:rPr lang="en-US" sz="900" u="sng" smtClean="0"/>
              <a:t>Reference</a:t>
            </a:r>
            <a:endParaRPr lang="en-US" sz="900" smtClean="0"/>
          </a:p>
          <a:p>
            <a:pPr eaLnBrk="1" hangingPunct="1">
              <a:buFontTx/>
              <a:buChar char="•"/>
            </a:pPr>
            <a:r>
              <a:rPr lang="en-US" sz="900" smtClean="0"/>
              <a:t>Hyman AG, Castleman L. Woman-centered Abortion Care: Reference Manual. Chapel Hill, NC: Ipas. 2005. </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82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5258FB98-AD28-454E-A499-0AE198A64F7D}" type="slidenum">
              <a:rPr lang="en-US" smtClean="0"/>
              <a:pPr/>
              <a:t>49</a:t>
            </a:fld>
            <a:endParaRPr lang="en-US" smtClean="0"/>
          </a:p>
        </p:txBody>
      </p:sp>
      <p:sp>
        <p:nvSpPr>
          <p:cNvPr id="13824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824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POC may not be easy to identify in early pregnancy loss. If the provider is unsure of the completion of the evacuation, an ultrasound can be performed either in the office or elsewhere if sonographic equipment is not available. </a:t>
            </a:r>
          </a:p>
          <a:p>
            <a:pPr eaLnBrk="1" hangingPunct="1">
              <a:buFontTx/>
              <a:buChar char="•"/>
            </a:pPr>
            <a:r>
              <a:rPr lang="en-US" sz="900" smtClean="0"/>
              <a:t>Although many training centers routinely use ultrasound, lack of ultrasound should not prevent clinicians from offering MVA to women who have an early pregnancy loss.  </a:t>
            </a:r>
          </a:p>
          <a:p>
            <a:pPr eaLnBrk="1" hangingPunct="1">
              <a:buFontTx/>
              <a:buChar char="•"/>
            </a:pPr>
            <a:r>
              <a:rPr lang="en-US" sz="900" smtClean="0"/>
              <a:t>MVA is practiced safely and effectively in many settings that do not have ultrasound. MVA is simple and portable and can be easily integrated into an office practice. </a:t>
            </a:r>
          </a:p>
          <a:p>
            <a:pPr eaLnBrk="1" hangingPunct="1">
              <a:buFontTx/>
              <a:buChar char="•"/>
            </a:pPr>
            <a:endParaRPr lang="en-US" sz="900" smtClean="0"/>
          </a:p>
          <a:p>
            <a:pPr eaLnBrk="1" hangingPunct="1"/>
            <a:r>
              <a:rPr lang="en-US" sz="900" u="sng" smtClean="0"/>
              <a:t>Reference</a:t>
            </a:r>
            <a:endParaRPr lang="en-US" sz="900" smtClean="0"/>
          </a:p>
          <a:p>
            <a:pPr eaLnBrk="1" hangingPunct="1">
              <a:buFontTx/>
              <a:buChar char="•"/>
            </a:pPr>
            <a:r>
              <a:rPr lang="en-US" sz="900" smtClean="0"/>
              <a:t>WHO. Safe Abortion: Technical and Policy Guidance for Health Systems. Geneva, Switzerland: World Health Organization, 2003.</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31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EAE67425-2A3F-4E20-B6C8-51E7D026632B}" type="slidenum">
              <a:rPr lang="en-US" smtClean="0"/>
              <a:pPr/>
              <a:t>5</a:t>
            </a:fld>
            <a:endParaRPr lang="en-US" smtClean="0"/>
          </a:p>
        </p:txBody>
      </p:sp>
      <p:sp>
        <p:nvSpPr>
          <p:cNvPr id="93188" name="Rectangle 2"/>
          <p:cNvSpPr>
            <a:spLocks noChangeArrowheads="1" noTextEdit="1"/>
          </p:cNvSpPr>
          <p:nvPr>
            <p:ph type="sldImg"/>
          </p:nvPr>
        </p:nvSpPr>
        <p:spPr bwMode="auto">
          <a:noFill/>
          <a:ln>
            <a:solidFill>
              <a:srgbClr val="000000"/>
            </a:solidFill>
            <a:miter lim="800000"/>
            <a:headEnd/>
            <a:tailEnd/>
          </a:ln>
        </p:spPr>
      </p:sp>
      <p:sp>
        <p:nvSpPr>
          <p:cNvPr id="9318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Module 1: Manual Vacuum Aspiration, Part 1 includes:</a:t>
            </a:r>
          </a:p>
          <a:p>
            <a:pPr lvl="2" eaLnBrk="1" hangingPunct="1">
              <a:buFont typeface="Times" pitchFamily="1" charset="0"/>
              <a:buChar char="•"/>
            </a:pPr>
            <a:r>
              <a:rPr lang="en-US" smtClean="0"/>
              <a:t>Introduction </a:t>
            </a:r>
          </a:p>
          <a:p>
            <a:pPr lvl="2" eaLnBrk="1" hangingPunct="1">
              <a:buFont typeface="Times" pitchFamily="1" charset="0"/>
              <a:buChar char="•"/>
            </a:pPr>
            <a:r>
              <a:rPr lang="en-US" smtClean="0"/>
              <a:t>Manual Vacuum Aspiration (MVA) Indications</a:t>
            </a:r>
          </a:p>
          <a:p>
            <a:pPr lvl="2" eaLnBrk="1" hangingPunct="1">
              <a:buFont typeface="Times" pitchFamily="1" charset="0"/>
              <a:buChar char="•"/>
            </a:pPr>
            <a:r>
              <a:rPr lang="en-US" smtClean="0"/>
              <a:t>MVA Safety and Efficacy</a:t>
            </a:r>
          </a:p>
          <a:p>
            <a:pPr eaLnBrk="1" hangingPunct="1">
              <a:buFont typeface="Times" pitchFamily="1" charset="0"/>
              <a:buNone/>
            </a:pPr>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buFont typeface="Times" pitchFamily="1" charset="0"/>
              <a:buNone/>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392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CB128035-8D4D-4642-983F-75D1F34DFDE2}" type="slidenum">
              <a:rPr lang="en-US" smtClean="0"/>
              <a:pPr/>
              <a:t>50</a:t>
            </a:fld>
            <a:endParaRPr lang="en-US" smtClean="0"/>
          </a:p>
        </p:txBody>
      </p:sp>
      <p:sp>
        <p:nvSpPr>
          <p:cNvPr id="139268"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3926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For interactive settings</a:t>
            </a:r>
          </a:p>
          <a:p>
            <a:pPr lvl="1" eaLnBrk="1" hangingPunct="1">
              <a:buFontTx/>
              <a:buChar char="•"/>
            </a:pPr>
            <a:r>
              <a:rPr lang="en-US" sz="900" smtClean="0"/>
              <a:t>Have the group brainstorm about contraindications to MVA use for early pregnancy loss.  </a:t>
            </a:r>
          </a:p>
          <a:p>
            <a:pPr lvl="1" eaLnBrk="1" hangingPunct="1">
              <a:buFontTx/>
              <a:buChar char="•"/>
            </a:pPr>
            <a:r>
              <a:rPr lang="en-US" sz="900" smtClean="0"/>
              <a:t>Ask the group: “What is the purpose of patient intake?” Answers should include responses such as: 1) To make sure the woman is an appropriate candidate for outpatient MVA, and 2) To educate the woman about what to expect .</a:t>
            </a:r>
          </a:p>
          <a:p>
            <a:pPr lvl="1"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02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64035E9F-1F6C-4E80-B8FC-733A040424FC}" type="slidenum">
              <a:rPr lang="en-US" smtClean="0"/>
              <a:pPr/>
              <a:t>51</a:t>
            </a:fld>
            <a:endParaRPr lang="en-US" smtClean="0"/>
          </a:p>
        </p:txBody>
      </p:sp>
      <p:sp>
        <p:nvSpPr>
          <p:cNvPr id="14029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4029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MVA is appropriate for the treatment of incomplete abortion for uterine sizes up to 12 weeks LMP.</a:t>
            </a:r>
          </a:p>
          <a:p>
            <a:pPr eaLnBrk="1" hangingPunct="1">
              <a:buFontTx/>
              <a:buChar char="•"/>
            </a:pPr>
            <a:endParaRPr lang="en-US" sz="900" smtClean="0"/>
          </a:p>
          <a:p>
            <a:pPr eaLnBrk="1" hangingPunct="1"/>
            <a:r>
              <a:rPr lang="en-US" sz="900" u="sng" smtClean="0"/>
              <a:t>Reference</a:t>
            </a:r>
            <a:endParaRPr lang="en-US" sz="900" smtClean="0"/>
          </a:p>
          <a:p>
            <a:pPr eaLnBrk="1" hangingPunct="1">
              <a:buFontTx/>
              <a:buChar char="•"/>
            </a:pPr>
            <a:r>
              <a:rPr lang="en-US" sz="900" smtClean="0"/>
              <a:t>Ipas Gynecological Aspiration System. MVA Label. United States. English. 2007.</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13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E70F51D8-ED1F-4682-95D5-7855760750FC}" type="slidenum">
              <a:rPr lang="en-US" smtClean="0"/>
              <a:pPr/>
              <a:t>52</a:t>
            </a:fld>
            <a:endParaRPr lang="en-US" smtClean="0"/>
          </a:p>
        </p:txBody>
      </p:sp>
      <p:sp>
        <p:nvSpPr>
          <p:cNvPr id="141316"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4131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900" u="sng" smtClean="0"/>
              <a:t>Talking Points</a:t>
            </a:r>
          </a:p>
          <a:p>
            <a:pPr eaLnBrk="1" hangingPunct="1">
              <a:buFontTx/>
              <a:buChar char="•"/>
            </a:pPr>
            <a:r>
              <a:rPr lang="en-US" sz="900" smtClean="0"/>
              <a:t>Before uterine aspiration, any life-threatening conditions should be addressed immediately. </a:t>
            </a:r>
          </a:p>
          <a:p>
            <a:pPr eaLnBrk="1" hangingPunct="1">
              <a:buFontTx/>
              <a:buChar char="•"/>
            </a:pPr>
            <a:r>
              <a:rPr lang="en-US" sz="900" smtClean="0"/>
              <a:t>Life-threatening conditions include: shock, hemorrhage, cervical or pelvic infection, sepsis, perforation, or abdominal injury as may occur with incomplete abortion or with clandestine abortion. Uterine aspiration with MVA is often an important component of definitive management in these cases, and once the patient is stabilized, the procedure should not be delayed.  </a:t>
            </a:r>
          </a:p>
          <a:p>
            <a:pPr eaLnBrk="1" hangingPunct="1"/>
            <a:endParaRPr lang="en-US" sz="900" smtClean="0"/>
          </a:p>
          <a:p>
            <a:pPr eaLnBrk="1" hangingPunct="1"/>
            <a:r>
              <a:rPr lang="en-US" sz="900" u="sng" smtClean="0"/>
              <a:t>Reference</a:t>
            </a:r>
          </a:p>
          <a:p>
            <a:pPr eaLnBrk="1" hangingPunct="1">
              <a:buFontTx/>
              <a:buChar char="•"/>
            </a:pPr>
            <a:r>
              <a:rPr lang="en-US" sz="900" smtClean="0"/>
              <a:t>Ipas Gynecological Aspiration System. MVA Label. United States. English. 2007</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23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4EEDD098-CCC2-4B8A-B6EE-21E42D402738}" type="slidenum">
              <a:rPr lang="en-US" smtClean="0"/>
              <a:pPr/>
              <a:t>53</a:t>
            </a:fld>
            <a:endParaRPr lang="en-US" smtClean="0"/>
          </a:p>
        </p:txBody>
      </p:sp>
      <p:sp>
        <p:nvSpPr>
          <p:cNvPr id="142340" name="Rectangle 2"/>
          <p:cNvSpPr>
            <a:spLocks noChangeArrowheads="1" noTextEdit="1"/>
          </p:cNvSpPr>
          <p:nvPr>
            <p:ph type="sldImg"/>
          </p:nvPr>
        </p:nvSpPr>
        <p:spPr bwMode="auto">
          <a:xfrm>
            <a:off x="1147763" y="687388"/>
            <a:ext cx="4567237" cy="3427412"/>
          </a:xfrm>
          <a:noFill/>
          <a:ln>
            <a:solidFill>
              <a:srgbClr val="000000"/>
            </a:solidFill>
            <a:miter lim="800000"/>
            <a:headEnd/>
            <a:tailEnd/>
          </a:ln>
        </p:spPr>
      </p:sp>
      <p:sp>
        <p:nvSpPr>
          <p:cNvPr id="142341" name="Rectangle 3"/>
          <p:cNvSpPr>
            <a:spLocks noGrp="1" noChangeArrowheads="1"/>
          </p:cNvSpPr>
          <p:nvPr>
            <p:ph type="body" idx="1"/>
          </p:nvPr>
        </p:nvSpPr>
        <p:spPr bwMode="auto">
          <a:xfrm>
            <a:off x="990600" y="4265613"/>
            <a:ext cx="5029200" cy="4229100"/>
          </a:xfrm>
          <a:noFill/>
        </p:spPr>
        <p:txBody>
          <a:bodyPr wrap="square"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Adequate counseling about the likely severity of effects and anticipatory guidance about their management may result in fewer calls for reassurance from women.</a:t>
            </a:r>
          </a:p>
          <a:p>
            <a:pPr eaLnBrk="1" hangingPunct="1"/>
            <a:endParaRPr lang="en-US" altLang="en-US" sz="900" smtClean="0"/>
          </a:p>
          <a:p>
            <a:pPr eaLnBrk="1" hangingPunct="1"/>
            <a:r>
              <a:rPr lang="en-US" altLang="en-US" sz="900" u="sng" smtClean="0"/>
              <a:t>References</a:t>
            </a:r>
            <a:endParaRPr lang="en-US" altLang="en-US" sz="900" smtClean="0"/>
          </a:p>
          <a:p>
            <a:pPr eaLnBrk="1" hangingPunct="1">
              <a:buFontTx/>
              <a:buChar char="•"/>
            </a:pPr>
            <a:r>
              <a:rPr lang="en-US" altLang="en-US" sz="800" smtClean="0"/>
              <a:t>Breitbart V, Repass DC. The counseling component of medical abortion. </a:t>
            </a:r>
            <a:r>
              <a:rPr lang="en-US" altLang="en-US" sz="800" i="1" smtClean="0"/>
              <a:t>J Am Med Womens Assoc.</a:t>
            </a:r>
            <a:r>
              <a:rPr lang="en-US" altLang="en-US" sz="800" smtClean="0"/>
              <a:t> 2000;55(suppl 3):164-6.</a:t>
            </a:r>
          </a:p>
          <a:p>
            <a:pPr eaLnBrk="1" hangingPunct="1">
              <a:buFontTx/>
              <a:buChar char="•"/>
            </a:pPr>
            <a:r>
              <a:rPr lang="en-US" altLang="en-US" sz="800" smtClean="0"/>
              <a:t>Hogue CJ, Cates W, Jr., Tietze C. The effects of induced abortion on subsequent reproduction. </a:t>
            </a:r>
            <a:r>
              <a:rPr lang="en-US" altLang="en-US" sz="800" i="1" smtClean="0"/>
              <a:t>Epidemiol Rev. </a:t>
            </a:r>
            <a:r>
              <a:rPr lang="en-US" altLang="en-US" sz="800" smtClean="0"/>
              <a:t>1982;4:66–94.</a:t>
            </a:r>
          </a:p>
          <a:p>
            <a:pPr eaLnBrk="1" hangingPunct="1">
              <a:buFontTx/>
              <a:buChar char="•"/>
            </a:pPr>
            <a:r>
              <a:rPr lang="en-US" altLang="en-US" sz="800" smtClean="0"/>
              <a:t>Stewart FH, Ellertson C, Cates W, Jr. Abortion. In: Hatcher RA, Trussell J, Stewart F, et al., eds. Contraceptive Technology, 18</a:t>
            </a:r>
            <a:r>
              <a:rPr lang="en-US" altLang="en-US" sz="800" baseline="30000" smtClean="0"/>
              <a:t>th</a:t>
            </a:r>
            <a:r>
              <a:rPr lang="en-US" altLang="en-US" sz="800" smtClean="0"/>
              <a:t> edition</a:t>
            </a:r>
            <a:r>
              <a:rPr lang="en-US" altLang="en-US" sz="800" i="1" smtClean="0"/>
              <a:t>.</a:t>
            </a:r>
            <a:r>
              <a:rPr lang="en-US" altLang="en-US" sz="800" smtClean="0"/>
              <a:t> New York: Ardent Media, Inc.; 2004.</a:t>
            </a:r>
          </a:p>
          <a:p>
            <a:pPr eaLnBrk="1" hangingPunct="1">
              <a:buFontTx/>
              <a:buChar char="•"/>
            </a:pPr>
            <a:r>
              <a:rPr lang="en-US" sz="800" smtClean="0"/>
              <a:t>Hyman AG, Castleman L. Woman-centered Abortion Care: Reference Manual. Chapel Hill, NC: Ipas. 2005. </a:t>
            </a:r>
          </a:p>
          <a:p>
            <a:pPr eaLnBrk="1" hangingPunct="1">
              <a:buFontTx/>
              <a:buChar char="•"/>
            </a:pPr>
            <a:endParaRPr lang="en-US" altLang="en-US" sz="800" smtClean="0"/>
          </a:p>
          <a:p>
            <a:pPr eaLnBrk="1" hangingPunct="1"/>
            <a:r>
              <a:rPr lang="en-US" sz="800" smtClean="0"/>
              <a:t>- - -</a:t>
            </a:r>
          </a:p>
          <a:p>
            <a:pPr eaLnBrk="1" hangingPunct="1"/>
            <a:r>
              <a:rPr lang="en-US" sz="800" smtClean="0"/>
              <a:t>Original content for this slide submitted by the ARHP Clinical Advisory Committee for the </a:t>
            </a:r>
            <a:r>
              <a:rPr lang="en-US" sz="800" i="1" smtClean="0"/>
              <a:t>Manual Vacuum Aspiration Education Partnership Project </a:t>
            </a:r>
            <a:r>
              <a:rPr lang="en-US" sz="800" smtClean="0"/>
              <a:t>in December 2004. Original funding received from Ipas and the John Merck Fund through an unrestricted educational grant. Last reviewed/updated by the ARHP Clinical Advisory Committee for the </a:t>
            </a:r>
            <a:r>
              <a:rPr lang="en-US" sz="800" i="1" smtClean="0"/>
              <a:t>Manual Vacuum Aspiration Education Partnership Project</a:t>
            </a:r>
            <a:r>
              <a:rPr lang="en-US" sz="800" smtClean="0"/>
              <a:t> in October 2007. This slide is available at www.arhp.org/core.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33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9893C2C9-6579-45CB-9246-E9F79D026880}" type="slidenum">
              <a:rPr lang="en-US" smtClean="0"/>
              <a:pPr/>
              <a:t>54</a:t>
            </a:fld>
            <a:endParaRPr lang="en-US" smtClean="0"/>
          </a:p>
        </p:txBody>
      </p:sp>
      <p:sp>
        <p:nvSpPr>
          <p:cNvPr id="143364" name="Rectangle 2"/>
          <p:cNvSpPr>
            <a:spLocks noChangeArrowheads="1" noTextEdit="1"/>
          </p:cNvSpPr>
          <p:nvPr>
            <p:ph type="sldImg"/>
          </p:nvPr>
        </p:nvSpPr>
        <p:spPr bwMode="auto">
          <a:xfrm>
            <a:off x="1147763" y="687388"/>
            <a:ext cx="4567237" cy="3427412"/>
          </a:xfrm>
          <a:noFill/>
          <a:ln>
            <a:solidFill>
              <a:srgbClr val="000000"/>
            </a:solidFill>
            <a:miter lim="800000"/>
            <a:headEnd/>
            <a:tailEnd/>
          </a:ln>
        </p:spPr>
      </p:sp>
      <p:sp>
        <p:nvSpPr>
          <p:cNvPr id="143365" name="Rectangle 3"/>
          <p:cNvSpPr>
            <a:spLocks noGrp="1" noChangeArrowheads="1"/>
          </p:cNvSpPr>
          <p:nvPr>
            <p:ph type="body" idx="1"/>
          </p:nvPr>
        </p:nvSpPr>
        <p:spPr bwMode="auto">
          <a:xfrm>
            <a:off x="990600" y="4265613"/>
            <a:ext cx="5029200" cy="4229100"/>
          </a:xfrm>
          <a:noFill/>
        </p:spPr>
        <p:txBody>
          <a:bodyPr wrap="square"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Adequately preparing women for possible procedure-related effects expected with abortion is a critical component of counseling. Counseling tips can be found in the reference manual by Alyson Hyman.</a:t>
            </a:r>
          </a:p>
          <a:p>
            <a:pPr eaLnBrk="1" hangingPunct="1">
              <a:buFontTx/>
              <a:buChar char="•"/>
            </a:pPr>
            <a:r>
              <a:rPr lang="en-US" altLang="en-US" sz="900" smtClean="0"/>
              <a:t>Women may be concerned about the effect of abortion on future desired pregnancies. It is important to provide them with accurate information: First-trimester aspiration abortion does not affect subsequent fertility, nor does it increase the risk of miscarriage or preterm delivery. Similar data are not yet available for medication abortion, but the fact that it is less invasive than aspiration is reassuring. </a:t>
            </a:r>
            <a:endParaRPr lang="en-US" altLang="en-US" sz="900" baseline="30000" smtClean="0"/>
          </a:p>
          <a:p>
            <a:pPr eaLnBrk="1" hangingPunct="1"/>
            <a:endParaRPr lang="en-US" altLang="en-US" sz="900" smtClean="0"/>
          </a:p>
          <a:p>
            <a:pPr eaLnBrk="1" hangingPunct="1"/>
            <a:r>
              <a:rPr lang="en-US" altLang="en-US" sz="900" u="sng" smtClean="0"/>
              <a:t>References</a:t>
            </a:r>
            <a:endParaRPr lang="en-US" altLang="en-US" sz="900" smtClean="0"/>
          </a:p>
          <a:p>
            <a:pPr eaLnBrk="1" hangingPunct="1">
              <a:buFontTx/>
              <a:buChar char="•"/>
            </a:pPr>
            <a:r>
              <a:rPr lang="en-US" altLang="en-US" sz="800" smtClean="0"/>
              <a:t>Breitbart V, Repass DC. The counseling component of medical abortion. </a:t>
            </a:r>
            <a:r>
              <a:rPr lang="en-US" altLang="en-US" sz="800" i="1" smtClean="0"/>
              <a:t>J Am Med Womens Assoc.</a:t>
            </a:r>
            <a:r>
              <a:rPr lang="en-US" altLang="en-US" sz="800" smtClean="0"/>
              <a:t> 2000;55(suppl 3):164-6.</a:t>
            </a:r>
          </a:p>
          <a:p>
            <a:pPr eaLnBrk="1" hangingPunct="1">
              <a:buFontTx/>
              <a:buChar char="•"/>
            </a:pPr>
            <a:r>
              <a:rPr lang="en-US" altLang="en-US" sz="800" smtClean="0"/>
              <a:t>Hogue CJ, Cates W, Jr., Tietze C. The effects of induced abortion on subsequent reproduction. </a:t>
            </a:r>
            <a:r>
              <a:rPr lang="en-US" altLang="en-US" sz="800" i="1" smtClean="0"/>
              <a:t>Epidemiol Rev. </a:t>
            </a:r>
            <a:r>
              <a:rPr lang="en-US" altLang="en-US" sz="800" smtClean="0"/>
              <a:t>1982;4:66–94.</a:t>
            </a:r>
          </a:p>
          <a:p>
            <a:pPr eaLnBrk="1" hangingPunct="1">
              <a:buFontTx/>
              <a:buChar char="•"/>
            </a:pPr>
            <a:r>
              <a:rPr lang="en-US" altLang="en-US" sz="800" smtClean="0"/>
              <a:t>Stewart FH, Ellertson C, Cates W, Jr. Abortion. In: Hatcher RA, Trussell J, Stewart F, et al., eds. Contraceptive Technology, 18</a:t>
            </a:r>
            <a:r>
              <a:rPr lang="en-US" altLang="en-US" sz="800" baseline="30000" smtClean="0"/>
              <a:t>th</a:t>
            </a:r>
            <a:r>
              <a:rPr lang="en-US" altLang="en-US" sz="800" smtClean="0"/>
              <a:t> edition</a:t>
            </a:r>
            <a:r>
              <a:rPr lang="en-US" altLang="en-US" sz="800" i="1" smtClean="0"/>
              <a:t>.</a:t>
            </a:r>
            <a:r>
              <a:rPr lang="en-US" altLang="en-US" sz="800" smtClean="0"/>
              <a:t> New York: Ardent Media, Inc.; 2004.</a:t>
            </a:r>
          </a:p>
          <a:p>
            <a:pPr eaLnBrk="1" hangingPunct="1">
              <a:buFontTx/>
              <a:buChar char="•"/>
            </a:pPr>
            <a:r>
              <a:rPr lang="en-US" sz="800" smtClean="0"/>
              <a:t>Hyman AG, Castleman L. Woman-centered Abortion Care: Reference Manual. Chapel Hill, NC: Ipas. 2005. </a:t>
            </a:r>
          </a:p>
          <a:p>
            <a:pPr eaLnBrk="1" hangingPunct="1">
              <a:buFontTx/>
              <a:buChar char="•"/>
            </a:pPr>
            <a:endParaRPr lang="en-US" altLang="en-US" sz="8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43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9D14AAF2-941D-4678-A9BC-DC2B16DFF41E}" type="slidenum">
              <a:rPr lang="en-US" smtClean="0"/>
              <a:pPr/>
              <a:t>55</a:t>
            </a:fld>
            <a:endParaRPr lang="en-US" smtClean="0"/>
          </a:p>
        </p:txBody>
      </p:sp>
      <p:sp>
        <p:nvSpPr>
          <p:cNvPr id="144388" name="Rectangle 2"/>
          <p:cNvSpPr>
            <a:spLocks noChangeArrowheads="1" noTextEdit="1"/>
          </p:cNvSpPr>
          <p:nvPr>
            <p:ph type="sldImg"/>
          </p:nvPr>
        </p:nvSpPr>
        <p:spPr bwMode="auto">
          <a:xfrm>
            <a:off x="1147763" y="687388"/>
            <a:ext cx="4567237" cy="3427412"/>
          </a:xfrm>
          <a:noFill/>
          <a:ln>
            <a:solidFill>
              <a:srgbClr val="000000"/>
            </a:solidFill>
            <a:miter lim="800000"/>
            <a:headEnd/>
            <a:tailEnd/>
          </a:ln>
        </p:spPr>
      </p:sp>
      <p:sp>
        <p:nvSpPr>
          <p:cNvPr id="144389" name="Rectangle 3"/>
          <p:cNvSpPr>
            <a:spLocks noGrp="1" noChangeArrowheads="1"/>
          </p:cNvSpPr>
          <p:nvPr>
            <p:ph type="body" idx="1"/>
          </p:nvPr>
        </p:nvSpPr>
        <p:spPr bwMode="auto">
          <a:xfrm>
            <a:off x="990600" y="4265613"/>
            <a:ext cx="5029200" cy="4229100"/>
          </a:xfrm>
          <a:noFill/>
        </p:spPr>
        <p:txBody>
          <a:bodyPr wrap="square"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Adequate counseling ensures that women have the information and support they need to complete all aspects of the procedure. In addition, a study published by the Picker Institute indicated that women’s feelings about the abortion counseling they received correlated positively with their satisfaction with the procedure. It should be noted that of the 2,215 women interviewed for this study, only 37 (1.7%) had a medication abortion.</a:t>
            </a:r>
          </a:p>
          <a:p>
            <a:pPr eaLnBrk="1" hangingPunct="1"/>
            <a:endParaRPr lang="en-US" altLang="en-US" sz="900" smtClean="0"/>
          </a:p>
          <a:p>
            <a:pPr eaLnBrk="1" hangingPunct="1"/>
            <a:r>
              <a:rPr lang="en-US" altLang="en-US" sz="900" u="sng" smtClean="0"/>
              <a:t>Reference</a:t>
            </a:r>
            <a:endParaRPr lang="en-US" altLang="en-US" sz="900" smtClean="0"/>
          </a:p>
          <a:p>
            <a:pPr eaLnBrk="1" hangingPunct="1">
              <a:buFontTx/>
              <a:buChar char="•"/>
            </a:pPr>
            <a:r>
              <a:rPr lang="en-US" altLang="en-US" sz="900" smtClean="0"/>
              <a:t>Picker Institute. From the Patient’s Perspective: Quality of Abortion Care [survey]. Menlo Park, CA: Henry J Kaiser Family Foundation, 1999.</a:t>
            </a:r>
          </a:p>
          <a:p>
            <a:pPr eaLnBrk="1" hangingPunct="1"/>
            <a:endParaRPr lang="en-US" alt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54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CDAB9364-4BAD-48EC-9079-E21AFC20E767}" type="slidenum">
              <a:rPr lang="en-US" smtClean="0"/>
              <a:pPr/>
              <a:t>56</a:t>
            </a:fld>
            <a:endParaRPr lang="en-US" smtClean="0"/>
          </a:p>
        </p:txBody>
      </p:sp>
      <p:sp>
        <p:nvSpPr>
          <p:cNvPr id="145412" name="Rectangle 2"/>
          <p:cNvSpPr>
            <a:spLocks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145413"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eaLnBrk="1" hangingPunct="1">
              <a:defRPr/>
            </a:pPr>
            <a:r>
              <a:rPr lang="en-US" sz="900" u="sng" dirty="0" smtClean="0"/>
              <a:t>Talking Points</a:t>
            </a:r>
          </a:p>
          <a:p>
            <a:pPr eaLnBrk="1" hangingPunct="1">
              <a:buFontTx/>
              <a:buChar char="•"/>
              <a:defRPr/>
            </a:pPr>
            <a:r>
              <a:rPr lang="en-US" sz="900" dirty="0" smtClean="0"/>
              <a:t>Once the MVA procedure is completed, the clinician should monitor the patient for blood loss and amount of pain until pain and bleeding subside and the woman feels comfortable enough to leave.</a:t>
            </a:r>
          </a:p>
          <a:p>
            <a:pPr eaLnBrk="1" hangingPunct="1">
              <a:buFontTx/>
              <a:buChar char="•"/>
              <a:defRPr/>
            </a:pPr>
            <a:r>
              <a:rPr lang="en-US" sz="900" dirty="0" smtClean="0"/>
              <a:t>Excessive pain may indicate acute </a:t>
            </a:r>
            <a:r>
              <a:rPr lang="en-US" sz="900" dirty="0" err="1" smtClean="0"/>
              <a:t>hematometra</a:t>
            </a:r>
            <a:r>
              <a:rPr lang="en-US" sz="900" dirty="0" smtClean="0"/>
              <a:t> or uterine trauma. </a:t>
            </a:r>
          </a:p>
          <a:p>
            <a:pPr eaLnBrk="1" hangingPunct="1">
              <a:buFontTx/>
              <a:buChar char="•"/>
              <a:defRPr/>
            </a:pPr>
            <a:r>
              <a:rPr lang="en-US" sz="900" dirty="0" smtClean="0"/>
              <a:t>Excessive bleeding may occur with retained products of conception, </a:t>
            </a:r>
            <a:r>
              <a:rPr lang="en-US" sz="900" dirty="0" err="1" smtClean="0"/>
              <a:t>atony</a:t>
            </a:r>
            <a:r>
              <a:rPr lang="en-US" sz="900" dirty="0" smtClean="0"/>
              <a:t>, or, less likely, uterine trauma.</a:t>
            </a:r>
          </a:p>
          <a:p>
            <a:pPr marL="228600" indent="-228600" eaLnBrk="1" hangingPunct="1">
              <a:buFontTx/>
              <a:buChar char="•"/>
              <a:defRPr/>
            </a:pPr>
            <a:r>
              <a:rPr lang="en-US" sz="900" dirty="0" smtClean="0"/>
              <a:t>Monitor vital signs: document pulse and blood pressure (typically once).</a:t>
            </a:r>
          </a:p>
          <a:p>
            <a:pPr marL="228600" indent="-228600" eaLnBrk="1" hangingPunct="1">
              <a:buFontTx/>
              <a:buChar char="•"/>
              <a:defRPr/>
            </a:pPr>
            <a:r>
              <a:rPr lang="en-US" sz="900" dirty="0" smtClean="0"/>
              <a:t>Watch for signs of complications: excessive bleeding and worsening pain.</a:t>
            </a:r>
          </a:p>
          <a:p>
            <a:pPr eaLnBrk="1" hangingPunct="1">
              <a:defRPr/>
            </a:pPr>
            <a:endParaRPr lang="en-US" sz="900" dirty="0" smtClean="0"/>
          </a:p>
          <a:p>
            <a:pPr eaLnBrk="1" hangingPunct="1">
              <a:defRPr/>
            </a:pPr>
            <a:r>
              <a:rPr lang="en-US" dirty="0" smtClean="0"/>
              <a:t>- - -</a:t>
            </a:r>
          </a:p>
          <a:p>
            <a:pPr eaLnBrk="1" hangingPunct="1">
              <a:defRPr/>
            </a:pPr>
            <a:r>
              <a:rPr lang="en-US" dirty="0" smtClean="0"/>
              <a:t>Original content for this slide submitted by the ARHP Clinical Advisory Committee for the </a:t>
            </a:r>
            <a:r>
              <a:rPr lang="en-US" i="1" dirty="0" smtClean="0"/>
              <a:t>Manual Vacuum Aspiration Education Partnership Project </a:t>
            </a:r>
            <a:r>
              <a:rPr lang="en-US" dirty="0" smtClean="0"/>
              <a:t>in December 2004. Original funding received from Ipas and the John Merck Fund through an unrestricted educational grant. Last reviewed/updated by the ARHP Clinical Advisory Committee for the </a:t>
            </a:r>
            <a:r>
              <a:rPr lang="en-US" i="1" dirty="0" smtClean="0"/>
              <a:t>Manual Vacuum Aspiration Education Partnership Project</a:t>
            </a:r>
            <a:r>
              <a:rPr lang="en-US" dirty="0" smtClean="0"/>
              <a:t> in October 2007. This slide is available at www.arhp.org/core.</a:t>
            </a:r>
          </a:p>
          <a:p>
            <a:pPr eaLnBrk="1" hangingPunct="1">
              <a:defRPr/>
            </a:pPr>
            <a:endParaRPr lang="en-US" sz="9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64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15E2F097-072C-477C-9DD3-30B37E6905D7}" type="slidenum">
              <a:rPr lang="en-US" smtClean="0"/>
              <a:pPr/>
              <a:t>57</a:t>
            </a:fld>
            <a:endParaRPr lang="en-US" smtClean="0"/>
          </a:p>
        </p:txBody>
      </p:sp>
      <p:sp>
        <p:nvSpPr>
          <p:cNvPr id="146436"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46437"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marL="228600" indent="-228600" eaLnBrk="1" hangingPunct="1">
              <a:defRPr/>
            </a:pPr>
            <a:r>
              <a:rPr lang="en-US" u="sng" dirty="0" smtClean="0"/>
              <a:t>Talking Points</a:t>
            </a:r>
          </a:p>
          <a:p>
            <a:pPr marL="228600" indent="-228600" eaLnBrk="1" hangingPunct="1">
              <a:buFontTx/>
              <a:buChar char="•"/>
              <a:defRPr/>
            </a:pPr>
            <a:r>
              <a:rPr lang="en-US" dirty="0" smtClean="0"/>
              <a:t>Give instructions for aftercare/follow-up.</a:t>
            </a:r>
          </a:p>
          <a:p>
            <a:pPr marL="342900" lvl="1" indent="-228600" eaLnBrk="1" hangingPunct="1">
              <a:buFontTx/>
              <a:buChar char="•"/>
              <a:defRPr/>
            </a:pPr>
            <a:r>
              <a:rPr lang="en-US" dirty="0" smtClean="0"/>
              <a:t>Prescribe prophylactic antibiotics.</a:t>
            </a:r>
          </a:p>
          <a:p>
            <a:pPr marL="228600" indent="-228600" eaLnBrk="1" hangingPunct="1">
              <a:buFontTx/>
              <a:buChar char="•"/>
              <a:defRPr/>
            </a:pPr>
            <a:r>
              <a:rPr lang="en-US" dirty="0" smtClean="0"/>
              <a:t>Discuss contraception, if appropriate.</a:t>
            </a:r>
          </a:p>
          <a:p>
            <a:pPr marL="228600" indent="-228600" eaLnBrk="1" hangingPunct="1">
              <a:buFontTx/>
              <a:buChar char="•"/>
              <a:defRPr/>
            </a:pPr>
            <a:r>
              <a:rPr lang="en-US" dirty="0" smtClean="0"/>
              <a:t>Discharge, once patient feels well, is tolerating oral intake </a:t>
            </a:r>
            <a:r>
              <a:rPr lang="en-US" sz="900" dirty="0" smtClean="0"/>
              <a:t>(general anesthesia only)</a:t>
            </a:r>
            <a:r>
              <a:rPr lang="en-US" dirty="0" smtClean="0"/>
              <a:t>, and has normal vital signs and minimal bleeding.</a:t>
            </a:r>
          </a:p>
          <a:p>
            <a:pPr marL="228600" indent="-228600" eaLnBrk="1" hangingPunct="1">
              <a:buFontTx/>
              <a:buChar char="•"/>
              <a:defRPr/>
            </a:pPr>
            <a:r>
              <a:rPr lang="en-US" dirty="0" smtClean="0"/>
              <a:t>With local anesthetic, women are able to leave shortly after the procedure.</a:t>
            </a:r>
          </a:p>
          <a:p>
            <a:pPr marL="228600" indent="-228600" eaLnBrk="1" hangingPunct="1">
              <a:buFontTx/>
              <a:buChar char="•"/>
              <a:defRPr/>
            </a:pPr>
            <a:endParaRPr lang="en-US" dirty="0" smtClean="0"/>
          </a:p>
          <a:p>
            <a:pPr marL="228600" indent="-228600" eaLnBrk="1" hangingPunct="1">
              <a:defRPr/>
            </a:pPr>
            <a:r>
              <a:rPr lang="en-US" u="sng" dirty="0" smtClean="0"/>
              <a:t>Reference</a:t>
            </a:r>
            <a:endParaRPr lang="en-US" dirty="0" smtClean="0"/>
          </a:p>
          <a:p>
            <a:pPr marL="228600" indent="-228600" eaLnBrk="1" hangingPunct="1">
              <a:buFontTx/>
              <a:buChar char="•"/>
              <a:defRPr/>
            </a:pPr>
            <a:r>
              <a:rPr lang="en-US" dirty="0" smtClean="0"/>
              <a:t>Lichtenberg ES, </a:t>
            </a:r>
            <a:r>
              <a:rPr lang="en-US" dirty="0" err="1" smtClean="0"/>
              <a:t>Shott</a:t>
            </a:r>
            <a:r>
              <a:rPr lang="en-US" dirty="0" smtClean="0"/>
              <a:t> S. A randomized clinical trial of prophylaxis for vacuum abortion: 3 versus 7 days of </a:t>
            </a:r>
            <a:r>
              <a:rPr lang="en-US" dirty="0" err="1" smtClean="0"/>
              <a:t>doxycycline</a:t>
            </a:r>
            <a:r>
              <a:rPr lang="en-US" dirty="0" smtClean="0"/>
              <a:t>. </a:t>
            </a:r>
            <a:r>
              <a:rPr lang="en-US" i="1" dirty="0" err="1" smtClean="0"/>
              <a:t>Obstet</a:t>
            </a:r>
            <a:r>
              <a:rPr lang="en-US" i="1" dirty="0" smtClean="0"/>
              <a:t> Gynecol</a:t>
            </a:r>
            <a:r>
              <a:rPr lang="en-US" dirty="0" smtClean="0"/>
              <a:t>. 2003;101:726–31.</a:t>
            </a:r>
          </a:p>
          <a:p>
            <a:pPr marL="228600" indent="-228600" eaLnBrk="1" hangingPunct="1">
              <a:defRPr/>
            </a:pPr>
            <a:endParaRPr lang="en-US" dirty="0" smtClean="0"/>
          </a:p>
          <a:p>
            <a:pPr eaLnBrk="1" hangingPunct="1">
              <a:defRPr/>
            </a:pPr>
            <a:r>
              <a:rPr lang="en-US" dirty="0" smtClean="0"/>
              <a:t>- - -</a:t>
            </a:r>
          </a:p>
          <a:p>
            <a:pPr eaLnBrk="1" hangingPunct="1">
              <a:defRPr/>
            </a:pPr>
            <a:r>
              <a:rPr lang="en-US" dirty="0" smtClean="0"/>
              <a:t>Original content for this slide submitted by the ARHP Clinical Advisory Committee for the </a:t>
            </a:r>
            <a:r>
              <a:rPr lang="en-US" i="1" dirty="0" smtClean="0"/>
              <a:t>Manual Vacuum Aspiration Education Partnership Project </a:t>
            </a:r>
            <a:r>
              <a:rPr lang="en-US" dirty="0" smtClean="0"/>
              <a:t>in December 2004. Original funding received from Ipas and the John Merck Fund through an unrestricted educational grant. Last reviewed/updated by the ARHP Clinical Advisory Committee for the </a:t>
            </a:r>
            <a:r>
              <a:rPr lang="en-US" i="1" dirty="0" smtClean="0"/>
              <a:t>Manual Vacuum Aspiration Education Partnership Project</a:t>
            </a:r>
            <a:r>
              <a:rPr lang="en-US" dirty="0" smtClean="0"/>
              <a:t> in October 2007. This slide is available at www.arhp.org/core.</a:t>
            </a:r>
          </a:p>
          <a:p>
            <a:pPr marL="228600" indent="-228600" eaLnBrk="1" hangingPunct="1">
              <a:defRPr/>
            </a:pPr>
            <a:endParaRPr lang="en-US" dirty="0" smtClean="0"/>
          </a:p>
          <a:p>
            <a:pPr marL="228600" indent="-228600" eaLnBrk="1" hangingPunct="1">
              <a:defRPr/>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745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A0237083-14CD-4418-8D79-CD44A50729C7}" type="slidenum">
              <a:rPr lang="en-US" smtClean="0"/>
              <a:pPr/>
              <a:t>58</a:t>
            </a:fld>
            <a:endParaRPr lang="en-US" smtClean="0"/>
          </a:p>
        </p:txBody>
      </p:sp>
      <p:sp>
        <p:nvSpPr>
          <p:cNvPr id="147460"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47461"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marL="228600" indent="-228600" eaLnBrk="1" hangingPunct="1">
              <a:defRPr/>
            </a:pPr>
            <a:r>
              <a:rPr lang="en-US" sz="900" u="sng" dirty="0" smtClean="0"/>
              <a:t>Talking Points</a:t>
            </a:r>
          </a:p>
          <a:p>
            <a:pPr marL="228600" indent="-228600" eaLnBrk="1" hangingPunct="1">
              <a:buFontTx/>
              <a:buChar char="•"/>
              <a:defRPr/>
            </a:pPr>
            <a:r>
              <a:rPr lang="en-US" sz="900" dirty="0" smtClean="0"/>
              <a:t>Instructions for aftercare usually include:</a:t>
            </a:r>
          </a:p>
          <a:p>
            <a:pPr marL="342900" lvl="1" indent="-228600" eaLnBrk="1" hangingPunct="1">
              <a:buFont typeface="Times" pitchFamily="1" charset="0"/>
              <a:buChar char="•"/>
              <a:defRPr/>
            </a:pPr>
            <a:r>
              <a:rPr lang="en-US" sz="900" dirty="0" smtClean="0"/>
              <a:t>When to phone the clinician (warning signs) + phone number to call.</a:t>
            </a:r>
          </a:p>
          <a:p>
            <a:pPr marL="342900" lvl="1" indent="-228600" eaLnBrk="1" hangingPunct="1">
              <a:buFont typeface="Times" pitchFamily="1" charset="0"/>
              <a:buChar char="•"/>
              <a:defRPr/>
            </a:pPr>
            <a:r>
              <a:rPr lang="en-US" sz="900" dirty="0" smtClean="0"/>
              <a:t>Pain management options. Most women are advised to take </a:t>
            </a:r>
            <a:r>
              <a:rPr lang="en-US" sz="900" dirty="0" err="1" smtClean="0"/>
              <a:t>nonsteroidal</a:t>
            </a:r>
            <a:r>
              <a:rPr lang="en-US" sz="900" dirty="0" smtClean="0"/>
              <a:t> anti-inflammatory drugs for 24–48 hours. Some clinicians also give a prescription for a narcotic such as acetaminophen with codeine. </a:t>
            </a:r>
          </a:p>
          <a:p>
            <a:pPr marL="342900" lvl="1" indent="-228600" eaLnBrk="1" hangingPunct="1">
              <a:buFont typeface="Times" pitchFamily="1" charset="0"/>
              <a:buChar char="•"/>
              <a:defRPr/>
            </a:pPr>
            <a:r>
              <a:rPr lang="en-US" sz="900" dirty="0" smtClean="0"/>
              <a:t>Usually women can return to normal activities as tolerated. </a:t>
            </a:r>
          </a:p>
          <a:p>
            <a:pPr marL="342900" lvl="1" indent="-228600" eaLnBrk="1" hangingPunct="1">
              <a:buFont typeface="Times" pitchFamily="1" charset="0"/>
              <a:buChar char="•"/>
              <a:defRPr/>
            </a:pPr>
            <a:r>
              <a:rPr lang="en-US" sz="900" dirty="0" smtClean="0"/>
              <a:t>Prophylactic antibiotics are recommended to reduce risk of infection. Many post-abortion prophylactic options are available, and all are effective. </a:t>
            </a:r>
          </a:p>
          <a:p>
            <a:pPr marL="342900" lvl="1" indent="-228600" eaLnBrk="1" hangingPunct="1">
              <a:buFont typeface="Times" pitchFamily="1" charset="0"/>
              <a:buChar char="•"/>
              <a:defRPr/>
            </a:pPr>
            <a:endParaRPr lang="en-US" sz="900" dirty="0" smtClean="0"/>
          </a:p>
          <a:p>
            <a:pPr marL="228600" indent="-228600" eaLnBrk="1" hangingPunct="1">
              <a:defRPr/>
            </a:pPr>
            <a:r>
              <a:rPr lang="en-US" sz="900" u="sng" dirty="0" smtClean="0"/>
              <a:t>Reference</a:t>
            </a:r>
            <a:endParaRPr lang="en-US" sz="900" dirty="0" smtClean="0"/>
          </a:p>
          <a:p>
            <a:pPr marL="228600" indent="-228600" eaLnBrk="1" hangingPunct="1">
              <a:buFontTx/>
              <a:buChar char="•"/>
              <a:defRPr/>
            </a:pPr>
            <a:r>
              <a:rPr lang="en-US" sz="900" dirty="0" smtClean="0"/>
              <a:t>Lichtenberg ES, </a:t>
            </a:r>
            <a:r>
              <a:rPr lang="en-US" sz="900" dirty="0" err="1" smtClean="0"/>
              <a:t>Shott</a:t>
            </a:r>
            <a:r>
              <a:rPr lang="en-US" sz="900" dirty="0" smtClean="0"/>
              <a:t> S. A randomized clinical trial of prophylaxis for vacuum abortion: 3 versus 7 days of </a:t>
            </a:r>
            <a:r>
              <a:rPr lang="en-US" sz="900" dirty="0" err="1" smtClean="0"/>
              <a:t>doxycycline</a:t>
            </a:r>
            <a:r>
              <a:rPr lang="en-US" sz="900" dirty="0" smtClean="0"/>
              <a:t>. </a:t>
            </a:r>
            <a:r>
              <a:rPr lang="en-US" sz="900" i="1" dirty="0" err="1" smtClean="0"/>
              <a:t>Obstet</a:t>
            </a:r>
            <a:r>
              <a:rPr lang="en-US" sz="900" i="1" dirty="0" smtClean="0"/>
              <a:t> Gynecol</a:t>
            </a:r>
            <a:r>
              <a:rPr lang="en-US" sz="900" dirty="0" smtClean="0"/>
              <a:t>. 2003;101:726–31.</a:t>
            </a:r>
          </a:p>
          <a:p>
            <a:pPr eaLnBrk="1" hangingPunct="1">
              <a:defRPr/>
            </a:pPr>
            <a:endParaRPr lang="en-US" sz="900" dirty="0" smtClean="0"/>
          </a:p>
          <a:p>
            <a:pPr eaLnBrk="1" hangingPunct="1">
              <a:defRPr/>
            </a:pPr>
            <a:r>
              <a:rPr lang="en-US" sz="900" dirty="0" smtClean="0"/>
              <a:t>- - -</a:t>
            </a:r>
          </a:p>
          <a:p>
            <a:pPr eaLnBrk="1" hangingPunct="1">
              <a:defRPr/>
            </a:pPr>
            <a:r>
              <a:rPr lang="en-US" sz="900" dirty="0" smtClean="0"/>
              <a:t>Original content for this slide submitted by the ARHP Clinical Advisory Committee for the </a:t>
            </a:r>
            <a:r>
              <a:rPr lang="en-US" sz="900" i="1" dirty="0" smtClean="0"/>
              <a:t>Manual Vacuum Aspiration Education Partnership Project </a:t>
            </a:r>
            <a:r>
              <a:rPr lang="en-US" sz="900" dirty="0" smtClean="0"/>
              <a:t>in December 2004. Original funding received from Ipas and the John Merck Fund through an unrestricted educational grant. Last reviewed/updated by the ARHP Clinical Advisory Committee for the </a:t>
            </a:r>
            <a:r>
              <a:rPr lang="en-US" sz="900" i="1" dirty="0" smtClean="0"/>
              <a:t>Manual Vacuum Aspiration Education Partnership Project</a:t>
            </a:r>
            <a:r>
              <a:rPr lang="en-US" sz="900" dirty="0" smtClean="0"/>
              <a:t> in October 2007. This slide is available at www.arhp.org/core.</a:t>
            </a:r>
          </a:p>
          <a:p>
            <a:pPr marL="228600" indent="-228600" eaLnBrk="1" hangingPunct="1">
              <a:defRPr/>
            </a:pPr>
            <a:endParaRPr lang="en-US" sz="900" dirty="0" smtClean="0"/>
          </a:p>
          <a:p>
            <a:pPr marL="228600" indent="-228600" eaLnBrk="1" hangingPunct="1">
              <a:defRPr/>
            </a:pPr>
            <a:endParaRPr lang="en-US" sz="90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84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C1424C8F-1F68-470A-B619-CDA8E1E577BD}" type="slidenum">
              <a:rPr lang="en-US" smtClean="0"/>
              <a:pPr/>
              <a:t>59</a:t>
            </a:fld>
            <a:endParaRPr lang="en-US" smtClean="0"/>
          </a:p>
        </p:txBody>
      </p:sp>
      <p:sp>
        <p:nvSpPr>
          <p:cNvPr id="14848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4848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As part of instructions for aftercare, women should be told when to contact the clinician after an abortion procedure. These indications include:</a:t>
            </a:r>
          </a:p>
          <a:p>
            <a:pPr lvl="2" eaLnBrk="1" hangingPunct="1">
              <a:buFontTx/>
              <a:buChar char="•"/>
            </a:pPr>
            <a:r>
              <a:rPr lang="en-US" smtClean="0"/>
              <a:t>Bleeding that is becoming heavier and causing any dizziness or lightheadedness: Usually vaginal bleeding gets lighter over time.</a:t>
            </a:r>
          </a:p>
          <a:p>
            <a:pPr lvl="2" eaLnBrk="1" hangingPunct="1">
              <a:buFontTx/>
              <a:buChar char="•"/>
            </a:pPr>
            <a:r>
              <a:rPr lang="en-US" smtClean="0"/>
              <a:t>Heavy bleeding is soaking 2 or more maxi pads per hour for more than 2 hours.</a:t>
            </a:r>
          </a:p>
          <a:p>
            <a:pPr lvl="2" eaLnBrk="1" hangingPunct="1">
              <a:buFontTx/>
              <a:buChar char="•"/>
            </a:pPr>
            <a:r>
              <a:rPr lang="en-US" smtClean="0"/>
              <a:t>Pain that is worsening, especially if it is not improved with ibuprofen.</a:t>
            </a:r>
          </a:p>
          <a:p>
            <a:pPr lvl="2" eaLnBrk="1" hangingPunct="1">
              <a:buFontTx/>
              <a:buChar char="•"/>
            </a:pPr>
            <a:r>
              <a:rPr lang="en-US" smtClean="0"/>
              <a:t>Fever or chills.</a:t>
            </a:r>
          </a:p>
          <a:p>
            <a:pPr lvl="2" eaLnBrk="1" hangingPunct="1">
              <a:buFontTx/>
              <a:buChar char="•"/>
            </a:pPr>
            <a:r>
              <a:rPr lang="en-US" smtClean="0"/>
              <a:t>Flu-like symptoms that last more than 24 hours.</a:t>
            </a:r>
          </a:p>
          <a:p>
            <a:pPr lvl="2" eaLnBrk="1" hangingPunct="1">
              <a:buFontTx/>
              <a:buChar char="•"/>
            </a:pPr>
            <a:r>
              <a:rPr lang="en-US" smtClean="0"/>
              <a:t>Syncope.</a:t>
            </a:r>
          </a:p>
          <a:p>
            <a:pPr lvl="2" eaLnBrk="1" hangingPunct="1">
              <a:buFontTx/>
              <a:buChar char="•"/>
            </a:pPr>
            <a:r>
              <a:rPr lang="en-US" smtClean="0"/>
              <a:t>Any questions.</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42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AE48D967-5CA5-4332-BFCB-30E30F99B9F3}" type="slidenum">
              <a:rPr lang="en-US" smtClean="0"/>
              <a:pPr/>
              <a:t>6</a:t>
            </a:fld>
            <a:endParaRPr lang="en-US" smtClean="0"/>
          </a:p>
        </p:txBody>
      </p:sp>
      <p:sp>
        <p:nvSpPr>
          <p:cNvPr id="94212" name="Rectangle 2"/>
          <p:cNvSpPr>
            <a:spLocks noChangeArrowheads="1" noTextEdit="1"/>
          </p:cNvSpPr>
          <p:nvPr>
            <p:ph type="sldImg"/>
          </p:nvPr>
        </p:nvSpPr>
        <p:spPr bwMode="auto">
          <a:noFill/>
          <a:ln>
            <a:solidFill>
              <a:srgbClr val="000000"/>
            </a:solidFill>
            <a:miter lim="800000"/>
            <a:headEnd/>
            <a:tailEnd/>
          </a:ln>
        </p:spPr>
      </p:sp>
      <p:sp>
        <p:nvSpPr>
          <p:cNvPr id="94213" name="Rectangle 3"/>
          <p:cNvSpPr>
            <a:spLocks noGrp="1" noChangeArrowheads="1"/>
          </p:cNvSpPr>
          <p:nvPr>
            <p:ph type="body" idx="1"/>
          </p:nvPr>
        </p:nvSpPr>
        <p:spPr bwMode="auto">
          <a:xfrm>
            <a:off x="457200" y="4197350"/>
            <a:ext cx="5486400" cy="4110038"/>
          </a:xfrm>
          <a:noFill/>
        </p:spPr>
        <p:txBody>
          <a:bodyPr wrap="square" numCol="1" anchor="t" anchorCtr="0" compatLnSpc="1">
            <a:prstTxWarp prst="textNoShape">
              <a:avLst/>
            </a:prstTxWarp>
          </a:bodyPr>
          <a:lstStyle/>
          <a:p>
            <a:pPr eaLnBrk="1" hangingPunct="1"/>
            <a:r>
              <a:rPr lang="en-US" u="sng" smtClean="0"/>
              <a:t>Talking Points</a:t>
            </a:r>
          </a:p>
          <a:p>
            <a:pPr eaLnBrk="1" hangingPunct="1">
              <a:buFont typeface="Wingdings" pitchFamily="2" charset="2"/>
              <a:buChar char="§"/>
            </a:pPr>
            <a:r>
              <a:rPr lang="en-US" smtClean="0"/>
              <a:t>Early pregnancy loss, or spontaneous abortion, is the loss of products of conception before the 20</a:t>
            </a:r>
            <a:r>
              <a:rPr lang="en-US" baseline="30000" smtClean="0"/>
              <a:t>th</a:t>
            </a:r>
            <a:r>
              <a:rPr lang="en-US" smtClean="0"/>
              <a:t> week of pregnancy without surgical or medical intervention to terminate the pregnancy.</a:t>
            </a:r>
          </a:p>
          <a:p>
            <a:pPr eaLnBrk="1" hangingPunct="1">
              <a:buFont typeface="Wingdings" pitchFamily="2" charset="2"/>
              <a:buChar char="§"/>
            </a:pPr>
            <a:r>
              <a:rPr lang="en-US" smtClean="0"/>
              <a:t>Approximately 12%–24% of pregnancies end in spontaneous abortion before 20 weeks’ gestation.</a:t>
            </a:r>
          </a:p>
          <a:p>
            <a:pPr eaLnBrk="1" hangingPunct="1">
              <a:buFont typeface="Wingdings" pitchFamily="2" charset="2"/>
              <a:buChar char="§"/>
            </a:pPr>
            <a:r>
              <a:rPr lang="en-US" smtClean="0"/>
              <a:t>In the United States, this figure represents about 600,000 to 800,000 pregnancies per year.</a:t>
            </a:r>
          </a:p>
          <a:p>
            <a:pPr eaLnBrk="1" hangingPunct="1"/>
            <a:endParaRPr lang="en-US" u="sng" smtClean="0"/>
          </a:p>
          <a:p>
            <a:pPr eaLnBrk="1" hangingPunct="1"/>
            <a:r>
              <a:rPr lang="en-US" u="sng" smtClean="0"/>
              <a:t>References</a:t>
            </a:r>
          </a:p>
          <a:p>
            <a:pPr eaLnBrk="1" hangingPunct="1">
              <a:buFontTx/>
              <a:buChar char="•"/>
            </a:pPr>
            <a:r>
              <a:rPr lang="en-US" smtClean="0"/>
              <a:t>Griebel CP, Halvorsen J, Golemon TB. Management of spontaneous abortion. </a:t>
            </a:r>
            <a:r>
              <a:rPr lang="en-US" i="1" smtClean="0"/>
              <a:t>Am Fam Physician.</a:t>
            </a:r>
            <a:r>
              <a:rPr lang="en-US" smtClean="0"/>
              <a:t> 2005;72:1243–50.</a:t>
            </a:r>
          </a:p>
          <a:p>
            <a:pPr eaLnBrk="1" hangingPunct="1">
              <a:buFontTx/>
              <a:buChar char="•"/>
            </a:pPr>
            <a:r>
              <a:rPr lang="en-US" smtClean="0"/>
              <a:t>Everett C. Incidence and outcome of bleeding before the 20</a:t>
            </a:r>
            <a:r>
              <a:rPr lang="en-US" baseline="30000" smtClean="0"/>
              <a:t>th</a:t>
            </a:r>
            <a:r>
              <a:rPr lang="en-US" smtClean="0"/>
              <a:t> week of pregnancy: prospective study from general practice. </a:t>
            </a:r>
            <a:r>
              <a:rPr lang="en-US" i="1" smtClean="0"/>
              <a:t>BMJ.</a:t>
            </a:r>
            <a:r>
              <a:rPr lang="en-US" smtClean="0"/>
              <a:t> 1997;315:32–4.</a:t>
            </a:r>
          </a:p>
          <a:p>
            <a:pPr eaLnBrk="1" hangingPunct="1">
              <a:buFontTx/>
              <a:buChar char="•"/>
            </a:pPr>
            <a:r>
              <a:rPr lang="en-US" smtClean="0"/>
              <a:t>Smith NC. Epidemiology of spontaneous abortion. </a:t>
            </a:r>
            <a:r>
              <a:rPr lang="en-US" i="1" smtClean="0"/>
              <a:t>Contemp Rev Obstet Gynecol.</a:t>
            </a:r>
            <a:r>
              <a:rPr lang="en-US" smtClean="0"/>
              <a:t> 1988;1:43–9.</a:t>
            </a:r>
          </a:p>
          <a:p>
            <a:pPr eaLnBrk="1" hangingPunct="1">
              <a:buFontTx/>
              <a:buChar char="•"/>
            </a:pPr>
            <a:r>
              <a:rPr lang="en-US" smtClean="0"/>
              <a:t>Stirrat GM. Recurrent miscarriage I: definition and epidemiology. </a:t>
            </a:r>
            <a:r>
              <a:rPr lang="en-US" i="1" smtClean="0"/>
              <a:t>Lancet.</a:t>
            </a:r>
            <a:r>
              <a:rPr lang="en-US" smtClean="0"/>
              <a:t> 1990;336:673–5.</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4950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CB4F9C3F-9EB7-414C-9B7E-CEB0359D09C9}" type="slidenum">
              <a:rPr lang="en-US" smtClean="0"/>
              <a:pPr/>
              <a:t>60</a:t>
            </a:fld>
            <a:endParaRPr lang="en-US" smtClean="0"/>
          </a:p>
        </p:txBody>
      </p:sp>
      <p:sp>
        <p:nvSpPr>
          <p:cNvPr id="149508"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49509" name="Rectangle 3"/>
          <p:cNvSpPr>
            <a:spLocks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Ovulation may occur within 7–10 days after the procedure.</a:t>
            </a:r>
          </a:p>
          <a:p>
            <a:pPr eaLnBrk="1" hangingPunct="1">
              <a:buFontTx/>
              <a:buChar char="•"/>
            </a:pPr>
            <a:r>
              <a:rPr lang="en-US" smtClean="0"/>
              <a:t>Emergency contraception should be dispensed with instructions for use.</a:t>
            </a:r>
          </a:p>
          <a:p>
            <a:pPr eaLnBrk="1" hangingPunct="1">
              <a:buFontTx/>
              <a:buChar char="•"/>
            </a:pPr>
            <a:r>
              <a:rPr lang="en-US" smtClean="0"/>
              <a:t>Hormonal contraceptives can be started immediately.</a:t>
            </a:r>
          </a:p>
          <a:p>
            <a:pPr eaLnBrk="1" hangingPunct="1">
              <a:buFontTx/>
              <a:buChar char="•"/>
            </a:pPr>
            <a:r>
              <a:rPr lang="en-US" smtClean="0"/>
              <a:t>IUD may be inserted immediately after the procedure.</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05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6165158E-0632-44AD-8DA3-13FBF21D518E}" type="slidenum">
              <a:rPr lang="en-US" smtClean="0"/>
              <a:pPr/>
              <a:t>61</a:t>
            </a:fld>
            <a:endParaRPr lang="en-US" smtClean="0"/>
          </a:p>
        </p:txBody>
      </p:sp>
      <p:sp>
        <p:nvSpPr>
          <p:cNvPr id="150532"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50533" name="Rectangle 3"/>
          <p:cNvSpPr>
            <a:spLocks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Tubal ligation can be performed post-procedure or scheduled; develop an interim contraception plan.</a:t>
            </a:r>
          </a:p>
          <a:p>
            <a:pPr eaLnBrk="1" hangingPunct="1">
              <a:buFontTx/>
              <a:buChar char="•"/>
            </a:pPr>
            <a:r>
              <a:rPr lang="en-US" smtClean="0"/>
              <a:t>A barrier contraceptive should be used with first intercourse and continued unless another contraceptive method is selected, and/or the patient is at risk for STIs. </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155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898CAF7D-8EF9-4C3E-BB5F-F0B20273AC6F}" type="slidenum">
              <a:rPr lang="en-US" smtClean="0"/>
              <a:pPr/>
              <a:t>62</a:t>
            </a:fld>
            <a:endParaRPr lang="en-US" smtClean="0"/>
          </a:p>
        </p:txBody>
      </p:sp>
      <p:sp>
        <p:nvSpPr>
          <p:cNvPr id="151556" name="Rectangle 2"/>
          <p:cNvSpPr>
            <a:spLocks noChangeArrowheads="1" noTextEdit="1"/>
          </p:cNvSpPr>
          <p:nvPr>
            <p:ph type="sldImg"/>
          </p:nvPr>
        </p:nvSpPr>
        <p:spPr bwMode="auto">
          <a:noFill/>
          <a:ln>
            <a:solidFill>
              <a:srgbClr val="000000"/>
            </a:solidFill>
            <a:miter lim="800000"/>
            <a:headEnd/>
            <a:tailEnd/>
          </a:ln>
        </p:spPr>
      </p:sp>
      <p:sp>
        <p:nvSpPr>
          <p:cNvPr id="15155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Module 3: Medication Management of Early Pregnancy Loss includes:</a:t>
            </a:r>
          </a:p>
          <a:p>
            <a:pPr lvl="2" eaLnBrk="1" hangingPunct="1">
              <a:buFontTx/>
              <a:buChar char="•"/>
            </a:pPr>
            <a:r>
              <a:rPr lang="en-US" smtClean="0"/>
              <a:t>Regimens for Medication Management of Early Pregnancy Loss</a:t>
            </a:r>
          </a:p>
          <a:p>
            <a:pPr lvl="2" eaLnBrk="1" hangingPunct="1">
              <a:buFontTx/>
              <a:buChar char="•"/>
            </a:pPr>
            <a:r>
              <a:rPr lang="en-US" smtClean="0"/>
              <a:t>Medication Management Safety and Efficacy</a:t>
            </a:r>
          </a:p>
          <a:p>
            <a:pPr lvl="2" eaLnBrk="1" hangingPunct="1">
              <a:buFontTx/>
              <a:buChar char="•"/>
            </a:pPr>
            <a:r>
              <a:rPr lang="en-US" smtClean="0"/>
              <a:t>Pain Management</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2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52AA10E5-087A-44F1-BCCD-1042DBC2C5D5}" type="slidenum">
              <a:rPr lang="en-US" smtClean="0"/>
              <a:pPr/>
              <a:t>63</a:t>
            </a:fld>
            <a:endParaRPr lang="en-US" smtClean="0"/>
          </a:p>
        </p:txBody>
      </p:sp>
      <p:sp>
        <p:nvSpPr>
          <p:cNvPr id="152580" name="Rectangle 2"/>
          <p:cNvSpPr>
            <a:spLocks noChangeArrowheads="1" noTextEdit="1"/>
          </p:cNvSpPr>
          <p:nvPr>
            <p:ph type="sldImg"/>
          </p:nvPr>
        </p:nvSpPr>
        <p:spPr bwMode="auto">
          <a:xfrm>
            <a:off x="1552575" y="223838"/>
            <a:ext cx="3427413" cy="2571750"/>
          </a:xfrm>
          <a:noFill/>
          <a:ln>
            <a:solidFill>
              <a:srgbClr val="000000"/>
            </a:solidFill>
            <a:miter lim="800000"/>
            <a:headEnd/>
            <a:tailEnd/>
          </a:ln>
        </p:spPr>
      </p:sp>
      <p:sp>
        <p:nvSpPr>
          <p:cNvPr id="152581"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One regimen for medical treatment of early pregnancy loss is 800 </a:t>
            </a:r>
            <a:r>
              <a:rPr lang="en-US" altLang="en-US" sz="900" smtClean="0">
                <a:cs typeface="Arial" charset="0"/>
              </a:rPr>
              <a:t>μg misoprostol vaginally, with a repeat dose on day 3 if expulsion is not complete.</a:t>
            </a:r>
          </a:p>
          <a:p>
            <a:pPr eaLnBrk="1" hangingPunct="1">
              <a:buFontTx/>
              <a:buChar char="•"/>
            </a:pPr>
            <a:r>
              <a:rPr lang="en-US" altLang="en-US" sz="900" smtClean="0">
                <a:cs typeface="Arial" charset="0"/>
              </a:rPr>
              <a:t>Lack of expulsion of the products of conception has been defined as the presence of a visible gestational sac or an endometrial lining greater than 30 mm on transvaginal ultrasound.</a:t>
            </a:r>
          </a:p>
          <a:p>
            <a:pPr eaLnBrk="1" hangingPunct="1">
              <a:buFontTx/>
              <a:buChar char="•"/>
            </a:pPr>
            <a:r>
              <a:rPr lang="en-US" altLang="en-US" sz="900" smtClean="0">
                <a:cs typeface="Arial" charset="0"/>
              </a:rPr>
              <a:t>At this point, clinicians can offer expectant management if the woman is clinically stable, or if expulsion is incomplete, MVA or EVA can be used. </a:t>
            </a:r>
          </a:p>
          <a:p>
            <a:pPr eaLnBrk="1" hangingPunct="1"/>
            <a:endParaRPr lang="en-US" altLang="en-US" sz="900" smtClean="0">
              <a:cs typeface="Arial" charset="0"/>
            </a:endParaRPr>
          </a:p>
          <a:p>
            <a:pPr eaLnBrk="1" hangingPunct="1"/>
            <a:r>
              <a:rPr lang="en-US" altLang="en-US" sz="900" u="sng" smtClean="0">
                <a:cs typeface="Arial" charset="0"/>
              </a:rPr>
              <a:t>References</a:t>
            </a:r>
          </a:p>
          <a:p>
            <a:pPr eaLnBrk="1" hangingPunct="1">
              <a:buFontTx/>
              <a:buChar char="•"/>
            </a:pPr>
            <a:r>
              <a:rPr lang="en-US" altLang="en-US" sz="900" smtClean="0">
                <a:cs typeface="Arial" charset="0"/>
              </a:rPr>
              <a:t>Zhang J, Gilles JM, Barnhart K, Creinin MD, Westhoff C, Frederick MM. A comparison of medical management with misoprostol and surgical management for early pregnancy failure. </a:t>
            </a:r>
            <a:r>
              <a:rPr lang="en-US" altLang="en-US" sz="900" i="1" smtClean="0">
                <a:cs typeface="Arial" charset="0"/>
              </a:rPr>
              <a:t>N Engl J Med.</a:t>
            </a:r>
            <a:r>
              <a:rPr lang="en-US" altLang="en-US" sz="900" smtClean="0">
                <a:cs typeface="Arial" charset="0"/>
              </a:rPr>
              <a:t> 2005;353:761–9. </a:t>
            </a:r>
          </a:p>
          <a:p>
            <a:pPr eaLnBrk="1" hangingPunct="1">
              <a:buFontTx/>
              <a:buChar char="•"/>
            </a:pPr>
            <a:r>
              <a:rPr lang="en-US" altLang="en-US" sz="900" smtClean="0">
                <a:cs typeface="Arial" charset="0"/>
              </a:rPr>
              <a:t>Creinin MD, Huang X, Westhoff C, Barnhart K, Gilles JM, Zhang J. Factors related to successful misoprostol treatment for early pregnancy failure. </a:t>
            </a:r>
            <a:r>
              <a:rPr lang="en-US" altLang="en-US" sz="900" i="1" smtClean="0">
                <a:cs typeface="Arial" charset="0"/>
              </a:rPr>
              <a:t>Obstet Gynecol.</a:t>
            </a:r>
            <a:r>
              <a:rPr lang="en-US" altLang="en-US" sz="900" smtClean="0">
                <a:cs typeface="Arial" charset="0"/>
              </a:rPr>
              <a:t> 2006;107:901–7.</a:t>
            </a:r>
          </a:p>
          <a:p>
            <a:pPr eaLnBrk="1" hangingPunct="1"/>
            <a:endParaRPr lang="en-US" alt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360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220E659A-FBE2-4576-B257-F2F32F18DDA2}" type="slidenum">
              <a:rPr lang="en-US" smtClean="0"/>
              <a:pPr/>
              <a:t>64</a:t>
            </a:fld>
            <a:endParaRPr lang="en-US" smtClean="0"/>
          </a:p>
        </p:txBody>
      </p:sp>
      <p:sp>
        <p:nvSpPr>
          <p:cNvPr id="153604" name="Rectangle 2"/>
          <p:cNvSpPr>
            <a:spLocks noChangeArrowheads="1" noTextEdit="1"/>
          </p:cNvSpPr>
          <p:nvPr>
            <p:ph type="sldImg"/>
          </p:nvPr>
        </p:nvSpPr>
        <p:spPr bwMode="auto">
          <a:xfrm>
            <a:off x="1714500" y="225425"/>
            <a:ext cx="3224213" cy="2419350"/>
          </a:xfrm>
          <a:noFill/>
          <a:ln>
            <a:solidFill>
              <a:srgbClr val="000000"/>
            </a:solidFill>
            <a:miter lim="800000"/>
            <a:headEnd/>
            <a:tailEnd/>
          </a:ln>
        </p:spPr>
      </p:sp>
      <p:sp>
        <p:nvSpPr>
          <p:cNvPr id="153605" name="Rectangle 3"/>
          <p:cNvSpPr>
            <a:spLocks noGrp="1" noChangeArrowheads="1"/>
          </p:cNvSpPr>
          <p:nvPr>
            <p:ph type="body" idx="1"/>
          </p:nvPr>
        </p:nvSpPr>
        <p:spPr bwMode="auto">
          <a:xfrm>
            <a:off x="228600" y="2719388"/>
            <a:ext cx="6410325" cy="5846762"/>
          </a:xfrm>
          <a:noFill/>
        </p:spPr>
        <p:txBody>
          <a:bodyPr wrap="square" lIns="91423" tIns="45711" rIns="91423" bIns="45711"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Efficacy from a study by Bagratee et al. (2004), with 104 women with first trimester miscarriage who were randomly assigned to either 600 </a:t>
            </a:r>
            <a:r>
              <a:rPr lang="en-US" altLang="en-US" sz="900" smtClean="0">
                <a:cs typeface="Arial" charset="0"/>
              </a:rPr>
              <a:t>μg misoprostol vaginally or placebo. </a:t>
            </a:r>
          </a:p>
          <a:p>
            <a:pPr eaLnBrk="1" hangingPunct="1">
              <a:buFontTx/>
              <a:buChar char="•"/>
            </a:pPr>
            <a:r>
              <a:rPr lang="en-US" altLang="en-US" sz="900" smtClean="0">
                <a:cs typeface="Arial" charset="0"/>
              </a:rPr>
              <a:t>All differences shown are statistically significant.</a:t>
            </a:r>
          </a:p>
          <a:p>
            <a:pPr eaLnBrk="1" hangingPunct="1"/>
            <a:endParaRPr lang="en-US" altLang="en-US" sz="900" u="sng" smtClean="0"/>
          </a:p>
          <a:p>
            <a:pPr eaLnBrk="1" hangingPunct="1"/>
            <a:r>
              <a:rPr lang="en-US" altLang="en-US" sz="900" u="sng" smtClean="0"/>
              <a:t>Reference</a:t>
            </a:r>
          </a:p>
          <a:p>
            <a:pPr eaLnBrk="1" hangingPunct="1">
              <a:buFontTx/>
              <a:buChar char="•"/>
            </a:pPr>
            <a:r>
              <a:rPr lang="en-US" altLang="en-US" sz="900" smtClean="0"/>
              <a:t>Bagratee JS, Khullar V, Regan L, Moodley J, Kagoro H. A randomized controlled trial comparing medical and expectant management of first trimester miscarriage. </a:t>
            </a:r>
            <a:r>
              <a:rPr lang="en-US" altLang="en-US" sz="900" i="1" smtClean="0"/>
              <a:t>Hum Reprod.</a:t>
            </a:r>
            <a:r>
              <a:rPr lang="en-US" altLang="en-US" sz="900" smtClean="0"/>
              <a:t> 2004;19:266–71.</a:t>
            </a:r>
          </a:p>
          <a:p>
            <a:pPr eaLnBrk="1" hangingPunct="1"/>
            <a:endParaRPr lang="en-US" alt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462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985B111-A94B-4E45-9DBE-4820F8F217DC}" type="slidenum">
              <a:rPr lang="en-US" smtClean="0"/>
              <a:pPr/>
              <a:t>65</a:t>
            </a:fld>
            <a:endParaRPr lang="en-US" smtClean="0"/>
          </a:p>
        </p:txBody>
      </p:sp>
      <p:sp>
        <p:nvSpPr>
          <p:cNvPr id="154628" name="Rectangle 2"/>
          <p:cNvSpPr>
            <a:spLocks noChangeArrowheads="1" noTextEdit="1"/>
          </p:cNvSpPr>
          <p:nvPr>
            <p:ph type="sldImg"/>
          </p:nvPr>
        </p:nvSpPr>
        <p:spPr bwMode="auto">
          <a:xfrm>
            <a:off x="1714500" y="225425"/>
            <a:ext cx="3224213" cy="2419350"/>
          </a:xfrm>
          <a:noFill/>
          <a:ln>
            <a:solidFill>
              <a:srgbClr val="000000"/>
            </a:solidFill>
            <a:miter lim="800000"/>
            <a:headEnd/>
            <a:tailEnd/>
          </a:ln>
        </p:spPr>
      </p:sp>
      <p:sp>
        <p:nvSpPr>
          <p:cNvPr id="154629" name="Rectangle 3"/>
          <p:cNvSpPr>
            <a:spLocks noGrp="1" noChangeArrowheads="1"/>
          </p:cNvSpPr>
          <p:nvPr>
            <p:ph type="body" idx="1"/>
          </p:nvPr>
        </p:nvSpPr>
        <p:spPr bwMode="auto">
          <a:xfrm>
            <a:off x="228600" y="2719388"/>
            <a:ext cx="6410325" cy="5846762"/>
          </a:xfrm>
          <a:noFill/>
        </p:spPr>
        <p:txBody>
          <a:bodyPr wrap="square" lIns="91423" tIns="45711" rIns="91423" bIns="45711" numCol="1" anchor="t" anchorCtr="0" compatLnSpc="1">
            <a:prstTxWarp prst="textNoShape">
              <a:avLst/>
            </a:prstTxWarp>
          </a:bodyPr>
          <a:lstStyle/>
          <a:p>
            <a:pPr eaLnBrk="1" hangingPunct="1"/>
            <a:r>
              <a:rPr lang="en-US" altLang="en-US" sz="900" u="sng" smtClean="0"/>
              <a:t>Talking Points </a:t>
            </a:r>
          </a:p>
          <a:p>
            <a:pPr eaLnBrk="1" hangingPunct="1">
              <a:buFontTx/>
              <a:buChar char="•"/>
            </a:pPr>
            <a:r>
              <a:rPr lang="en-US" altLang="en-US" sz="900" smtClean="0"/>
              <a:t>Efficacy from a study by Zhang et al. (2005), with 652 women with first-trimester miscarriage who were randomly assigned to either 800 </a:t>
            </a:r>
            <a:r>
              <a:rPr lang="en-US" altLang="en-US" sz="900" smtClean="0">
                <a:cs typeface="Arial" charset="0"/>
              </a:rPr>
              <a:t>μg misoprostol vaginally (note different dose from Bagratee study) or vacuum aspiration (either MVA or EVA). </a:t>
            </a:r>
          </a:p>
          <a:p>
            <a:pPr eaLnBrk="1" hangingPunct="1">
              <a:buFontTx/>
              <a:buChar char="•"/>
            </a:pPr>
            <a:r>
              <a:rPr lang="en-US" altLang="en-US" sz="900" smtClean="0">
                <a:cs typeface="Arial" charset="0"/>
              </a:rPr>
              <a:t>Success was not measured in the aspiration group until day 15.</a:t>
            </a:r>
          </a:p>
          <a:p>
            <a:pPr eaLnBrk="1" hangingPunct="1">
              <a:buFontTx/>
              <a:buChar char="•"/>
            </a:pPr>
            <a:r>
              <a:rPr lang="en-US" altLang="en-US" sz="900" smtClean="0">
                <a:cs typeface="Arial" charset="0"/>
              </a:rPr>
              <a:t>Note that misoprostol treatment had a success rate of 82% or more when administered at 6 weeks of gestation through 12 weeks of gestation. (Vacuum aspiration had a success rate of 91% or more at 5 through 12 weeks of gestation.) However, at 5 weeks of gestation, the rate of complete expulsion with medication management was only 67%. </a:t>
            </a:r>
          </a:p>
          <a:p>
            <a:pPr eaLnBrk="1" hangingPunct="1"/>
            <a:endParaRPr lang="en-US" altLang="en-US" sz="900" u="sng" smtClean="0"/>
          </a:p>
          <a:p>
            <a:pPr eaLnBrk="1" hangingPunct="1"/>
            <a:r>
              <a:rPr lang="en-US" altLang="en-US" sz="900" u="sng" smtClean="0"/>
              <a:t>Reference</a:t>
            </a:r>
            <a:endParaRPr lang="en-US" altLang="en-US" sz="900" smtClean="0"/>
          </a:p>
          <a:p>
            <a:pPr eaLnBrk="1" hangingPunct="1">
              <a:buFontTx/>
              <a:buChar char="•"/>
            </a:pPr>
            <a:r>
              <a:rPr lang="en-US" altLang="en-US" sz="900" smtClean="0">
                <a:cs typeface="Arial" charset="0"/>
              </a:rPr>
              <a:t>Zhang J, Gilles JM, Barnhart K, Creinin MD, Westhoff C, Frederick MM. A comparison of medical management with misoprostol and surgical management for early pregnancy failure. </a:t>
            </a:r>
            <a:r>
              <a:rPr lang="en-US" altLang="en-US" sz="900" i="1" smtClean="0">
                <a:cs typeface="Arial" charset="0"/>
              </a:rPr>
              <a:t>N Engl J Med.</a:t>
            </a:r>
            <a:r>
              <a:rPr lang="en-US" altLang="en-US" sz="900" smtClean="0">
                <a:cs typeface="Arial" charset="0"/>
              </a:rPr>
              <a:t> 2005;353:761–9. </a:t>
            </a:r>
          </a:p>
          <a:p>
            <a:pPr eaLnBrk="1" hangingPunct="1"/>
            <a:endParaRPr lang="en-US" altLang="en-US" sz="900" smtClean="0">
              <a:cs typeface="Arial" charset="0"/>
            </a:endParaRPr>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565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99E0F56F-0B3A-441E-97AB-F238B37BD61F}" type="slidenum">
              <a:rPr lang="en-US" smtClean="0"/>
              <a:pPr/>
              <a:t>66</a:t>
            </a:fld>
            <a:endParaRPr lang="en-US" smtClean="0"/>
          </a:p>
        </p:txBody>
      </p:sp>
      <p:sp>
        <p:nvSpPr>
          <p:cNvPr id="155652"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55653" name="Rectangle 3"/>
          <p:cNvSpPr>
            <a:spLocks noGrp="1" noChangeArrowheads="1"/>
          </p:cNvSpPr>
          <p:nvPr>
            <p:ph type="body" idx="1"/>
          </p:nvPr>
        </p:nvSpPr>
        <p:spPr bwMode="auto">
          <a:xfrm>
            <a:off x="381000" y="4197350"/>
            <a:ext cx="5562600" cy="426085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Infection and sepsis</a:t>
            </a:r>
          </a:p>
          <a:p>
            <a:pPr lvl="1" eaLnBrk="1" hangingPunct="1">
              <a:buFontTx/>
              <a:buChar char="•"/>
            </a:pPr>
            <a:r>
              <a:rPr lang="en-US" smtClean="0"/>
              <a:t>Fatal septic shock and other serious bacterial infections can occur after elective medication and surgical abortion but have not been reported in the treatment of early pregnancy loss.</a:t>
            </a:r>
          </a:p>
          <a:p>
            <a:pPr lvl="1" eaLnBrk="1" hangingPunct="1">
              <a:buFontTx/>
              <a:buChar char="•"/>
            </a:pPr>
            <a:endParaRPr lang="en-US" smtClean="0"/>
          </a:p>
          <a:p>
            <a:pPr eaLnBrk="1" hangingPunct="1">
              <a:buFontTx/>
              <a:buChar char="•"/>
            </a:pPr>
            <a:r>
              <a:rPr lang="en-US" smtClean="0"/>
              <a:t>Prolonged, heavy vaginal bleeding </a:t>
            </a:r>
          </a:p>
          <a:p>
            <a:pPr lvl="1" eaLnBrk="1" hangingPunct="1">
              <a:buFontTx/>
              <a:buChar char="•"/>
            </a:pPr>
            <a:r>
              <a:rPr lang="en-US" smtClean="0"/>
              <a:t>Vaginal bleeding occurs in most patients after medication abortion.</a:t>
            </a:r>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endParaRPr lang="en-US" sz="9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66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FB1CBD72-FB4A-45C6-9619-04F94889CD3D}" type="slidenum">
              <a:rPr lang="en-US" smtClean="0"/>
              <a:pPr/>
              <a:t>67</a:t>
            </a:fld>
            <a:endParaRPr lang="en-US" smtClean="0"/>
          </a:p>
        </p:txBody>
      </p:sp>
      <p:sp>
        <p:nvSpPr>
          <p:cNvPr id="156676"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5667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900" u="sng" smtClean="0"/>
              <a:t>Talking Points</a:t>
            </a:r>
          </a:p>
          <a:p>
            <a:pPr eaLnBrk="1" hangingPunct="1">
              <a:lnSpc>
                <a:spcPct val="90000"/>
              </a:lnSpc>
              <a:buFontTx/>
              <a:buChar char="•"/>
            </a:pPr>
            <a:r>
              <a:rPr lang="en-US" sz="900" smtClean="0"/>
              <a:t>Patient intake is relatively simple, but note that it is very important that the woman knows what to expect during the process, especially what she may feel.</a:t>
            </a:r>
          </a:p>
          <a:p>
            <a:pPr eaLnBrk="1" hangingPunct="1">
              <a:lnSpc>
                <a:spcPct val="90000"/>
              </a:lnSpc>
              <a:buFontTx/>
              <a:buChar char="•"/>
            </a:pPr>
            <a:r>
              <a:rPr lang="en-US" sz="900" smtClean="0"/>
              <a:t>Patient intake steps include:</a:t>
            </a:r>
          </a:p>
          <a:p>
            <a:pPr lvl="2" eaLnBrk="1" hangingPunct="1">
              <a:lnSpc>
                <a:spcPct val="90000"/>
              </a:lnSpc>
              <a:buFontTx/>
              <a:buChar char="•"/>
            </a:pPr>
            <a:r>
              <a:rPr lang="en-US" sz="900" smtClean="0"/>
              <a:t>Medical history</a:t>
            </a:r>
          </a:p>
          <a:p>
            <a:pPr lvl="2" eaLnBrk="1" hangingPunct="1">
              <a:lnSpc>
                <a:spcPct val="90000"/>
              </a:lnSpc>
              <a:buFontTx/>
              <a:buChar char="•"/>
            </a:pPr>
            <a:r>
              <a:rPr lang="en-US" sz="900" smtClean="0"/>
              <a:t>Lab work: Confirm early pregnancy loss; determine Rh status. Determine hematocrit or hemoglobin.</a:t>
            </a:r>
          </a:p>
          <a:p>
            <a:pPr lvl="2" eaLnBrk="1" hangingPunct="1">
              <a:lnSpc>
                <a:spcPct val="90000"/>
              </a:lnSpc>
              <a:buFontTx/>
              <a:buChar char="•"/>
            </a:pPr>
            <a:r>
              <a:rPr lang="en-US" sz="900" smtClean="0"/>
              <a:t>Determine size and type of pregnancy tissue.</a:t>
            </a:r>
          </a:p>
          <a:p>
            <a:pPr lvl="2" eaLnBrk="1" hangingPunct="1">
              <a:lnSpc>
                <a:spcPct val="90000"/>
              </a:lnSpc>
              <a:buFontTx/>
              <a:buChar char="•"/>
            </a:pPr>
            <a:r>
              <a:rPr lang="en-US" sz="900" smtClean="0"/>
              <a:t>Educate woman about process and pain management</a:t>
            </a:r>
          </a:p>
          <a:p>
            <a:pPr lvl="2" eaLnBrk="1" hangingPunct="1">
              <a:lnSpc>
                <a:spcPct val="90000"/>
              </a:lnSpc>
              <a:buFontTx/>
              <a:buChar char="•"/>
            </a:pPr>
            <a:r>
              <a:rPr lang="en-US" sz="900" smtClean="0"/>
              <a:t>Discuss contraception.</a:t>
            </a:r>
          </a:p>
          <a:p>
            <a:pPr eaLnBrk="1" hangingPunct="1">
              <a:lnSpc>
                <a:spcPct val="90000"/>
              </a:lnSpc>
            </a:pPr>
            <a:endParaRPr lang="en-US" sz="900" smtClean="0"/>
          </a:p>
          <a:p>
            <a:pPr eaLnBrk="1" hangingPunct="1">
              <a:lnSpc>
                <a:spcPct val="90000"/>
              </a:lnSpc>
            </a:pPr>
            <a:r>
              <a:rPr lang="en-US" sz="900" u="sng" smtClean="0"/>
              <a:t>Reference</a:t>
            </a:r>
          </a:p>
          <a:p>
            <a:pPr eaLnBrk="1" hangingPunct="1">
              <a:lnSpc>
                <a:spcPct val="90000"/>
              </a:lnSpc>
              <a:buFontTx/>
              <a:buChar char="•"/>
            </a:pPr>
            <a:r>
              <a:rPr lang="en-US" sz="900" smtClean="0"/>
              <a:t>WHO. Safe Abortion: Technical and Policy Guidance for Health Systems. Geneva, Switzerland: World Health Organization, 2003.</a:t>
            </a:r>
          </a:p>
          <a:p>
            <a:pPr eaLnBrk="1" hangingPunct="1">
              <a:lnSpc>
                <a:spcPct val="90000"/>
              </a:lnSpc>
            </a:pPr>
            <a:endParaRPr lang="en-US" sz="900" smtClean="0"/>
          </a:p>
          <a:p>
            <a:pPr eaLnBrk="1" hangingPunct="1"/>
            <a:r>
              <a:rPr lang="en-US" sz="800" smtClean="0"/>
              <a:t>- - -</a:t>
            </a:r>
          </a:p>
          <a:p>
            <a:pPr eaLnBrk="1" hangingPunct="1"/>
            <a:r>
              <a:rPr lang="en-US" sz="800" smtClean="0"/>
              <a:t>Original content for this slide submitted by the ARHP Clinical Advisory Committee for the </a:t>
            </a:r>
            <a:r>
              <a:rPr lang="en-US" sz="800" i="1" smtClean="0"/>
              <a:t>Manual Vacuum Aspiration Education Partnership Project </a:t>
            </a:r>
            <a:r>
              <a:rPr lang="en-US" sz="800" smtClean="0"/>
              <a:t>in December 2004. Original funding received from Ipas and the John Merck Fund through an unrestricted educational grant. Last reviewed/updated by the ARHP Clinical Advisory Committee for the </a:t>
            </a:r>
            <a:r>
              <a:rPr lang="en-US" sz="800" i="1" smtClean="0"/>
              <a:t>Manual Vacuum Aspiration Education Partnership Project</a:t>
            </a:r>
            <a:r>
              <a:rPr lang="en-US" sz="800" smtClean="0"/>
              <a:t> in October 2007. This slide is available at www.arhp.org/core.</a:t>
            </a:r>
          </a:p>
          <a:p>
            <a:pPr eaLnBrk="1" hangingPunct="1">
              <a:lnSpc>
                <a:spcPct val="90000"/>
              </a:lnSpc>
            </a:pPr>
            <a:endParaRPr lang="en-US" sz="8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76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4B147467-CCE8-4315-A4A8-1C2E27FC2FA1}" type="slidenum">
              <a:rPr lang="en-US" smtClean="0"/>
              <a:pPr/>
              <a:t>68</a:t>
            </a:fld>
            <a:endParaRPr lang="en-US" smtClean="0"/>
          </a:p>
        </p:txBody>
      </p:sp>
      <p:sp>
        <p:nvSpPr>
          <p:cNvPr id="157700"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57701" name="Rectangle 3"/>
          <p:cNvSpPr>
            <a:spLocks noGrp="1" noChangeArrowheads="1"/>
          </p:cNvSpPr>
          <p:nvPr>
            <p:ph type="body" idx="1"/>
          </p:nvPr>
        </p:nvSpPr>
        <p:spPr bwMode="auto">
          <a:xfrm>
            <a:off x="381000" y="4197350"/>
            <a:ext cx="5562600" cy="4260850"/>
          </a:xfrm>
          <a:no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Patients may take ibuprofen or acetaminophen initially to manage pain after medication abortion.</a:t>
            </a:r>
          </a:p>
          <a:p>
            <a:pPr eaLnBrk="1" hangingPunct="1">
              <a:buFontTx/>
              <a:buChar char="•"/>
            </a:pPr>
            <a:r>
              <a:rPr lang="en-US" smtClean="0"/>
              <a:t>Oral narcotics may be taken if necessary; some facilities provide patients with a prescription for oral narcotic (for example, plain codeine) with instructions to take tablets if initial pain medications are insufficient.</a:t>
            </a:r>
          </a:p>
          <a:p>
            <a:pPr eaLnBrk="1" hangingPunct="1"/>
            <a:endParaRPr lang="en-US" sz="900" smtClean="0"/>
          </a:p>
          <a:p>
            <a:pPr eaLnBrk="1" hangingPunct="1"/>
            <a:r>
              <a:rPr lang="en-US" sz="900" u="sng" smtClean="0"/>
              <a:t>Reference</a:t>
            </a:r>
          </a:p>
          <a:p>
            <a:pPr eaLnBrk="1" hangingPunct="1">
              <a:buFontTx/>
              <a:buChar char="•"/>
            </a:pPr>
            <a:r>
              <a:rPr lang="en-US" sz="900" smtClean="0"/>
              <a:t>Grimes DA, Creinin MD. Induced abortion: an overview for internists. </a:t>
            </a:r>
            <a:r>
              <a:rPr lang="en-US" sz="900" i="1" smtClean="0"/>
              <a:t>Ann Intern Med.</a:t>
            </a:r>
            <a:r>
              <a:rPr lang="en-US" sz="900" smtClean="0"/>
              <a:t> 2004;140:620–6. </a:t>
            </a:r>
          </a:p>
          <a:p>
            <a:pPr eaLnBrk="1" hangingPunct="1"/>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87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47130C6-5A58-45BE-81A4-A0831C555525}" type="slidenum">
              <a:rPr lang="en-US" smtClean="0"/>
              <a:pPr/>
              <a:t>69</a:t>
            </a:fld>
            <a:endParaRPr lang="en-US" smtClean="0"/>
          </a:p>
        </p:txBody>
      </p:sp>
      <p:sp>
        <p:nvSpPr>
          <p:cNvPr id="158724"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58725" name="Rectangle 3"/>
          <p:cNvSpPr>
            <a:spLocks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As part of instructions for aftercare, women should be told when to contact the clinician after an abortion procedure.These indications include:</a:t>
            </a:r>
          </a:p>
          <a:p>
            <a:pPr lvl="2" eaLnBrk="1" hangingPunct="1">
              <a:buFontTx/>
              <a:buChar char="•"/>
            </a:pPr>
            <a:r>
              <a:rPr lang="en-US" smtClean="0"/>
              <a:t>Bleeding that is becoming heavier and causing any dizziness or lightheadedness: usually vaginal bleeding gets lighter over time.</a:t>
            </a:r>
          </a:p>
          <a:p>
            <a:pPr lvl="2" eaLnBrk="1" hangingPunct="1">
              <a:buFontTx/>
              <a:buChar char="•"/>
            </a:pPr>
            <a:r>
              <a:rPr lang="en-US" smtClean="0"/>
              <a:t>Heavy bleeding is soaking 2 or more maxi-pads per hour for more than 2 hours.</a:t>
            </a:r>
          </a:p>
          <a:p>
            <a:pPr lvl="2" eaLnBrk="1" hangingPunct="1">
              <a:buFontTx/>
              <a:buChar char="•"/>
            </a:pPr>
            <a:r>
              <a:rPr lang="en-US" smtClean="0"/>
              <a:t>Pain that is worsening, especially if it is not improved with ibuprofen.</a:t>
            </a:r>
          </a:p>
          <a:p>
            <a:pPr lvl="2" eaLnBrk="1" hangingPunct="1">
              <a:buFontTx/>
              <a:buChar char="•"/>
            </a:pPr>
            <a:r>
              <a:rPr lang="en-US" smtClean="0"/>
              <a:t>Flu-like symptoms.</a:t>
            </a:r>
          </a:p>
          <a:p>
            <a:pPr lvl="2" eaLnBrk="1" hangingPunct="1">
              <a:buFontTx/>
              <a:buChar char="•"/>
            </a:pPr>
            <a:r>
              <a:rPr lang="en-US" smtClean="0"/>
              <a:t>Fever or chills.</a:t>
            </a:r>
          </a:p>
          <a:p>
            <a:pPr lvl="2" eaLnBrk="1" hangingPunct="1">
              <a:buFontTx/>
              <a:buChar char="•"/>
            </a:pPr>
            <a:r>
              <a:rPr lang="en-US" smtClean="0"/>
              <a:t>Syncope.</a:t>
            </a:r>
          </a:p>
          <a:p>
            <a:pPr lvl="2" eaLnBrk="1" hangingPunct="1">
              <a:buFontTx/>
              <a:buChar char="•"/>
            </a:pPr>
            <a:r>
              <a:rPr lang="en-US" smtClean="0"/>
              <a:t>Any questions.</a:t>
            </a:r>
          </a:p>
          <a:p>
            <a:pPr eaLnBrk="1" hangingPunct="1">
              <a:buFontTx/>
              <a:buChar char="•"/>
            </a:pPr>
            <a:r>
              <a:rPr lang="en-US" smtClean="0"/>
              <a:t>Patients with </a:t>
            </a:r>
            <a:r>
              <a:rPr lang="en-US" i="1" smtClean="0"/>
              <a:t>Clostridium sordellii</a:t>
            </a:r>
            <a:r>
              <a:rPr lang="en-US" smtClean="0"/>
              <a:t> infection may not develop a fever; consider the infection in women with weakness, nausea, vomiting, diarrhea, with or without fever, more than 24 hours after misoprostol administration.</a:t>
            </a:r>
          </a:p>
          <a:p>
            <a:pPr eaLnBrk="1" hangingPunct="1"/>
            <a:endParaRPr lang="en-US" smtClean="0"/>
          </a:p>
          <a:p>
            <a:pPr eaLnBrk="1" hangingPunct="1"/>
            <a:r>
              <a:rPr lang="en-US" u="sng" smtClean="0"/>
              <a:t>Reference</a:t>
            </a:r>
          </a:p>
          <a:p>
            <a:pPr eaLnBrk="1" hangingPunct="1">
              <a:buFontTx/>
              <a:buChar char="•"/>
            </a:pPr>
            <a:r>
              <a:rPr lang="en-US" smtClean="0"/>
              <a:t>Food and Drug Administration. Questions and Answers on Mifeprex (mifepristone). Available at: http://www.fda.gov.cder.drug/infopage/mifepristone/mifepristone-qa20050719.htm. Accessed April 26, 2006.</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52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91B74AB-DEB8-4C86-8545-AFED303461E0}" type="slidenum">
              <a:rPr lang="en-US" smtClean="0"/>
              <a:pPr/>
              <a:t>7</a:t>
            </a:fld>
            <a:endParaRPr lang="en-US" smtClean="0"/>
          </a:p>
        </p:txBody>
      </p:sp>
      <p:sp>
        <p:nvSpPr>
          <p:cNvPr id="95236" name="Rectangle 2"/>
          <p:cNvSpPr>
            <a:spLocks noChangeArrowheads="1" noTextEdit="1"/>
          </p:cNvSpPr>
          <p:nvPr>
            <p:ph type="sldImg"/>
          </p:nvPr>
        </p:nvSpPr>
        <p:spPr bwMode="auto">
          <a:xfrm>
            <a:off x="1143000" y="685800"/>
            <a:ext cx="4572000" cy="3430588"/>
          </a:xfrm>
          <a:noFill/>
          <a:ln>
            <a:solidFill>
              <a:srgbClr val="000000"/>
            </a:solidFill>
            <a:miter lim="800000"/>
            <a:headEnd/>
            <a:tailEnd/>
          </a:ln>
        </p:spPr>
      </p:sp>
      <p:sp>
        <p:nvSpPr>
          <p:cNvPr id="9523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 </a:t>
            </a:r>
          </a:p>
          <a:p>
            <a:pPr eaLnBrk="1" hangingPunct="1">
              <a:buFontTx/>
              <a:buChar char="•"/>
            </a:pPr>
            <a:r>
              <a:rPr lang="en-US" smtClean="0"/>
              <a:t>Using a 60-mL receptacle, the aspirator provides identical suction pressure (26 inches of mercury) to an electric pump until approximately 80% capacity. The aspirator can be quickly emptied and reused if more capacity is needed. It is portable and small. These qualities make it very practical for a variety of settings, including an office, emergency room, and hospital-based location.</a:t>
            </a:r>
          </a:p>
          <a:p>
            <a:pPr eaLnBrk="1" hangingPunct="1">
              <a:buFontTx/>
              <a:buChar char="•"/>
            </a:pPr>
            <a:r>
              <a:rPr lang="en-US" i="1" smtClean="0"/>
              <a:t>NOTE TO SPEAKER: </a:t>
            </a:r>
            <a:r>
              <a:rPr lang="en-US" smtClean="0"/>
              <a:t>Hold up the instrument here and demonstrate vacuum on a finger or palm of hand. Explain that vacuum is produced by locking the valves, which seals off one end of the aspirator, and then withdrawing the plunger.</a:t>
            </a:r>
          </a:p>
          <a:p>
            <a:pPr eaLnBrk="1" hangingPunct="1"/>
            <a:endParaRPr lang="en-US" smtClean="0"/>
          </a:p>
          <a:p>
            <a:pPr eaLnBrk="1" hangingPunct="1"/>
            <a:r>
              <a:rPr lang="en-US" u="sng" smtClean="0"/>
              <a:t>References</a:t>
            </a:r>
          </a:p>
          <a:p>
            <a:pPr eaLnBrk="1" hangingPunct="1">
              <a:buFontTx/>
              <a:buChar char="•"/>
            </a:pPr>
            <a:r>
              <a:rPr lang="en-US" smtClean="0"/>
              <a:t>Creinin MD, Schwartz JL, Guido RS, Pymar HC. Early pregnancy failure—current management concepts. </a:t>
            </a:r>
            <a:r>
              <a:rPr lang="en-US" i="1" smtClean="0"/>
              <a:t>Obstet Gynecol Surv.</a:t>
            </a:r>
            <a:r>
              <a:rPr lang="en-US" smtClean="0"/>
              <a:t> 2001;56(2):105–13.</a:t>
            </a:r>
          </a:p>
          <a:p>
            <a:pPr eaLnBrk="1" hangingPunct="1">
              <a:buFontTx/>
              <a:buChar char="•"/>
            </a:pPr>
            <a:r>
              <a:rPr lang="en-US" smtClean="0"/>
              <a:t>Goldberg AB, Dean G, Kang MS, Youssof S, Darney P. Manual versus electric vacuum aspiration for early first-trimester abortion: a controlled study of complication rates. </a:t>
            </a:r>
            <a:r>
              <a:rPr lang="en-US" i="1" smtClean="0"/>
              <a:t>Obstet Gynecol.</a:t>
            </a:r>
            <a:r>
              <a:rPr lang="en-US" smtClean="0"/>
              <a:t> 2004;103:101–7.</a:t>
            </a:r>
          </a:p>
          <a:p>
            <a:pPr eaLnBrk="1" hangingPunct="1">
              <a:buFontTx/>
              <a:buChar char="•"/>
            </a:pPr>
            <a:r>
              <a:rPr lang="en-US" smtClean="0"/>
              <a:t>Hemlin J, Moller B. Manual vacuum aspiration, a safe and effective alternative in early pregnancy termination. </a:t>
            </a:r>
            <a:r>
              <a:rPr lang="en-US" i="1" smtClean="0"/>
              <a:t>Acta Obstet Gynecol Scand.</a:t>
            </a:r>
            <a:r>
              <a:rPr lang="en-US" smtClean="0"/>
              <a:t> 2001;80:563–7.</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597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2C3090AF-4DDD-4DB8-A75D-C06F9DC50E3B}" type="slidenum">
              <a:rPr lang="en-US" smtClean="0"/>
              <a:pPr/>
              <a:t>70</a:t>
            </a:fld>
            <a:endParaRPr lang="en-US" smtClean="0"/>
          </a:p>
        </p:txBody>
      </p:sp>
      <p:sp>
        <p:nvSpPr>
          <p:cNvPr id="159748"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159749" name="Rectangle 3"/>
          <p:cNvSpPr>
            <a:spLocks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eaLnBrk="1" hangingPunct="1"/>
            <a:r>
              <a:rPr lang="en-US" u="sng" smtClean="0"/>
              <a:t>Talking Points</a:t>
            </a:r>
          </a:p>
          <a:p>
            <a:pPr eaLnBrk="1" hangingPunct="1">
              <a:buFontTx/>
              <a:buChar char="•"/>
            </a:pPr>
            <a:r>
              <a:rPr lang="en-US" smtClean="0"/>
              <a:t>The follow-up visit is an important part of post-abortion management.</a:t>
            </a:r>
          </a:p>
          <a:p>
            <a:pPr eaLnBrk="1" hangingPunct="1">
              <a:buFontTx/>
              <a:buChar char="•"/>
            </a:pPr>
            <a:r>
              <a:rPr lang="en-US" smtClean="0"/>
              <a:t>To minimize liability risk, clinicians should ensure that patients understand the importance of the follow-up visit.</a:t>
            </a:r>
          </a:p>
          <a:p>
            <a:pPr eaLnBrk="1" hangingPunct="1">
              <a:buFontTx/>
              <a:buChar char="•"/>
            </a:pPr>
            <a:r>
              <a:rPr lang="en-US" smtClean="0"/>
              <a:t>Consent forms should include patient’s commitment to return for follow-up and clinician’s plan for follow-up. </a:t>
            </a:r>
          </a:p>
          <a:p>
            <a:pPr eaLnBrk="1" hangingPunct="1">
              <a:buFontTx/>
              <a:buChar char="•"/>
            </a:pPr>
            <a:r>
              <a:rPr lang="en-US" smtClean="0"/>
              <a:t>Missed follow-up appointments should be documented.</a:t>
            </a:r>
          </a:p>
          <a:p>
            <a:pPr eaLnBrk="1" hangingPunct="1">
              <a:buFontTx/>
              <a:buChar char="•"/>
            </a:pPr>
            <a:r>
              <a:rPr lang="en-US" smtClean="0"/>
              <a:t>Assess completion of abortion by </a:t>
            </a:r>
          </a:p>
          <a:p>
            <a:pPr eaLnBrk="1" hangingPunct="1"/>
            <a:r>
              <a:rPr lang="en-US" smtClean="0"/>
              <a:t>	-Patient history</a:t>
            </a:r>
          </a:p>
          <a:p>
            <a:pPr eaLnBrk="1" hangingPunct="1"/>
            <a:r>
              <a:rPr lang="en-US" smtClean="0"/>
              <a:t>	-Serial HCGs or sonography</a:t>
            </a:r>
          </a:p>
          <a:p>
            <a:pPr eaLnBrk="1" hangingPunct="1"/>
            <a:r>
              <a:rPr lang="en-US" smtClean="0"/>
              <a:t>	-Speculum and/or bimanual exam as indicated</a:t>
            </a:r>
          </a:p>
          <a:p>
            <a:pPr eaLnBrk="1" hangingPunct="1">
              <a:buFontTx/>
              <a:buChar char="•"/>
            </a:pPr>
            <a:r>
              <a:rPr lang="en-US" smtClean="0"/>
              <a:t>If there is evidence of retained POC or incomplete abortion at the follow-up exam or the patient presents with excessive bleeding due to retained POC, MVA can be used. </a:t>
            </a:r>
          </a:p>
          <a:p>
            <a:pPr eaLnBrk="1" hangingPunct="1">
              <a:buFontTx/>
              <a:buChar char="•"/>
            </a:pPr>
            <a:r>
              <a:rPr lang="en-US" smtClean="0"/>
              <a:t>Use of MVA in the office setting may avoid the presentation of patients with abortion complications at the emergency department for urgent care.</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07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66FED96B-8F09-4B35-B6B4-5D0FFB14FBB7}" type="slidenum">
              <a:rPr lang="en-US" smtClean="0"/>
              <a:pPr/>
              <a:t>71</a:t>
            </a:fld>
            <a:endParaRPr lang="en-US" smtClean="0"/>
          </a:p>
        </p:txBody>
      </p:sp>
      <p:sp>
        <p:nvSpPr>
          <p:cNvPr id="160772" name="Rectangle 2"/>
          <p:cNvSpPr>
            <a:spLocks noChangeArrowheads="1" noTextEdit="1"/>
          </p:cNvSpPr>
          <p:nvPr>
            <p:ph type="sldImg"/>
          </p:nvPr>
        </p:nvSpPr>
        <p:spPr bwMode="auto">
          <a:noFill/>
          <a:ln>
            <a:solidFill>
              <a:srgbClr val="000000"/>
            </a:solidFill>
            <a:miter lim="800000"/>
            <a:headEnd/>
            <a:tailEnd/>
          </a:ln>
        </p:spPr>
      </p:sp>
      <p:sp>
        <p:nvSpPr>
          <p:cNvPr id="16077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a:t>
            </a:r>
          </a:p>
          <a:p>
            <a:pPr eaLnBrk="1" hangingPunct="1">
              <a:buFontTx/>
              <a:buChar char="•"/>
            </a:pPr>
            <a:r>
              <a:rPr lang="en-US" smtClean="0"/>
              <a:t>Module 4: Counseling Women on MVA Versus Medication Management of Early Pregnancy Loss</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z="9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17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3E8336FD-FEA1-4E48-A0E7-21E96738C383}" type="slidenum">
              <a:rPr lang="en-US" smtClean="0"/>
              <a:pPr/>
              <a:t>72</a:t>
            </a:fld>
            <a:endParaRPr lang="en-US" smtClean="0"/>
          </a:p>
        </p:txBody>
      </p:sp>
      <p:sp>
        <p:nvSpPr>
          <p:cNvPr id="161796" name="Rectangle 2"/>
          <p:cNvSpPr>
            <a:spLocks noChangeArrowheads="1" noTextEdit="1"/>
          </p:cNvSpPr>
          <p:nvPr>
            <p:ph type="sldImg"/>
          </p:nvPr>
        </p:nvSpPr>
        <p:spPr bwMode="auto">
          <a:xfrm>
            <a:off x="1554163" y="223838"/>
            <a:ext cx="3427412" cy="2571750"/>
          </a:xfrm>
          <a:noFill/>
          <a:ln>
            <a:solidFill>
              <a:srgbClr val="000000"/>
            </a:solidFill>
            <a:miter lim="800000"/>
            <a:headEnd/>
            <a:tailEnd/>
          </a:ln>
        </p:spPr>
      </p:sp>
      <p:sp>
        <p:nvSpPr>
          <p:cNvPr id="161797"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lnSpc>
                <a:spcPct val="90000"/>
              </a:lnSpc>
            </a:pPr>
            <a:r>
              <a:rPr lang="en-US" altLang="en-US" sz="900" u="sng" smtClean="0"/>
              <a:t>Talking Points</a:t>
            </a:r>
          </a:p>
          <a:p>
            <a:pPr eaLnBrk="1" hangingPunct="1">
              <a:lnSpc>
                <a:spcPct val="90000"/>
              </a:lnSpc>
              <a:buFontTx/>
              <a:buChar char="•"/>
            </a:pPr>
            <a:r>
              <a:rPr lang="en-US" altLang="en-US" sz="900" smtClean="0"/>
              <a:t>When selecting between MVA and medical abortion, there are a number of factors to consider:</a:t>
            </a:r>
          </a:p>
          <a:p>
            <a:pPr lvl="2" eaLnBrk="1" hangingPunct="1">
              <a:lnSpc>
                <a:spcPct val="80000"/>
              </a:lnSpc>
              <a:buFontTx/>
              <a:buChar char="•"/>
            </a:pPr>
            <a:r>
              <a:rPr lang="en-US" altLang="en-US" sz="900" smtClean="0"/>
              <a:t>Duration of pregnancy </a:t>
            </a:r>
          </a:p>
          <a:p>
            <a:pPr lvl="2" eaLnBrk="1" hangingPunct="1">
              <a:lnSpc>
                <a:spcPct val="80000"/>
              </a:lnSpc>
              <a:buFontTx/>
              <a:buChar char="•"/>
            </a:pPr>
            <a:r>
              <a:rPr lang="en-US" altLang="en-US" sz="900" smtClean="0"/>
              <a:t>Efficacy</a:t>
            </a:r>
          </a:p>
          <a:p>
            <a:pPr lvl="2" eaLnBrk="1" hangingPunct="1">
              <a:lnSpc>
                <a:spcPct val="80000"/>
              </a:lnSpc>
              <a:buFontTx/>
              <a:buChar char="•"/>
            </a:pPr>
            <a:r>
              <a:rPr lang="en-US" altLang="en-US" sz="900" smtClean="0"/>
              <a:t>Safety</a:t>
            </a:r>
          </a:p>
          <a:p>
            <a:pPr lvl="2" eaLnBrk="1" hangingPunct="1">
              <a:lnSpc>
                <a:spcPct val="80000"/>
              </a:lnSpc>
              <a:buFontTx/>
              <a:buChar char="•"/>
            </a:pPr>
            <a:r>
              <a:rPr lang="en-US" altLang="en-US" sz="900" smtClean="0"/>
              <a:t>Side effects</a:t>
            </a:r>
          </a:p>
          <a:p>
            <a:pPr lvl="2" eaLnBrk="1" hangingPunct="1">
              <a:lnSpc>
                <a:spcPct val="80000"/>
              </a:lnSpc>
              <a:buFontTx/>
              <a:buChar char="•"/>
            </a:pPr>
            <a:r>
              <a:rPr lang="en-US" altLang="en-US" sz="900" smtClean="0"/>
              <a:t>Use of anesthesia</a:t>
            </a:r>
          </a:p>
          <a:p>
            <a:pPr lvl="2" eaLnBrk="1" hangingPunct="1">
              <a:lnSpc>
                <a:spcPct val="80000"/>
              </a:lnSpc>
              <a:buFontTx/>
              <a:buChar char="•"/>
            </a:pPr>
            <a:r>
              <a:rPr lang="en-US" altLang="en-US" sz="900" smtClean="0"/>
              <a:t>Location</a:t>
            </a:r>
          </a:p>
          <a:p>
            <a:pPr lvl="2" eaLnBrk="1" hangingPunct="1">
              <a:lnSpc>
                <a:spcPct val="80000"/>
              </a:lnSpc>
              <a:buFontTx/>
              <a:buChar char="•"/>
            </a:pPr>
            <a:r>
              <a:rPr lang="en-US" altLang="en-US" sz="900" smtClean="0"/>
              <a:t>Time required</a:t>
            </a:r>
          </a:p>
          <a:p>
            <a:pPr eaLnBrk="1" hangingPunct="1">
              <a:lnSpc>
                <a:spcPct val="80000"/>
              </a:lnSpc>
            </a:pPr>
            <a:endParaRPr lang="en-US" alt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lnSpc>
                <a:spcPct val="80000"/>
              </a:lnSpc>
            </a:pPr>
            <a:endParaRPr lang="en-US" altLang="en-US" sz="9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281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4D177031-9585-44A6-9FDB-9FA71E4CD0F0}" type="slidenum">
              <a:rPr lang="en-US" smtClean="0"/>
              <a:pPr/>
              <a:t>73</a:t>
            </a:fld>
            <a:endParaRPr lang="en-US" smtClean="0"/>
          </a:p>
        </p:txBody>
      </p:sp>
      <p:sp>
        <p:nvSpPr>
          <p:cNvPr id="162820" name="Rectangle 2"/>
          <p:cNvSpPr>
            <a:spLocks noChangeArrowheads="1" noTextEdit="1"/>
          </p:cNvSpPr>
          <p:nvPr>
            <p:ph type="sldImg"/>
          </p:nvPr>
        </p:nvSpPr>
        <p:spPr bwMode="auto">
          <a:xfrm>
            <a:off x="1552575" y="223838"/>
            <a:ext cx="3427413" cy="2571750"/>
          </a:xfrm>
          <a:noFill/>
          <a:ln>
            <a:solidFill>
              <a:srgbClr val="000000"/>
            </a:solidFill>
            <a:miter lim="800000"/>
            <a:headEnd/>
            <a:tailEnd/>
          </a:ln>
        </p:spPr>
      </p:sp>
      <p:sp>
        <p:nvSpPr>
          <p:cNvPr id="162821"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Duration of pregnancy is the primary factor to consider when selecting management of early pregnancy loss. </a:t>
            </a:r>
          </a:p>
          <a:p>
            <a:pPr eaLnBrk="1" hangingPunct="1">
              <a:buFontTx/>
              <a:buChar char="•"/>
            </a:pPr>
            <a:r>
              <a:rPr lang="en-US" altLang="en-US" sz="900" smtClean="0"/>
              <a:t>This slide shows data from Zhang et. al. (2005) on the rate of complete expulsion by timing of treatment for medical management and vacuum aspiration.</a:t>
            </a:r>
          </a:p>
          <a:p>
            <a:pPr eaLnBrk="1" hangingPunct="1">
              <a:buFontTx/>
              <a:buChar char="•"/>
            </a:pPr>
            <a:r>
              <a:rPr lang="en-US" altLang="en-US" sz="900" smtClean="0"/>
              <a:t>Note. Vacuum aspiration achieved 100% expulsion at 6 of the 8 timeframes and 91% expulsion at the other 2 timeframes.</a:t>
            </a:r>
          </a:p>
          <a:p>
            <a:pPr eaLnBrk="1" hangingPunct="1">
              <a:buFontTx/>
              <a:buChar char="•"/>
            </a:pPr>
            <a:endParaRPr lang="en-US" altLang="en-US" sz="900" smtClean="0"/>
          </a:p>
          <a:p>
            <a:pPr eaLnBrk="1" hangingPunct="1"/>
            <a:r>
              <a:rPr lang="en-US" altLang="en-US" sz="900" u="sng" smtClean="0"/>
              <a:t>Reference</a:t>
            </a:r>
            <a:r>
              <a:rPr lang="en-US" altLang="en-US" sz="900" smtClean="0"/>
              <a:t> </a:t>
            </a:r>
          </a:p>
          <a:p>
            <a:pPr eaLnBrk="1" hangingPunct="1">
              <a:buFontTx/>
              <a:buChar char="•"/>
            </a:pPr>
            <a:r>
              <a:rPr lang="en-US" altLang="en-US" sz="900" smtClean="0">
                <a:cs typeface="Arial" charset="0"/>
              </a:rPr>
              <a:t>Zhang J, Gilles JM, Barnhart K, Creinin MD, Westhoff C, Frederick MM. A comparison of medical management with misoprostol and surgical management for early pregnancy failure. </a:t>
            </a:r>
            <a:r>
              <a:rPr lang="en-US" altLang="en-US" sz="900" i="1" smtClean="0">
                <a:cs typeface="Arial" charset="0"/>
              </a:rPr>
              <a:t>N Engl J Med.</a:t>
            </a:r>
            <a:r>
              <a:rPr lang="en-US" altLang="en-US" sz="900" smtClean="0">
                <a:cs typeface="Arial" charset="0"/>
              </a:rPr>
              <a:t> 2005;353:761–9. </a:t>
            </a:r>
          </a:p>
          <a:p>
            <a:pPr eaLnBrk="1" hangingPunct="1"/>
            <a:endParaRPr lang="en-US" alt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38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A7F2B55D-4134-4336-87FD-C31F1694BE6C}" type="slidenum">
              <a:rPr lang="en-US" smtClean="0"/>
              <a:pPr/>
              <a:t>74</a:t>
            </a:fld>
            <a:endParaRPr lang="en-US" smtClean="0"/>
          </a:p>
        </p:txBody>
      </p:sp>
      <p:sp>
        <p:nvSpPr>
          <p:cNvPr id="163844" name="Rectangle 2"/>
          <p:cNvSpPr>
            <a:spLocks noChangeArrowheads="1" noTextEdit="1"/>
          </p:cNvSpPr>
          <p:nvPr>
            <p:ph type="sldImg"/>
          </p:nvPr>
        </p:nvSpPr>
        <p:spPr bwMode="auto">
          <a:xfrm>
            <a:off x="1552575" y="223838"/>
            <a:ext cx="3427413" cy="2571750"/>
          </a:xfrm>
          <a:noFill/>
          <a:ln>
            <a:solidFill>
              <a:srgbClr val="000000"/>
            </a:solidFill>
            <a:miter lim="800000"/>
            <a:headEnd/>
            <a:tailEnd/>
          </a:ln>
        </p:spPr>
      </p:sp>
      <p:sp>
        <p:nvSpPr>
          <p:cNvPr id="163845"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spcBef>
                <a:spcPct val="0"/>
              </a:spcBef>
            </a:pPr>
            <a:r>
              <a:rPr lang="en-US" altLang="en-US" u="sng" smtClean="0"/>
              <a:t>Talking Points</a:t>
            </a:r>
          </a:p>
          <a:p>
            <a:pPr eaLnBrk="1" hangingPunct="1">
              <a:spcBef>
                <a:spcPct val="0"/>
              </a:spcBef>
              <a:buFontTx/>
              <a:buChar char="•"/>
            </a:pPr>
            <a:r>
              <a:rPr lang="en-US" altLang="en-US" smtClean="0"/>
              <a:t>Both surgical and medical abortion are highly effective in achieving complete abortion.</a:t>
            </a:r>
          </a:p>
          <a:p>
            <a:pPr eaLnBrk="1" hangingPunct="1">
              <a:spcBef>
                <a:spcPct val="0"/>
              </a:spcBef>
              <a:buFontTx/>
              <a:buChar char="•"/>
            </a:pPr>
            <a:r>
              <a:rPr lang="en-US" altLang="en-US" smtClean="0"/>
              <a:t>Efficacy rates are somewhat lower for medical management, especially at early gestation.</a:t>
            </a:r>
          </a:p>
          <a:p>
            <a:pPr eaLnBrk="1" hangingPunct="1">
              <a:buFontTx/>
              <a:buChar char="•"/>
            </a:pPr>
            <a:endParaRPr lang="en-US" altLang="en-US" smtClean="0"/>
          </a:p>
          <a:p>
            <a:pPr eaLnBrk="1" hangingPunct="1"/>
            <a:r>
              <a:rPr lang="en-US" u="sng" smtClean="0"/>
              <a:t>Reference </a:t>
            </a:r>
          </a:p>
          <a:p>
            <a:pPr eaLnBrk="1" hangingPunct="1">
              <a:buFontTx/>
              <a:buChar char="•"/>
            </a:pPr>
            <a:r>
              <a:rPr lang="en-US" altLang="en-US" smtClean="0">
                <a:cs typeface="Arial" charset="0"/>
              </a:rPr>
              <a:t>Zhang J, Gilles JM, Barnhart K, Creinin MD, Westhoff C, Frederick MM. A comparison of medical management with misoprostol and surgical management for early pregnancy failure. </a:t>
            </a:r>
            <a:r>
              <a:rPr lang="en-US" altLang="en-US" i="1" smtClean="0">
                <a:cs typeface="Arial" charset="0"/>
              </a:rPr>
              <a:t>N Engl J Med.</a:t>
            </a:r>
            <a:r>
              <a:rPr lang="en-US" altLang="en-US" smtClean="0">
                <a:cs typeface="Arial" charset="0"/>
              </a:rPr>
              <a:t> 2005;353:761–9. </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48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06495992-DDD9-4898-B785-4BC191F34C92}" type="slidenum">
              <a:rPr lang="en-US" smtClean="0"/>
              <a:pPr/>
              <a:t>75</a:t>
            </a:fld>
            <a:endParaRPr lang="en-US" smtClean="0"/>
          </a:p>
        </p:txBody>
      </p:sp>
      <p:sp>
        <p:nvSpPr>
          <p:cNvPr id="164868" name="Rectangle 2"/>
          <p:cNvSpPr>
            <a:spLocks noChangeArrowheads="1" noTextEdit="1"/>
          </p:cNvSpPr>
          <p:nvPr>
            <p:ph type="sldImg"/>
          </p:nvPr>
        </p:nvSpPr>
        <p:spPr bwMode="auto">
          <a:xfrm>
            <a:off x="1554163" y="223838"/>
            <a:ext cx="3427412" cy="2571750"/>
          </a:xfrm>
          <a:noFill/>
          <a:ln>
            <a:solidFill>
              <a:srgbClr val="000000"/>
            </a:solidFill>
            <a:miter lim="800000"/>
            <a:headEnd/>
            <a:tailEnd/>
          </a:ln>
        </p:spPr>
      </p:sp>
      <p:sp>
        <p:nvSpPr>
          <p:cNvPr id="164869"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Both MVA and medication abortion are associated with a low risk of adverse events.</a:t>
            </a:r>
          </a:p>
          <a:p>
            <a:pPr eaLnBrk="1" hangingPunct="1">
              <a:buFontTx/>
              <a:buChar char="•"/>
            </a:pPr>
            <a:r>
              <a:rPr lang="en-US" altLang="en-US" sz="900" smtClean="0"/>
              <a:t>MVA: Small risk of uterine or cervical injury, or infection</a:t>
            </a:r>
          </a:p>
          <a:p>
            <a:pPr eaLnBrk="1" hangingPunct="1">
              <a:buFontTx/>
              <a:buChar char="•"/>
            </a:pPr>
            <a:r>
              <a:rPr lang="en-US" altLang="en-US" sz="900" smtClean="0"/>
              <a:t>Medication abortion: small risk of infection or prolonged, heavy bleeding</a:t>
            </a:r>
          </a:p>
          <a:p>
            <a:pPr eaLnBrk="1" hangingPunct="1"/>
            <a:endParaRPr lang="en-US" altLang="en-US" sz="900" smtClean="0"/>
          </a:p>
          <a:p>
            <a:pPr eaLnBrk="1" hangingPunct="1"/>
            <a:r>
              <a:rPr lang="en-US" altLang="en-US" sz="900" u="sng" smtClean="0"/>
              <a:t>References</a:t>
            </a:r>
          </a:p>
          <a:p>
            <a:pPr eaLnBrk="1" hangingPunct="1">
              <a:buFontTx/>
              <a:buChar char="•"/>
            </a:pPr>
            <a:r>
              <a:rPr lang="en-US" sz="900" smtClean="0"/>
              <a:t>Stewart FH, Ellertson C, Cates W, Jr. Abortion. In: Contraceptive Technology, 18th ed. New York, NY: Ardent Media, Inc; 2004.</a:t>
            </a:r>
          </a:p>
          <a:p>
            <a:pPr eaLnBrk="1" hangingPunct="1">
              <a:buFontTx/>
              <a:buChar char="•"/>
            </a:pPr>
            <a:r>
              <a:rPr lang="en-US" sz="900" smtClean="0"/>
              <a:t>Mifeprex [package insert]. New York, NY: Danco Laboratories, LLC. July, 2005.</a:t>
            </a:r>
          </a:p>
          <a:p>
            <a:pPr eaLnBrk="1" hangingPunct="1">
              <a:buFontTx/>
              <a:buChar char="•"/>
            </a:pPr>
            <a:r>
              <a:rPr lang="en-US" sz="900" smtClean="0"/>
              <a:t>FDA Public Health Advisory. Sepsis and medical abortion update. March 17, 2006. Available at: http://www.fda.gov/cder/advisory/mifeprex200603.htm. Accessed May 19, 2006. </a:t>
            </a:r>
          </a:p>
          <a:p>
            <a:pPr eaLnBrk="1" hangingPunct="1">
              <a:buFontTx/>
              <a:buChar char="•"/>
            </a:pPr>
            <a:r>
              <a:rPr lang="en-US" sz="900" smtClean="0"/>
              <a:t>Green MF. Fatal infections associated with mifepristone-induced abortion. </a:t>
            </a:r>
            <a:r>
              <a:rPr lang="en-US" sz="900" i="1" smtClean="0"/>
              <a:t>N Engl J Med.</a:t>
            </a:r>
            <a:r>
              <a:rPr lang="en-US" sz="900" smtClean="0"/>
              <a:t> 2005;353:2317–8.</a:t>
            </a:r>
          </a:p>
          <a:p>
            <a:pPr eaLnBrk="1" hangingPunct="1">
              <a:buFontTx/>
              <a:buChar char="•"/>
            </a:pPr>
            <a:endParaRPr lang="en-US" sz="900"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58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5773C3DF-2FDC-4383-BA61-A0403CC7E28D}" type="slidenum">
              <a:rPr lang="en-US" smtClean="0"/>
              <a:pPr/>
              <a:t>76</a:t>
            </a:fld>
            <a:endParaRPr lang="en-US" smtClean="0"/>
          </a:p>
        </p:txBody>
      </p:sp>
      <p:sp>
        <p:nvSpPr>
          <p:cNvPr id="165892" name="Rectangle 2"/>
          <p:cNvSpPr>
            <a:spLocks noChangeArrowheads="1" noTextEdit="1"/>
          </p:cNvSpPr>
          <p:nvPr>
            <p:ph type="sldImg"/>
          </p:nvPr>
        </p:nvSpPr>
        <p:spPr bwMode="auto">
          <a:xfrm>
            <a:off x="1554163" y="223838"/>
            <a:ext cx="3427412" cy="2571750"/>
          </a:xfrm>
          <a:solidFill>
            <a:srgbClr val="FFFFFF"/>
          </a:solidFill>
          <a:ln>
            <a:solidFill>
              <a:srgbClr val="000000"/>
            </a:solidFill>
            <a:miter lim="800000"/>
            <a:headEnd/>
            <a:tailEnd/>
          </a:ln>
        </p:spPr>
      </p:sp>
      <p:sp>
        <p:nvSpPr>
          <p:cNvPr id="165893" name="Rectangle 3"/>
          <p:cNvSpPr>
            <a:spLocks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lnSpc>
                <a:spcPct val="90000"/>
              </a:lnSpc>
            </a:pPr>
            <a:r>
              <a:rPr lang="en-US" altLang="en-US" sz="900" u="sng" smtClean="0"/>
              <a:t>Talking Points</a:t>
            </a:r>
          </a:p>
          <a:p>
            <a:pPr eaLnBrk="1" hangingPunct="1">
              <a:lnSpc>
                <a:spcPct val="90000"/>
              </a:lnSpc>
              <a:buFontTx/>
              <a:buChar char="•"/>
            </a:pPr>
            <a:r>
              <a:rPr lang="en-US" altLang="en-US" sz="900" smtClean="0"/>
              <a:t>Women undergoing medication abortion may experience symptoms (most commonly due to misoprostol), including:</a:t>
            </a:r>
          </a:p>
          <a:p>
            <a:pPr lvl="2" eaLnBrk="1" hangingPunct="1">
              <a:lnSpc>
                <a:spcPct val="80000"/>
              </a:lnSpc>
              <a:buFontTx/>
              <a:buChar char="•"/>
            </a:pPr>
            <a:r>
              <a:rPr lang="en-US" altLang="en-US" sz="900" smtClean="0"/>
              <a:t>Cramping, vaginal bleeding, headache, nausea, vomiting, diarrhea, fever, chills, fatigue.</a:t>
            </a:r>
          </a:p>
          <a:p>
            <a:pPr eaLnBrk="1" hangingPunct="1">
              <a:lnSpc>
                <a:spcPct val="80000"/>
              </a:lnSpc>
              <a:buFontTx/>
              <a:buChar char="•"/>
            </a:pPr>
            <a:r>
              <a:rPr lang="en-US" altLang="en-US" sz="900" smtClean="0"/>
              <a:t>After MVA, women may have cramping or vaginal bleeding that resolves soon after the procedure. </a:t>
            </a:r>
          </a:p>
          <a:p>
            <a:pPr eaLnBrk="1" hangingPunct="1">
              <a:lnSpc>
                <a:spcPct val="80000"/>
              </a:lnSpc>
              <a:buFontTx/>
              <a:buChar char="•"/>
            </a:pPr>
            <a:r>
              <a:rPr lang="en-US" altLang="en-US" sz="900" smtClean="0"/>
              <a:t>Vaginal bleeding may last longer after medication abortion (1 to 2 weeks).</a:t>
            </a:r>
          </a:p>
          <a:p>
            <a:pPr eaLnBrk="1" hangingPunct="1">
              <a:lnSpc>
                <a:spcPct val="90000"/>
              </a:lnSpc>
            </a:pPr>
            <a:endParaRPr lang="en-US" altLang="en-US" sz="900" smtClean="0"/>
          </a:p>
          <a:p>
            <a:pPr eaLnBrk="1" hangingPunct="1">
              <a:lnSpc>
                <a:spcPct val="90000"/>
              </a:lnSpc>
            </a:pPr>
            <a:r>
              <a:rPr lang="en-US" altLang="en-US" sz="900" u="sng" smtClean="0"/>
              <a:t>References</a:t>
            </a:r>
          </a:p>
          <a:p>
            <a:pPr eaLnBrk="1" hangingPunct="1">
              <a:lnSpc>
                <a:spcPct val="90000"/>
              </a:lnSpc>
              <a:buFontTx/>
              <a:buChar char="•"/>
            </a:pPr>
            <a:r>
              <a:rPr lang="en-US" altLang="en-US" sz="900" smtClean="0"/>
              <a:t>Grimes DA, Creinin MD. Induced abortion: an overview for internists. </a:t>
            </a:r>
            <a:r>
              <a:rPr lang="en-US" altLang="en-US" sz="900" i="1" smtClean="0"/>
              <a:t>Ann Intern Med.</a:t>
            </a:r>
            <a:r>
              <a:rPr lang="en-US" altLang="en-US" sz="900" smtClean="0"/>
              <a:t> 2004;140:620–6. </a:t>
            </a:r>
          </a:p>
          <a:p>
            <a:pPr eaLnBrk="1" hangingPunct="1">
              <a:lnSpc>
                <a:spcPct val="90000"/>
              </a:lnSpc>
              <a:buFontTx/>
              <a:buChar char="•"/>
            </a:pPr>
            <a:r>
              <a:rPr lang="en-US" altLang="en-US" sz="900" smtClean="0">
                <a:cs typeface="Times New Roman" charset="0"/>
              </a:rPr>
              <a:t>National Abortion Federation. What is medical abortion? Available at: http://www.prochoice.org/about_abortion/facts/medical_abortion.html Accessed May 19, 2006. </a:t>
            </a:r>
          </a:p>
          <a:p>
            <a:pPr eaLnBrk="1" hangingPunct="1">
              <a:lnSpc>
                <a:spcPct val="90000"/>
              </a:lnSpc>
              <a:buFontTx/>
              <a:buChar char="•"/>
            </a:pPr>
            <a:r>
              <a:rPr lang="en-US" altLang="en-US" sz="900" smtClean="0">
                <a:cs typeface="Times New Roman" charset="0"/>
              </a:rPr>
              <a:t>National Abortion Federation. First trimester abortion: a comparison of procedures. Available at: http://www.prochoice.org/about_abortion/facts/first_trimester.html. Accessed May 19, 2006. </a:t>
            </a:r>
          </a:p>
          <a:p>
            <a:pPr eaLnBrk="1" hangingPunct="1">
              <a:lnSpc>
                <a:spcPct val="90000"/>
              </a:lnSpc>
            </a:pPr>
            <a:endParaRPr lang="en-US" altLang="en-US" sz="9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lnSpc>
                <a:spcPct val="90000"/>
              </a:lnSpc>
            </a:pPr>
            <a:endParaRPr lang="en-US" sz="900" smtClean="0"/>
          </a:p>
          <a:p>
            <a:pPr eaLnBrk="1" hangingPunct="1">
              <a:lnSpc>
                <a:spcPct val="90000"/>
              </a:lnSpc>
            </a:pPr>
            <a:endParaRPr lang="en-US" altLang="en-US" sz="9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69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87CB3A83-6B43-4769-8835-2482DAE77772}" type="slidenum">
              <a:rPr lang="en-US" smtClean="0"/>
              <a:pPr/>
              <a:t>77</a:t>
            </a:fld>
            <a:endParaRPr lang="en-US" smtClean="0"/>
          </a:p>
        </p:txBody>
      </p:sp>
      <p:sp>
        <p:nvSpPr>
          <p:cNvPr id="166916" name="Rectangle 2"/>
          <p:cNvSpPr>
            <a:spLocks noChangeArrowheads="1" noTextEdit="1"/>
          </p:cNvSpPr>
          <p:nvPr>
            <p:ph type="sldImg"/>
          </p:nvPr>
        </p:nvSpPr>
        <p:spPr bwMode="auto">
          <a:xfrm>
            <a:off x="1554163" y="223838"/>
            <a:ext cx="3427412" cy="2571750"/>
          </a:xfrm>
          <a:noFill/>
          <a:ln>
            <a:solidFill>
              <a:srgbClr val="000000"/>
            </a:solidFill>
            <a:miter lim="800000"/>
            <a:headEnd/>
            <a:tailEnd/>
          </a:ln>
        </p:spPr>
      </p:sp>
      <p:sp>
        <p:nvSpPr>
          <p:cNvPr id="166917"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r>
              <a:rPr lang="en-US" altLang="en-US" u="sng" smtClean="0"/>
              <a:t>Talking Points</a:t>
            </a:r>
          </a:p>
          <a:p>
            <a:pPr eaLnBrk="1" hangingPunct="1">
              <a:buFontTx/>
              <a:buChar char="•"/>
            </a:pPr>
            <a:r>
              <a:rPr lang="en-US" altLang="en-US" smtClean="0"/>
              <a:t>The use of anesthesia, with or without oral premedication, may be seen by women either as positive or negative.</a:t>
            </a:r>
          </a:p>
          <a:p>
            <a:pPr eaLnBrk="1" hangingPunct="1">
              <a:buFontTx/>
              <a:buChar char="•"/>
            </a:pPr>
            <a:r>
              <a:rPr lang="en-US" altLang="en-US" smtClean="0"/>
              <a:t>Some may desire sedation during abortion; others may prefer to avoid anesthesia and sedation.</a:t>
            </a:r>
          </a:p>
          <a:p>
            <a:pPr eaLnBrk="1" hangingPunct="1">
              <a:buFontTx/>
              <a:buChar char="•"/>
            </a:pPr>
            <a:r>
              <a:rPr lang="en-US" altLang="en-US" smtClean="0"/>
              <a:t>Pain management for MVA usually includes local anesthesia with or without oral premedication.</a:t>
            </a:r>
          </a:p>
          <a:p>
            <a:pPr eaLnBrk="1" hangingPunct="1">
              <a:buFontTx/>
              <a:buChar char="•"/>
            </a:pPr>
            <a:r>
              <a:rPr lang="en-US" altLang="en-US" smtClean="0"/>
              <a:t>For medication abortion, women are commonly given prescription for oral analgesics.</a:t>
            </a:r>
          </a:p>
          <a:p>
            <a:pPr eaLnBrk="1" hangingPunct="1">
              <a:buFontTx/>
              <a:buChar char="•"/>
            </a:pPr>
            <a:endParaRPr lang="en-US" altLang="en-US" smtClean="0"/>
          </a:p>
          <a:p>
            <a:pPr eaLnBrk="1" hangingPunct="1"/>
            <a:r>
              <a:rPr lang="en-US" altLang="en-US" u="sng" smtClean="0"/>
              <a:t>Reference</a:t>
            </a:r>
          </a:p>
          <a:p>
            <a:pPr eaLnBrk="1" hangingPunct="1">
              <a:buFontTx/>
              <a:buChar char="•"/>
            </a:pPr>
            <a:r>
              <a:rPr lang="en-US" altLang="en-US" smtClean="0">
                <a:cs typeface="Times New Roman" charset="0"/>
              </a:rPr>
              <a:t>National Abortion Federation. First trimester abortion: a comparison of procedures. Available at: http://www.prochoice.org/about_abortion/facts/first_trimester.html. Accessed May 19, 2006. </a:t>
            </a:r>
          </a:p>
          <a:p>
            <a:pPr eaLnBrk="1" hangingPunct="1"/>
            <a:endParaRPr lang="en-US" altLang="en-US" smtClean="0">
              <a:cs typeface="Times New Roman" charset="0"/>
            </a:endParaRPr>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mtClean="0">
              <a:cs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79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84C90566-95BD-4471-849D-B4D506E5358C}" type="slidenum">
              <a:rPr lang="en-US" smtClean="0"/>
              <a:pPr/>
              <a:t>78</a:t>
            </a:fld>
            <a:endParaRPr lang="en-US" smtClean="0"/>
          </a:p>
        </p:txBody>
      </p:sp>
      <p:sp>
        <p:nvSpPr>
          <p:cNvPr id="167940" name="Rectangle 2"/>
          <p:cNvSpPr>
            <a:spLocks noChangeArrowheads="1" noTextEdit="1"/>
          </p:cNvSpPr>
          <p:nvPr>
            <p:ph type="sldImg"/>
          </p:nvPr>
        </p:nvSpPr>
        <p:spPr bwMode="auto">
          <a:xfrm>
            <a:off x="1554163" y="223838"/>
            <a:ext cx="3427412" cy="2571750"/>
          </a:xfrm>
          <a:noFill/>
          <a:ln>
            <a:solidFill>
              <a:srgbClr val="000000"/>
            </a:solidFill>
            <a:miter lim="800000"/>
            <a:headEnd/>
            <a:tailEnd/>
          </a:ln>
        </p:spPr>
      </p:sp>
      <p:sp>
        <p:nvSpPr>
          <p:cNvPr id="167941"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r>
              <a:rPr lang="en-US" altLang="en-US" sz="900" u="sng" smtClean="0"/>
              <a:t>Talking Points</a:t>
            </a:r>
          </a:p>
          <a:p>
            <a:pPr eaLnBrk="1" hangingPunct="1">
              <a:buFontTx/>
              <a:buChar char="•"/>
            </a:pPr>
            <a:r>
              <a:rPr lang="en-US" altLang="en-US" sz="900" smtClean="0"/>
              <a:t>Women may prefer the privacy and the possibility of home administration associated with medical abortion.</a:t>
            </a:r>
          </a:p>
          <a:p>
            <a:pPr eaLnBrk="1" hangingPunct="1">
              <a:buFontTx/>
              <a:buChar char="•"/>
            </a:pPr>
            <a:endParaRPr lang="en-US" altLang="en-US" sz="900" smtClean="0"/>
          </a:p>
          <a:p>
            <a:pPr eaLnBrk="1" hangingPunct="1"/>
            <a:r>
              <a:rPr lang="en-US" altLang="en-US" sz="900" u="sng" smtClean="0"/>
              <a:t>Reference</a:t>
            </a:r>
          </a:p>
          <a:p>
            <a:pPr eaLnBrk="1" hangingPunct="1">
              <a:buFontTx/>
              <a:buChar char="•"/>
            </a:pPr>
            <a:r>
              <a:rPr lang="en-US" altLang="en-US" sz="900" smtClean="0">
                <a:cs typeface="Times New Roman" charset="0"/>
              </a:rPr>
              <a:t>National Abortion Federation. First trimester abortion: a comparison of procedures. Available at: http://www.prochoice.org/about_abortion/facts/first_trimester.html. Accessed May 19, 2006. </a:t>
            </a:r>
          </a:p>
          <a:p>
            <a:pPr eaLnBrk="1" hangingPunct="1"/>
            <a:endParaRPr lang="en-US" altLang="en-US" sz="900" smtClean="0">
              <a:cs typeface="Times New Roman" charset="0"/>
            </a:endParaRPr>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900" smtClean="0">
              <a:cs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89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242E6D10-7941-4E1A-B27F-7C9A7FD87CE5}" type="slidenum">
              <a:rPr lang="en-US" smtClean="0"/>
              <a:pPr/>
              <a:t>79</a:t>
            </a:fld>
            <a:endParaRPr lang="en-US" smtClean="0"/>
          </a:p>
        </p:txBody>
      </p:sp>
      <p:sp>
        <p:nvSpPr>
          <p:cNvPr id="168964" name="Rectangle 2"/>
          <p:cNvSpPr>
            <a:spLocks noChangeArrowheads="1" noTextEdit="1"/>
          </p:cNvSpPr>
          <p:nvPr>
            <p:ph type="sldImg"/>
          </p:nvPr>
        </p:nvSpPr>
        <p:spPr bwMode="auto">
          <a:xfrm>
            <a:off x="1554163" y="223838"/>
            <a:ext cx="3427412" cy="2571750"/>
          </a:xfrm>
          <a:noFill/>
          <a:ln>
            <a:solidFill>
              <a:srgbClr val="000000"/>
            </a:solidFill>
            <a:miter lim="800000"/>
            <a:headEnd/>
            <a:tailEnd/>
          </a:ln>
        </p:spPr>
      </p:sp>
      <p:sp>
        <p:nvSpPr>
          <p:cNvPr id="168965" name="Rectangle 3"/>
          <p:cNvSpPr>
            <a:spLocks noGrp="1" noChangeArrowheads="1"/>
          </p:cNvSpPr>
          <p:nvPr>
            <p:ph type="body" idx="1"/>
          </p:nvPr>
        </p:nvSpPr>
        <p:spPr bwMode="auto">
          <a:xfrm>
            <a:off x="228600" y="2871788"/>
            <a:ext cx="6402388" cy="5894387"/>
          </a:xfrm>
          <a:noFill/>
        </p:spPr>
        <p:txBody>
          <a:bodyPr wrap="square" lIns="90715" tIns="45356" rIns="90715" bIns="45356" numCol="1" anchor="t" anchorCtr="0" compatLnSpc="1">
            <a:prstTxWarp prst="textNoShape">
              <a:avLst/>
            </a:prstTxWarp>
          </a:bodyPr>
          <a:lstStyle/>
          <a:p>
            <a:pPr eaLnBrk="1" hangingPunct="1"/>
            <a:r>
              <a:rPr lang="en-US" altLang="en-US" u="sng" smtClean="0"/>
              <a:t>Talking Points</a:t>
            </a:r>
          </a:p>
          <a:p>
            <a:pPr eaLnBrk="1" hangingPunct="1">
              <a:buFontTx/>
              <a:buChar char="•"/>
            </a:pPr>
            <a:r>
              <a:rPr lang="en-US" altLang="en-US" smtClean="0"/>
              <a:t>Evacuation is completed within minutes with MVA and usually requires only one visit to the provider.</a:t>
            </a:r>
          </a:p>
          <a:p>
            <a:pPr eaLnBrk="1" hangingPunct="1">
              <a:buFontTx/>
              <a:buChar char="•"/>
            </a:pPr>
            <a:r>
              <a:rPr lang="en-US" altLang="en-US" smtClean="0"/>
              <a:t>Medication may take a while for complete evacuation to occur, as long as 30 days.</a:t>
            </a:r>
          </a:p>
          <a:p>
            <a:pPr eaLnBrk="1" hangingPunct="1"/>
            <a:endParaRPr lang="en-US" altLang="en-US" smtClean="0"/>
          </a:p>
          <a:p>
            <a:pPr eaLnBrk="1" hangingPunct="1"/>
            <a:r>
              <a:rPr lang="en-US" altLang="en-US" u="sng" smtClean="0"/>
              <a:t>Reference</a:t>
            </a:r>
          </a:p>
          <a:p>
            <a:pPr eaLnBrk="1" hangingPunct="1">
              <a:buFontTx/>
              <a:buChar char="•"/>
            </a:pPr>
            <a:r>
              <a:rPr lang="en-US" altLang="en-US" smtClean="0">
                <a:cs typeface="Times New Roman" charset="0"/>
              </a:rPr>
              <a:t>National Abortion Federation. First trimester abortion: a comparison of procedures. Available at: http://www.prochoice.org/about_abortion/facts/first_trimester.html. Accessed May 19, 2006. </a:t>
            </a:r>
          </a:p>
          <a:p>
            <a:pPr eaLnBrk="1" hangingPunct="1"/>
            <a:endParaRPr lang="en-US" altLang="en-US" sz="2800" b="1" smtClean="0">
              <a:solidFill>
                <a:schemeClr val="tx2"/>
              </a:solidFill>
            </a:endParaRPr>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altLang="en-US" sz="2800" b="1" smtClean="0">
              <a:solidFill>
                <a:schemeClr val="tx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625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3ED4ED4B-48D1-43B2-A1FB-B58EB798A4BD}" type="slidenum">
              <a:rPr lang="en-US" smtClean="0"/>
              <a:pPr/>
              <a:t>8</a:t>
            </a:fld>
            <a:endParaRPr lang="en-US" smtClean="0"/>
          </a:p>
        </p:txBody>
      </p:sp>
      <p:sp>
        <p:nvSpPr>
          <p:cNvPr id="96260" name="Rectangle 2"/>
          <p:cNvSpPr>
            <a:spLocks noChangeArrowheads="1" noTextEdit="1"/>
          </p:cNvSpPr>
          <p:nvPr>
            <p:ph type="sldImg"/>
          </p:nvPr>
        </p:nvSpPr>
        <p:spPr bwMode="auto">
          <a:noFill/>
          <a:ln>
            <a:solidFill>
              <a:srgbClr val="000000"/>
            </a:solidFill>
            <a:miter lim="800000"/>
            <a:headEnd/>
            <a:tailEnd/>
          </a:ln>
        </p:spPr>
      </p:sp>
      <p:sp>
        <p:nvSpPr>
          <p:cNvPr id="96261" name="Rectangle 3"/>
          <p:cNvSpPr>
            <a:spLocks noGrp="1" noChangeArrowheads="1"/>
          </p:cNvSpPr>
          <p:nvPr>
            <p:ph type="body" idx="1"/>
          </p:nvPr>
        </p:nvSpPr>
        <p:spPr bwMode="auto"/>
        <p:txBody>
          <a:bodyPr wrap="square" numCol="1" anchor="t" anchorCtr="0" compatLnSpc="1">
            <a:prstTxWarp prst="textNoShape">
              <a:avLst/>
            </a:prstTxWarp>
          </a:bodyPr>
          <a:lstStyle/>
          <a:p>
            <a:pPr marL="228600" indent="-228600" eaLnBrk="1" hangingPunct="1">
              <a:lnSpc>
                <a:spcPct val="90000"/>
              </a:lnSpc>
              <a:defRPr/>
            </a:pPr>
            <a:r>
              <a:rPr lang="en-US" u="sng" dirty="0" smtClean="0"/>
              <a:t>Talking Points </a:t>
            </a:r>
          </a:p>
          <a:p>
            <a:pPr marL="228600" indent="-228600" eaLnBrk="1" hangingPunct="1">
              <a:lnSpc>
                <a:spcPct val="90000"/>
              </a:lnSpc>
              <a:buFontTx/>
              <a:buChar char="•"/>
              <a:defRPr/>
            </a:pPr>
            <a:r>
              <a:rPr lang="en-US" dirty="0" smtClean="0"/>
              <a:t>1973–1980s: After the Helms Amendment to the Foreign Assistance Act was passed, prohibiting use of US foreign aid to support abortion services internationally, Ipas (a not-for-profit organization) was created to complete development of MVA technology. Ipas and other manufacturers began distributing MVA, and in the 1980s, Ipas began sponsoring training in MVA.</a:t>
            </a:r>
          </a:p>
          <a:p>
            <a:pPr marL="228600" indent="-228600" eaLnBrk="1" hangingPunct="1">
              <a:lnSpc>
                <a:spcPct val="90000"/>
              </a:lnSpc>
              <a:buFontTx/>
              <a:buChar char="•"/>
              <a:defRPr/>
            </a:pPr>
            <a:r>
              <a:rPr lang="en-US" dirty="0" smtClean="0"/>
              <a:t>1990s: By 1993, Ipas MVA instruments had been distributed in more than 100 countries. Numerous international studies have demonstrated the effectiveness of MVA for treatment of incomplete abortion and for induced abortion.</a:t>
            </a:r>
          </a:p>
          <a:p>
            <a:pPr marL="228600" indent="-228600" eaLnBrk="1" hangingPunct="1">
              <a:lnSpc>
                <a:spcPct val="90000"/>
              </a:lnSpc>
              <a:buFontTx/>
              <a:buChar char="•"/>
              <a:defRPr/>
            </a:pPr>
            <a:r>
              <a:rPr lang="en-US" dirty="0" smtClean="0"/>
              <a:t>1997: Research on MVA and subsequent dissemination initiated a resurgence of interest in using MVA for early abortion procedures in the United States (Edwards and Carson, 1997; Edwards and Creinin, 1997).</a:t>
            </a:r>
          </a:p>
          <a:p>
            <a:pPr marL="228600" indent="-228600" eaLnBrk="1" hangingPunct="1">
              <a:lnSpc>
                <a:spcPct val="90000"/>
              </a:lnSpc>
              <a:buFontTx/>
              <a:buChar char="•"/>
              <a:defRPr/>
            </a:pPr>
            <a:r>
              <a:rPr lang="en-US" dirty="0" smtClean="0"/>
              <a:t>2000s: Studies found MVA to be equally acceptable as electric vacuum aspiration (EVA).</a:t>
            </a:r>
          </a:p>
          <a:p>
            <a:pPr marL="228600" indent="-228600" eaLnBrk="1" hangingPunct="1">
              <a:lnSpc>
                <a:spcPct val="90000"/>
              </a:lnSpc>
              <a:defRPr/>
            </a:pPr>
            <a:endParaRPr lang="en-US" dirty="0" smtClean="0"/>
          </a:p>
          <a:p>
            <a:pPr marL="228600" indent="-228600" eaLnBrk="1" hangingPunct="1">
              <a:lnSpc>
                <a:spcPct val="90000"/>
              </a:lnSpc>
              <a:defRPr/>
            </a:pPr>
            <a:r>
              <a:rPr lang="en-US" u="sng" dirty="0" smtClean="0"/>
              <a:t>References </a:t>
            </a:r>
          </a:p>
          <a:p>
            <a:pPr marL="228600" indent="-228600" eaLnBrk="1" hangingPunct="1">
              <a:lnSpc>
                <a:spcPct val="90000"/>
              </a:lnSpc>
              <a:buFontTx/>
              <a:buChar char="•"/>
              <a:defRPr/>
            </a:pPr>
            <a:r>
              <a:rPr lang="en-US" dirty="0" smtClean="0"/>
              <a:t>Bird ST, Harvey SM, Beckman LJ, Nichols MD, Rogers K, Blumenthal P. Similarities in women’s perceptions and acceptability of manual vacuum aspiration and electric vacuum aspiration for first trimester abortion. </a:t>
            </a:r>
            <a:r>
              <a:rPr lang="en-US" i="1" dirty="0" smtClean="0"/>
              <a:t>Contraception. </a:t>
            </a:r>
            <a:r>
              <a:rPr lang="en-US" dirty="0" smtClean="0"/>
              <a:t>2003:67:207–12. </a:t>
            </a:r>
          </a:p>
          <a:p>
            <a:pPr marL="228600" indent="-228600" eaLnBrk="1" hangingPunct="1">
              <a:lnSpc>
                <a:spcPct val="90000"/>
              </a:lnSpc>
              <a:buFontTx/>
              <a:buChar char="•"/>
              <a:defRPr/>
            </a:pPr>
            <a:r>
              <a:rPr lang="en-US" dirty="0" smtClean="0"/>
              <a:t>Edwards J, Carson SA. New technologies permit safe abortion at less than six weeks’ gestation and provide timely detection of ectopic gestation. </a:t>
            </a:r>
            <a:r>
              <a:rPr lang="en-US" i="1" dirty="0" smtClean="0"/>
              <a:t>Am J </a:t>
            </a:r>
            <a:r>
              <a:rPr lang="en-US" i="1" dirty="0" err="1" smtClean="0"/>
              <a:t>Obstet</a:t>
            </a:r>
            <a:r>
              <a:rPr lang="en-US" i="1" dirty="0" smtClean="0"/>
              <a:t> Gynecol.</a:t>
            </a:r>
            <a:r>
              <a:rPr lang="en-US" dirty="0" smtClean="0"/>
              <a:t> 1997;176(5):1101–6. </a:t>
            </a:r>
          </a:p>
          <a:p>
            <a:pPr marL="228600" indent="-228600" eaLnBrk="1" hangingPunct="1">
              <a:lnSpc>
                <a:spcPct val="90000"/>
              </a:lnSpc>
              <a:buFontTx/>
              <a:buChar char="•"/>
              <a:defRPr/>
            </a:pPr>
            <a:r>
              <a:rPr lang="en-US" dirty="0" smtClean="0"/>
              <a:t>Edwards J, Creinin MD. Surgical abortion for gestations of less than 6 weeks. </a:t>
            </a:r>
            <a:r>
              <a:rPr lang="en-US" i="1" dirty="0" err="1" smtClean="0"/>
              <a:t>Curr</a:t>
            </a:r>
            <a:r>
              <a:rPr lang="en-US" i="1" dirty="0" smtClean="0"/>
              <a:t> </a:t>
            </a:r>
            <a:r>
              <a:rPr lang="en-US" i="1" dirty="0" err="1" smtClean="0"/>
              <a:t>Probl</a:t>
            </a:r>
            <a:r>
              <a:rPr lang="en-US" i="1" dirty="0" smtClean="0"/>
              <a:t> </a:t>
            </a:r>
            <a:r>
              <a:rPr lang="en-US" i="1" dirty="0" err="1" smtClean="0"/>
              <a:t>Obstet</a:t>
            </a:r>
            <a:r>
              <a:rPr lang="en-US" i="1" dirty="0" smtClean="0"/>
              <a:t> </a:t>
            </a:r>
            <a:r>
              <a:rPr lang="en-US" i="1" dirty="0" err="1" smtClean="0"/>
              <a:t>Gynecol</a:t>
            </a:r>
            <a:r>
              <a:rPr lang="en-US" i="1" dirty="0" smtClean="0"/>
              <a:t> </a:t>
            </a:r>
            <a:r>
              <a:rPr lang="en-US" i="1" dirty="0" err="1" smtClean="0"/>
              <a:t>Fertil</a:t>
            </a:r>
            <a:r>
              <a:rPr lang="en-US" i="1" dirty="0" smtClean="0"/>
              <a:t>.</a:t>
            </a:r>
            <a:r>
              <a:rPr lang="en-US" dirty="0" smtClean="0"/>
              <a:t> 1997;20:11–19. </a:t>
            </a:r>
          </a:p>
          <a:p>
            <a:pPr marL="228600" indent="-228600" eaLnBrk="1" hangingPunct="1">
              <a:lnSpc>
                <a:spcPct val="90000"/>
              </a:lnSpc>
              <a:buFontTx/>
              <a:buChar char="•"/>
              <a:defRPr/>
            </a:pPr>
            <a:r>
              <a:rPr lang="en-US" dirty="0" smtClean="0"/>
              <a:t>Karman H, Potts M. Very early abortion using a syringe as a vacuum source. </a:t>
            </a:r>
            <a:r>
              <a:rPr lang="en-US" i="1" dirty="0" smtClean="0"/>
              <a:t>Lancet.</a:t>
            </a:r>
            <a:r>
              <a:rPr lang="en-US" dirty="0" smtClean="0"/>
              <a:t> 1972;1:1051–2.</a:t>
            </a:r>
          </a:p>
          <a:p>
            <a:pPr marL="228600" indent="-228600" eaLnBrk="1" hangingPunct="1">
              <a:lnSpc>
                <a:spcPct val="90000"/>
              </a:lnSpc>
              <a:defRPr/>
            </a:pPr>
            <a:endParaRPr lang="en-US" dirty="0" smtClean="0"/>
          </a:p>
          <a:p>
            <a:pPr eaLnBrk="1" hangingPunct="1">
              <a:defRPr/>
            </a:pPr>
            <a:r>
              <a:rPr lang="en-US" dirty="0" smtClean="0"/>
              <a:t>- - -</a:t>
            </a:r>
          </a:p>
          <a:p>
            <a:pPr eaLnBrk="1" hangingPunct="1">
              <a:defRPr/>
            </a:pPr>
            <a:r>
              <a:rPr lang="en-US" dirty="0" smtClean="0"/>
              <a:t>Original content for this slide submitted by the ARHP Clinical Advisory Committee for the </a:t>
            </a:r>
            <a:r>
              <a:rPr lang="en-US" i="1" dirty="0" smtClean="0"/>
              <a:t>Manual Vacuum Aspiration Education Partnership Project </a:t>
            </a:r>
            <a:r>
              <a:rPr lang="en-US" dirty="0" smtClean="0"/>
              <a:t>in December 2004. Original funding received from Ipas and the John Merck Fund through an unrestricted educational grant. Last reviewed/updated by the ARHP Clinical Advisory Committee for the </a:t>
            </a:r>
            <a:r>
              <a:rPr lang="en-US" i="1" dirty="0" smtClean="0"/>
              <a:t>Manual Vacuum Aspiration Education Partnership Project</a:t>
            </a:r>
            <a:r>
              <a:rPr lang="en-US" dirty="0" smtClean="0"/>
              <a:t> in October 2007. This slide is available at www.arhp.org/core.</a:t>
            </a:r>
          </a:p>
          <a:p>
            <a:pPr marL="228600" indent="-228600" eaLnBrk="1" hangingPunct="1">
              <a:lnSpc>
                <a:spcPct val="90000"/>
              </a:lnSpc>
              <a:defRPr/>
            </a:pP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699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F0C6427B-855E-45F8-BD38-ED92C1E24682}" type="slidenum">
              <a:rPr lang="en-US" smtClean="0"/>
              <a:pPr/>
              <a:t>80</a:t>
            </a:fld>
            <a:endParaRPr lang="en-US" smtClean="0"/>
          </a:p>
        </p:txBody>
      </p:sp>
      <p:sp>
        <p:nvSpPr>
          <p:cNvPr id="169988"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16998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90000"/>
              </a:lnSpc>
            </a:pPr>
            <a:r>
              <a:rPr lang="en-US" sz="800" u="sng" smtClean="0"/>
              <a:t>Talking Points</a:t>
            </a:r>
          </a:p>
          <a:p>
            <a:pPr eaLnBrk="1" hangingPunct="1">
              <a:lnSpc>
                <a:spcPct val="90000"/>
              </a:lnSpc>
              <a:buFontTx/>
              <a:buChar char="•"/>
            </a:pPr>
            <a:r>
              <a:rPr lang="en-US" sz="800" smtClean="0"/>
              <a:t>ARHP, Association of Reproductive Health Professionals, www.arhp.org</a:t>
            </a:r>
          </a:p>
          <a:p>
            <a:pPr lvl="1" eaLnBrk="1" hangingPunct="1">
              <a:lnSpc>
                <a:spcPct val="90000"/>
              </a:lnSpc>
            </a:pPr>
            <a:r>
              <a:rPr lang="en-US" sz="800" smtClean="0"/>
              <a:t>The Association of Reproductive Health Professionals (ARHP) is a nonprofit membership association composed of highly qualified and committed experts in reproductive health. These leading professionals include physicians, advanced practice clinicians (nurse practitioners, nurse midwives, and physician assistants), researchers, educators, pharmacists, and other professionals in reproductive health. ARHP and its members provide reproductive health services or education, conduct reproductive health research, or influence reproductive health policy. </a:t>
            </a:r>
          </a:p>
          <a:p>
            <a:pPr eaLnBrk="1" hangingPunct="1">
              <a:lnSpc>
                <a:spcPct val="90000"/>
              </a:lnSpc>
              <a:buFontTx/>
              <a:buChar char="•"/>
            </a:pPr>
            <a:r>
              <a:rPr lang="en-US" sz="800" smtClean="0"/>
              <a:t>EARLY OPTIONS, www.earlyoptions.org </a:t>
            </a:r>
            <a:endParaRPr lang="en-US" sz="800" u="sng" smtClean="0"/>
          </a:p>
          <a:p>
            <a:pPr lvl="1" eaLnBrk="1" hangingPunct="1">
              <a:lnSpc>
                <a:spcPct val="90000"/>
              </a:lnSpc>
            </a:pPr>
            <a:r>
              <a:rPr lang="en-US" sz="800" smtClean="0"/>
              <a:t>Early Options is a National Abortion Federation program designed to educate and instruct health care professionals in the safe and effective administration of mifepristone and misoprostol for early medication abortion. </a:t>
            </a:r>
          </a:p>
          <a:p>
            <a:pPr eaLnBrk="1" hangingPunct="1">
              <a:lnSpc>
                <a:spcPct val="90000"/>
              </a:lnSpc>
              <a:buFontTx/>
              <a:buChar char="•"/>
            </a:pPr>
            <a:r>
              <a:rPr lang="en-US" sz="800" smtClean="0"/>
              <a:t>NAF, National Abortion Federation, www.prochoice.org </a:t>
            </a:r>
          </a:p>
          <a:p>
            <a:pPr lvl="1" eaLnBrk="1" hangingPunct="1">
              <a:lnSpc>
                <a:spcPct val="90000"/>
              </a:lnSpc>
            </a:pPr>
            <a:r>
              <a:rPr lang="en-US" sz="800" smtClean="0"/>
              <a:t>The National Abortion Federation (NAF) is the professional association of abortion providers in the United States and Canada. NAF members provide the broadest spectrum of abortion expertise in North America. Members together care for more than half of the women who choose abortion each year in the United States.</a:t>
            </a:r>
          </a:p>
          <a:p>
            <a:pPr eaLnBrk="1" hangingPunct="1">
              <a:lnSpc>
                <a:spcPct val="90000"/>
              </a:lnSpc>
              <a:buFontTx/>
              <a:buChar char="•"/>
            </a:pPr>
            <a:r>
              <a:rPr lang="en-US" sz="800" smtClean="0"/>
              <a:t>Ipas, www.ipas.org </a:t>
            </a:r>
          </a:p>
          <a:p>
            <a:pPr lvl="1" eaLnBrk="1" hangingPunct="1">
              <a:lnSpc>
                <a:spcPct val="90000"/>
              </a:lnSpc>
            </a:pPr>
            <a:r>
              <a:rPr lang="en-US" sz="800" smtClean="0"/>
              <a:t>Ipas is a nonprofit organization that works globally to increase women’s ability to exercise their sexual and reproductive rights and to reduce abortion-related deaths and injuries. In the United States, Ipas strives to expand and improve access to sustainable, high-quality abortion care for all women by focusing on training, technology, advocacy, and effective partnerships. US Program e-mail: </a:t>
            </a:r>
            <a:r>
              <a:rPr lang="en-US" sz="800" smtClean="0">
                <a:hlinkClick r:id="rId3"/>
              </a:rPr>
              <a:t>usprogram@ipas.org</a:t>
            </a:r>
            <a:endParaRPr lang="en-US" sz="800" smtClean="0"/>
          </a:p>
          <a:p>
            <a:pPr eaLnBrk="1" hangingPunct="1">
              <a:lnSpc>
                <a:spcPct val="90000"/>
              </a:lnSpc>
              <a:buFontTx/>
              <a:buChar char="•"/>
            </a:pPr>
            <a:r>
              <a:rPr lang="en-US" sz="800" smtClean="0"/>
              <a:t>You can also contact your professional trade association for information.</a:t>
            </a:r>
          </a:p>
          <a:p>
            <a:pPr eaLnBrk="1" hangingPunct="1">
              <a:lnSpc>
                <a:spcPct val="90000"/>
              </a:lnSpc>
            </a:pPr>
            <a:endParaRPr lang="en-US" sz="800" smtClean="0"/>
          </a:p>
          <a:p>
            <a:pPr eaLnBrk="1" hangingPunct="1"/>
            <a:r>
              <a:rPr lang="en-US" sz="900" smtClean="0"/>
              <a:t>- - -</a:t>
            </a:r>
          </a:p>
          <a:p>
            <a:pPr eaLnBrk="1" hangingPunct="1"/>
            <a:r>
              <a:rPr lang="en-US" sz="900" smtClean="0"/>
              <a:t>Original content for this slide submitted by the ARHP Clinical Advisory Committee for the </a:t>
            </a:r>
            <a:r>
              <a:rPr lang="en-US" sz="900" i="1" smtClean="0"/>
              <a:t>Manual Vacuum Aspiration Education Partnership Project </a:t>
            </a:r>
            <a:r>
              <a:rPr lang="en-US" sz="900" smtClean="0"/>
              <a:t>in December 2004. Original funding received from Ipas and the John Merck Fund through an unrestricted educational grant. Last reviewed/updated by the ARHP Clinical Advisory Committee for the </a:t>
            </a:r>
            <a:r>
              <a:rPr lang="en-US" sz="900" i="1" smtClean="0"/>
              <a:t>Manual Vacuum Aspiration Education Partnership Project</a:t>
            </a:r>
            <a:r>
              <a:rPr lang="en-US" sz="900" smtClean="0"/>
              <a:t> in October 2007. This slide is available at www.arhp.org/core.</a:t>
            </a:r>
          </a:p>
          <a:p>
            <a:pPr eaLnBrk="1" hangingPunct="1">
              <a:lnSpc>
                <a:spcPct val="90000"/>
              </a:lnSpc>
            </a:pPr>
            <a:endParaRPr lang="en-US" sz="8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710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D89CD4BB-B9BE-4330-A25B-62F5190549B9}" type="slidenum">
              <a:rPr lang="en-US" smtClean="0"/>
              <a:pPr/>
              <a:t>81</a:t>
            </a:fld>
            <a:endParaRPr lang="en-US" smtClean="0"/>
          </a:p>
        </p:txBody>
      </p:sp>
      <p:sp>
        <p:nvSpPr>
          <p:cNvPr id="171012" name="Rectangle 2"/>
          <p:cNvSpPr>
            <a:spLocks noChangeArrowheads="1" noTextEdit="1"/>
          </p:cNvSpPr>
          <p:nvPr>
            <p:ph type="sldImg"/>
          </p:nvPr>
        </p:nvSpPr>
        <p:spPr bwMode="auto">
          <a:noFill/>
          <a:ln>
            <a:solidFill>
              <a:srgbClr val="000000"/>
            </a:solidFill>
            <a:miter lim="800000"/>
            <a:headEnd/>
            <a:tailEnd/>
          </a:ln>
        </p:spPr>
      </p:sp>
      <p:sp>
        <p:nvSpPr>
          <p:cNvPr id="1710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720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37DADBA9-BB88-4A5F-9F63-DB79E6A88E96}" type="slidenum">
              <a:rPr lang="en-US" smtClean="0"/>
              <a:pPr/>
              <a:t>82</a:t>
            </a:fld>
            <a:endParaRPr lang="en-US" smtClean="0"/>
          </a:p>
        </p:txBody>
      </p:sp>
      <p:sp>
        <p:nvSpPr>
          <p:cNvPr id="172036" name="Rectangle 2"/>
          <p:cNvSpPr>
            <a:spLocks noChangeArrowheads="1" noTextEdit="1"/>
          </p:cNvSpPr>
          <p:nvPr>
            <p:ph type="sldImg"/>
          </p:nvPr>
        </p:nvSpPr>
        <p:spPr bwMode="auto">
          <a:noFill/>
          <a:ln>
            <a:solidFill>
              <a:srgbClr val="000000"/>
            </a:solidFill>
            <a:miter lim="800000"/>
            <a:headEnd/>
            <a:tailEnd/>
          </a:ln>
        </p:spPr>
      </p:sp>
      <p:sp>
        <p:nvSpPr>
          <p:cNvPr id="1720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17305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78DEED0A-24ED-45A5-AC9E-EA3BEB636232}" type="slidenum">
              <a:rPr lang="en-US" smtClean="0"/>
              <a:pPr/>
              <a:t>83</a:t>
            </a:fld>
            <a:endParaRPr lang="en-US" smtClean="0"/>
          </a:p>
        </p:txBody>
      </p:sp>
      <p:sp>
        <p:nvSpPr>
          <p:cNvPr id="173060" name="Rectangle 2"/>
          <p:cNvSpPr>
            <a:spLocks noChangeArrowheads="1" noTextEdit="1"/>
          </p:cNvSpPr>
          <p:nvPr>
            <p:ph type="sldImg"/>
          </p:nvPr>
        </p:nvSpPr>
        <p:spPr bwMode="auto">
          <a:noFill/>
          <a:ln>
            <a:solidFill>
              <a:srgbClr val="000000"/>
            </a:solidFill>
            <a:miter lim="800000"/>
            <a:headEnd/>
            <a:tailEnd/>
          </a:ln>
        </p:spPr>
      </p:sp>
      <p:sp>
        <p:nvSpPr>
          <p:cNvPr id="17306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b="1" smtClean="0"/>
          </a:p>
          <a:p>
            <a:pPr eaLnBrk="1" hangingPunct="1"/>
            <a:endParaRPr lang="en-US" b="1"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Options for Early Pregnancy Loss: </a:t>
            </a:r>
            <a:br>
              <a:rPr lang="en-US" smtClean="0"/>
            </a:br>
            <a:r>
              <a:rPr lang="en-US" smtClean="0"/>
              <a:t>MVA and Medication Management</a:t>
            </a:r>
          </a:p>
        </p:txBody>
      </p:sp>
      <p:sp>
        <p:nvSpPr>
          <p:cNvPr id="972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Slide </a:t>
            </a:r>
            <a:fld id="{BBDDBBE5-CFEF-435B-B359-F10A087F4E2A}" type="slidenum">
              <a:rPr lang="en-US" smtClean="0"/>
              <a:pPr/>
              <a:t>9</a:t>
            </a:fld>
            <a:endParaRPr lang="en-US" smtClean="0"/>
          </a:p>
        </p:txBody>
      </p:sp>
      <p:sp>
        <p:nvSpPr>
          <p:cNvPr id="97284" name="Rectangle 2"/>
          <p:cNvSpPr>
            <a:spLocks noChangeArrowheads="1" noTextEdit="1"/>
          </p:cNvSpPr>
          <p:nvPr>
            <p:ph type="sldImg"/>
          </p:nvPr>
        </p:nvSpPr>
        <p:spPr bwMode="auto">
          <a:xfrm>
            <a:off x="1144588" y="685800"/>
            <a:ext cx="4570412" cy="3429000"/>
          </a:xfrm>
          <a:noFill/>
          <a:ln>
            <a:solidFill>
              <a:srgbClr val="000000"/>
            </a:solidFill>
            <a:miter lim="800000"/>
            <a:headEnd/>
            <a:tailEnd/>
          </a:ln>
        </p:spPr>
      </p:sp>
      <p:sp>
        <p:nvSpPr>
          <p:cNvPr id="9728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Talking Points </a:t>
            </a:r>
          </a:p>
          <a:p>
            <a:pPr eaLnBrk="1" hangingPunct="1">
              <a:buFontTx/>
              <a:buChar char="•"/>
            </a:pPr>
            <a:r>
              <a:rPr lang="en-US" smtClean="0"/>
              <a:t>Implications of being quiet:</a:t>
            </a:r>
          </a:p>
          <a:p>
            <a:pPr lvl="1" eaLnBrk="1" hangingPunct="1">
              <a:buFont typeface="Times" pitchFamily="1" charset="0"/>
              <a:buChar char="•"/>
            </a:pPr>
            <a:r>
              <a:rPr lang="en-US" smtClean="0"/>
              <a:t>Perceived as a benefit by some patients (see Dean study summarized below)</a:t>
            </a:r>
          </a:p>
          <a:p>
            <a:pPr lvl="1" eaLnBrk="1" hangingPunct="1">
              <a:buFont typeface="Times" pitchFamily="1" charset="0"/>
              <a:buChar char="•"/>
            </a:pPr>
            <a:r>
              <a:rPr lang="en-US" smtClean="0"/>
              <a:t>Improves patient-provider rapport</a:t>
            </a:r>
          </a:p>
          <a:p>
            <a:pPr lvl="1" eaLnBrk="1" hangingPunct="1">
              <a:buFont typeface="Times" pitchFamily="1" charset="0"/>
              <a:buChar char="•"/>
            </a:pPr>
            <a:r>
              <a:rPr lang="en-US" smtClean="0"/>
              <a:t>Improves provider’s ability to “hear” the procedure (the grittiness sometimes has a sound)</a:t>
            </a:r>
          </a:p>
          <a:p>
            <a:pPr lvl="1" eaLnBrk="1" hangingPunct="1">
              <a:buFont typeface="Times" pitchFamily="1" charset="0"/>
              <a:buChar char="•"/>
            </a:pPr>
            <a:r>
              <a:rPr lang="en-US" smtClean="0"/>
              <a:t>Reduces patient noise-imprinting</a:t>
            </a:r>
          </a:p>
          <a:p>
            <a:pPr eaLnBrk="1" hangingPunct="1">
              <a:buFontTx/>
              <a:buChar char="•"/>
            </a:pPr>
            <a:r>
              <a:rPr lang="en-US" smtClean="0"/>
              <a:t>A study done at the University of California, San Francisco investigated the acceptability of MVA compared with EVA (elective abortion) and tried to quantify the impact of noise on women undergoing vacuum aspiration (Dean et al., 2003). The study included 84 women undergoing abortion at less than 10 weeks of gestation. There was no significant difference in patient satisfaction, although significantly more women in the EVA group were bothered by noise (19% vs. 2%; P = 0.03). There were significantly more times in the EVA group that physicians would have preferred manual aspiration (43% vs. 17%; P = 0.02); this usually applied to early pregnancies. </a:t>
            </a:r>
          </a:p>
          <a:p>
            <a:pPr eaLnBrk="1" hangingPunct="1"/>
            <a:endParaRPr lang="en-US" smtClean="0"/>
          </a:p>
          <a:p>
            <a:pPr eaLnBrk="1" hangingPunct="1"/>
            <a:r>
              <a:rPr lang="en-US" u="sng" smtClean="0"/>
              <a:t>Reference</a:t>
            </a:r>
          </a:p>
          <a:p>
            <a:pPr eaLnBrk="1" hangingPunct="1">
              <a:buFontTx/>
              <a:buChar char="•"/>
            </a:pPr>
            <a:r>
              <a:rPr lang="en-US" smtClean="0"/>
              <a:t>Dean G, Cardenas L, Darney P, Goldberg A. Acceptability of manual versus electric aspiration for first trimester abortion: a randomized trial. </a:t>
            </a:r>
            <a:r>
              <a:rPr lang="en-US" i="1" smtClean="0"/>
              <a:t>Contraception</a:t>
            </a:r>
            <a:r>
              <a:rPr lang="en-US" smtClean="0"/>
              <a:t>. 2003;67:201–6.</a:t>
            </a:r>
          </a:p>
          <a:p>
            <a:pPr eaLnBrk="1" hangingPunct="1"/>
            <a:endParaRPr lang="en-US" smtClean="0"/>
          </a:p>
          <a:p>
            <a:pPr eaLnBrk="1" hangingPunct="1"/>
            <a:r>
              <a:rPr lang="en-US" smtClean="0"/>
              <a:t>- - -</a:t>
            </a:r>
          </a:p>
          <a:p>
            <a:pPr eaLnBrk="1" hangingPunct="1"/>
            <a:r>
              <a:rPr lang="en-US" smtClean="0"/>
              <a:t>Original content for this slide submitted by the ARHP Clinical Advisory Committee for the </a:t>
            </a:r>
            <a:r>
              <a:rPr lang="en-US" i="1" smtClean="0"/>
              <a:t>Manual Vacuum Aspiration Education Partnership Project </a:t>
            </a:r>
            <a:r>
              <a:rPr lang="en-US" smtClean="0"/>
              <a:t>in December 2004. Original funding received from Ipas and the John Merck Fund through an unrestricted educational grant. Last reviewed/updated by the ARHP Clinical Advisory Committee for the </a:t>
            </a:r>
            <a:r>
              <a:rPr lang="en-US" i="1" smtClean="0"/>
              <a:t>Manual Vacuum Aspiration Education Partnership Project</a:t>
            </a:r>
            <a:r>
              <a:rPr lang="en-US" smtClean="0"/>
              <a:t> in October 2007. This slide is available at www.arhp.org/core.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373063" y="6053138"/>
            <a:ext cx="8331200" cy="0"/>
          </a:xfrm>
          <a:prstGeom prst="line">
            <a:avLst/>
          </a:prstGeom>
          <a:noFill/>
          <a:ln w="9525">
            <a:solidFill>
              <a:srgbClr val="5C5CAE"/>
            </a:solidFill>
            <a:round/>
            <a:headEnd/>
            <a:tailEnd/>
          </a:ln>
          <a:effectLst/>
        </p:spPr>
        <p:txBody>
          <a:bodyPr/>
          <a:lstStyle/>
          <a:p>
            <a:pPr fontAlgn="auto">
              <a:spcBef>
                <a:spcPts val="0"/>
              </a:spcBef>
              <a:spcAft>
                <a:spcPts val="0"/>
              </a:spcAft>
              <a:defRPr/>
            </a:pPr>
            <a:endParaRPr lang="en-US">
              <a:latin typeface="+mn-lt"/>
            </a:endParaRPr>
          </a:p>
        </p:txBody>
      </p:sp>
      <p:sp>
        <p:nvSpPr>
          <p:cNvPr id="5" name="Line 5"/>
          <p:cNvSpPr>
            <a:spLocks noChangeShapeType="1"/>
          </p:cNvSpPr>
          <p:nvPr userDrawn="1"/>
        </p:nvSpPr>
        <p:spPr bwMode="auto">
          <a:xfrm>
            <a:off x="342900" y="1371600"/>
            <a:ext cx="8331200" cy="0"/>
          </a:xfrm>
          <a:prstGeom prst="line">
            <a:avLst/>
          </a:prstGeom>
          <a:noFill/>
          <a:ln w="38100">
            <a:solidFill>
              <a:srgbClr val="5C5CAE"/>
            </a:solidFill>
            <a:round/>
            <a:headEnd/>
            <a:tailEnd/>
          </a:ln>
          <a:effectLst/>
        </p:spPr>
        <p:txBody>
          <a:bodyPr/>
          <a:lstStyle/>
          <a:p>
            <a:pPr fontAlgn="auto">
              <a:spcBef>
                <a:spcPts val="0"/>
              </a:spcBef>
              <a:spcAft>
                <a:spcPts val="0"/>
              </a:spcAft>
              <a:defRPr/>
            </a:pPr>
            <a:endParaRPr lang="en-US">
              <a:latin typeface="+mn-lt"/>
            </a:endParaRPr>
          </a:p>
        </p:txBody>
      </p:sp>
      <p:sp>
        <p:nvSpPr>
          <p:cNvPr id="1807363" name="Rectangle 3"/>
          <p:cNvSpPr>
            <a:spLocks noGrp="1" noChangeArrowheads="1"/>
          </p:cNvSpPr>
          <p:nvPr>
            <p:ph type="ctrTitle"/>
          </p:nvPr>
        </p:nvSpPr>
        <p:spPr>
          <a:xfrm>
            <a:off x="514350" y="1544638"/>
            <a:ext cx="7772400" cy="1470025"/>
          </a:xfrm>
        </p:spPr>
        <p:txBody>
          <a:bodyPr/>
          <a:lstStyle>
            <a:lvl1pPr>
              <a:defRPr/>
            </a:lvl1pPr>
          </a:lstStyle>
          <a:p>
            <a:r>
              <a:rPr lang="en-US" dirty="0"/>
              <a:t>Click to edit Master title style</a:t>
            </a:r>
          </a:p>
        </p:txBody>
      </p:sp>
      <p:sp>
        <p:nvSpPr>
          <p:cNvPr id="1807364" name="Rectangle 4"/>
          <p:cNvSpPr>
            <a:spLocks noGrp="1" noChangeArrowheads="1"/>
          </p:cNvSpPr>
          <p:nvPr>
            <p:ph type="subTitle" idx="1"/>
          </p:nvPr>
        </p:nvSpPr>
        <p:spPr>
          <a:xfrm>
            <a:off x="555625" y="3214688"/>
            <a:ext cx="7045325" cy="1752600"/>
          </a:xfrm>
        </p:spPr>
        <p:txBody>
          <a:bodyPr/>
          <a:lstStyle>
            <a:lvl1pPr marL="0" indent="3175">
              <a:spcBef>
                <a:spcPct val="0"/>
              </a:spcBef>
              <a:buNone/>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3063" y="1676400"/>
            <a:ext cx="42052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30750" y="1676400"/>
            <a:ext cx="4205288" cy="4114800"/>
          </a:xfrm>
        </p:spPr>
        <p:txBody>
          <a:bodyPr/>
          <a:lstStyle/>
          <a:p>
            <a:pPr lvl="0"/>
            <a:endParaRPr lang="en-US" noProof="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3063" y="1676400"/>
            <a:ext cx="42052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676400"/>
            <a:ext cx="4205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spcBef>
                <a:spcPts val="600"/>
              </a:spcBef>
              <a:buFont typeface="Arial" pitchFamily="34" charset="0"/>
              <a:buChar char="•"/>
              <a:defRPr/>
            </a:lvl1pPr>
            <a:lvl2pPr marL="228600" indent="-228600">
              <a:spcBef>
                <a:spcPts val="600"/>
              </a:spcBef>
              <a:defRPr sz="3200"/>
            </a:lvl2pPr>
            <a:lvl3pPr>
              <a:spcBef>
                <a:spcPts val="600"/>
              </a:spcBef>
              <a:defRPr/>
            </a:lvl3pPr>
            <a:lvl4pPr marL="685800" indent="-228600">
              <a:spcBef>
                <a:spcPts val="600"/>
              </a:spcBef>
              <a:defRPr/>
            </a:lvl4pPr>
            <a:lvl5pPr marL="912813" indent="-227013" defTabSz="858838">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73063" y="1676400"/>
            <a:ext cx="4205287" cy="4114800"/>
          </a:xfrm>
        </p:spPr>
        <p:txBody>
          <a:bodyPr/>
          <a:lstStyle>
            <a:lvl1pPr marL="0" indent="0">
              <a:buFont typeface="Arial" pitchFamily="34" charse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0750" y="1676400"/>
            <a:ext cx="4205288" cy="4114800"/>
          </a:xfrm>
        </p:spPr>
        <p:txBody>
          <a:bodyPr/>
          <a:lstStyle>
            <a:lvl1pPr marL="0" indent="0">
              <a:buFont typeface="Arial" pitchFamily="34" charse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373063" y="1676400"/>
            <a:ext cx="8562975" cy="4114800"/>
          </a:xfrm>
        </p:spPr>
        <p:txBody>
          <a:bodyPr/>
          <a:lstStyle>
            <a:lvl1pPr>
              <a:buFont typeface="Arial" pitchFamily="34" charset="0"/>
              <a:buNone/>
              <a:defRPr/>
            </a:lvl1pPr>
          </a:lstStyle>
          <a:p>
            <a:pPr lvl="0"/>
            <a:endParaRPr lang="en-US" noProof="0"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73063" y="1676400"/>
            <a:ext cx="42052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30750" y="1676400"/>
            <a:ext cx="4205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73063" y="1676400"/>
            <a:ext cx="8562975" cy="4114800"/>
          </a:xfrm>
        </p:spPr>
        <p:txBody>
          <a:bodyPr/>
          <a:lstStyle/>
          <a:p>
            <a:pPr lvl="0"/>
            <a:endParaRPr lang="en-US" noProof="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73063" y="1676400"/>
            <a:ext cx="85629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3063" y="3810000"/>
            <a:ext cx="85629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6338" name="Line 2"/>
          <p:cNvSpPr>
            <a:spLocks noChangeShapeType="1"/>
          </p:cNvSpPr>
          <p:nvPr userDrawn="1"/>
        </p:nvSpPr>
        <p:spPr bwMode="auto">
          <a:xfrm>
            <a:off x="373063" y="6053138"/>
            <a:ext cx="8331200" cy="0"/>
          </a:xfrm>
          <a:prstGeom prst="line">
            <a:avLst/>
          </a:prstGeom>
          <a:noFill/>
          <a:ln w="9525">
            <a:solidFill>
              <a:srgbClr val="5C5CAE"/>
            </a:solidFill>
            <a:round/>
            <a:headEnd/>
            <a:tailEnd/>
          </a:ln>
          <a:effectLst/>
        </p:spPr>
        <p:txBody>
          <a:bodyPr/>
          <a:lstStyle/>
          <a:p>
            <a:pPr fontAlgn="auto">
              <a:spcBef>
                <a:spcPts val="0"/>
              </a:spcBef>
              <a:spcAft>
                <a:spcPts val="0"/>
              </a:spcAft>
              <a:defRPr/>
            </a:pPr>
            <a:endParaRPr lang="en-US">
              <a:latin typeface="+mn-lt"/>
            </a:endParaRPr>
          </a:p>
        </p:txBody>
      </p:sp>
      <p:sp>
        <p:nvSpPr>
          <p:cNvPr id="1027" name="Rectangle 3"/>
          <p:cNvSpPr>
            <a:spLocks noGrp="1" noChangeArrowheads="1"/>
          </p:cNvSpPr>
          <p:nvPr>
            <p:ph type="title"/>
          </p:nvPr>
        </p:nvSpPr>
        <p:spPr bwMode="auto">
          <a:xfrm>
            <a:off x="338138" y="228600"/>
            <a:ext cx="85820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73063" y="1676400"/>
            <a:ext cx="85629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6341" name="Line 5"/>
          <p:cNvSpPr>
            <a:spLocks noChangeShapeType="1"/>
          </p:cNvSpPr>
          <p:nvPr userDrawn="1"/>
        </p:nvSpPr>
        <p:spPr bwMode="auto">
          <a:xfrm>
            <a:off x="342900" y="1371600"/>
            <a:ext cx="8331200" cy="0"/>
          </a:xfrm>
          <a:prstGeom prst="line">
            <a:avLst/>
          </a:prstGeom>
          <a:noFill/>
          <a:ln w="38100">
            <a:solidFill>
              <a:srgbClr val="5C5CAE"/>
            </a:solidFill>
            <a:round/>
            <a:headEnd/>
            <a:tailEn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800"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663366"/>
          </a:solidFill>
          <a:latin typeface="+mj-lt"/>
          <a:ea typeface="+mj-ea"/>
          <a:cs typeface="+mj-cs"/>
        </a:defRPr>
      </a:lvl1pPr>
      <a:lvl2pPr algn="l" rtl="0" eaLnBrk="0" fontAlgn="base" hangingPunct="0">
        <a:lnSpc>
          <a:spcPct val="90000"/>
        </a:lnSpc>
        <a:spcBef>
          <a:spcPct val="0"/>
        </a:spcBef>
        <a:spcAft>
          <a:spcPct val="0"/>
        </a:spcAft>
        <a:defRPr sz="4000">
          <a:solidFill>
            <a:srgbClr val="663366"/>
          </a:solidFill>
          <a:latin typeface="Arial" charset="0"/>
        </a:defRPr>
      </a:lvl2pPr>
      <a:lvl3pPr algn="l" rtl="0" eaLnBrk="0" fontAlgn="base" hangingPunct="0">
        <a:lnSpc>
          <a:spcPct val="90000"/>
        </a:lnSpc>
        <a:spcBef>
          <a:spcPct val="0"/>
        </a:spcBef>
        <a:spcAft>
          <a:spcPct val="0"/>
        </a:spcAft>
        <a:defRPr sz="4000">
          <a:solidFill>
            <a:srgbClr val="663366"/>
          </a:solidFill>
          <a:latin typeface="Arial" charset="0"/>
        </a:defRPr>
      </a:lvl3pPr>
      <a:lvl4pPr algn="l" rtl="0" eaLnBrk="0" fontAlgn="base" hangingPunct="0">
        <a:lnSpc>
          <a:spcPct val="90000"/>
        </a:lnSpc>
        <a:spcBef>
          <a:spcPct val="0"/>
        </a:spcBef>
        <a:spcAft>
          <a:spcPct val="0"/>
        </a:spcAft>
        <a:defRPr sz="4000">
          <a:solidFill>
            <a:srgbClr val="663366"/>
          </a:solidFill>
          <a:latin typeface="Arial" charset="0"/>
        </a:defRPr>
      </a:lvl4pPr>
      <a:lvl5pPr algn="l" rtl="0" eaLnBrk="0" fontAlgn="base" hangingPunct="0">
        <a:lnSpc>
          <a:spcPct val="90000"/>
        </a:lnSpc>
        <a:spcBef>
          <a:spcPct val="0"/>
        </a:spcBef>
        <a:spcAft>
          <a:spcPct val="0"/>
        </a:spcAft>
        <a:defRPr sz="4000">
          <a:solidFill>
            <a:srgbClr val="663366"/>
          </a:solidFill>
          <a:latin typeface="Arial" charset="0"/>
        </a:defRPr>
      </a:lvl5pPr>
      <a:lvl6pPr marL="457200" algn="l" rtl="0" fontAlgn="base">
        <a:lnSpc>
          <a:spcPct val="90000"/>
        </a:lnSpc>
        <a:spcBef>
          <a:spcPct val="0"/>
        </a:spcBef>
        <a:spcAft>
          <a:spcPct val="0"/>
        </a:spcAft>
        <a:defRPr sz="4000">
          <a:solidFill>
            <a:srgbClr val="663366"/>
          </a:solidFill>
          <a:latin typeface="Arial" charset="0"/>
        </a:defRPr>
      </a:lvl6pPr>
      <a:lvl7pPr marL="914400" algn="l" rtl="0" fontAlgn="base">
        <a:lnSpc>
          <a:spcPct val="90000"/>
        </a:lnSpc>
        <a:spcBef>
          <a:spcPct val="0"/>
        </a:spcBef>
        <a:spcAft>
          <a:spcPct val="0"/>
        </a:spcAft>
        <a:defRPr sz="4000">
          <a:solidFill>
            <a:srgbClr val="663366"/>
          </a:solidFill>
          <a:latin typeface="Arial" charset="0"/>
        </a:defRPr>
      </a:lvl7pPr>
      <a:lvl8pPr marL="1371600" algn="l" rtl="0" fontAlgn="base">
        <a:lnSpc>
          <a:spcPct val="90000"/>
        </a:lnSpc>
        <a:spcBef>
          <a:spcPct val="0"/>
        </a:spcBef>
        <a:spcAft>
          <a:spcPct val="0"/>
        </a:spcAft>
        <a:defRPr sz="4000">
          <a:solidFill>
            <a:srgbClr val="663366"/>
          </a:solidFill>
          <a:latin typeface="Arial" charset="0"/>
        </a:defRPr>
      </a:lvl8pPr>
      <a:lvl9pPr marL="1828800" algn="l" rtl="0" fontAlgn="base">
        <a:lnSpc>
          <a:spcPct val="90000"/>
        </a:lnSpc>
        <a:spcBef>
          <a:spcPct val="0"/>
        </a:spcBef>
        <a:spcAft>
          <a:spcPct val="0"/>
        </a:spcAft>
        <a:defRPr sz="4000">
          <a:solidFill>
            <a:srgbClr val="663366"/>
          </a:solidFill>
          <a:latin typeface="Arial" charset="0"/>
        </a:defRPr>
      </a:lvl9pPr>
    </p:titleStyle>
    <p:bodyStyle>
      <a:lvl1pPr marL="228600" indent="-228600" algn="l" rtl="0" eaLnBrk="0" fontAlgn="base" hangingPunct="0">
        <a:lnSpc>
          <a:spcPct val="90000"/>
        </a:lnSpc>
        <a:spcBef>
          <a:spcPts val="600"/>
        </a:spcBef>
        <a:spcAft>
          <a:spcPct val="0"/>
        </a:spcAft>
        <a:buClr>
          <a:srgbClr val="5C5CAE"/>
        </a:buClr>
        <a:buFont typeface="Arial" charset="0"/>
        <a:buChar char="•"/>
        <a:defRPr sz="3200">
          <a:solidFill>
            <a:srgbClr val="4D4D4D"/>
          </a:solidFill>
          <a:latin typeface="+mn-lt"/>
          <a:ea typeface="+mn-ea"/>
          <a:cs typeface="+mn-cs"/>
        </a:defRPr>
      </a:lvl1pPr>
      <a:lvl2pPr marL="239713" indent="-239713" algn="l" rtl="0" eaLnBrk="0" fontAlgn="base" hangingPunct="0">
        <a:lnSpc>
          <a:spcPct val="90000"/>
        </a:lnSpc>
        <a:spcBef>
          <a:spcPts val="600"/>
        </a:spcBef>
        <a:spcAft>
          <a:spcPct val="0"/>
        </a:spcAft>
        <a:buClr>
          <a:srgbClr val="5C5CAE"/>
        </a:buClr>
        <a:buFont typeface="Arial" charset="0"/>
        <a:buChar char="•"/>
        <a:defRPr sz="2800">
          <a:solidFill>
            <a:srgbClr val="4D4D4D"/>
          </a:solidFill>
          <a:latin typeface="+mn-lt"/>
        </a:defRPr>
      </a:lvl2pPr>
      <a:lvl3pPr marL="455613" indent="-227013" algn="l" rtl="0" eaLnBrk="0" fontAlgn="base" hangingPunct="0">
        <a:lnSpc>
          <a:spcPct val="90000"/>
        </a:lnSpc>
        <a:spcBef>
          <a:spcPts val="600"/>
        </a:spcBef>
        <a:spcAft>
          <a:spcPct val="0"/>
        </a:spcAft>
        <a:buClr>
          <a:srgbClr val="5C5CAE"/>
        </a:buClr>
        <a:buSzPct val="75000"/>
        <a:buFont typeface="Arial" charset="0"/>
        <a:buChar char="▪"/>
        <a:defRPr sz="2800">
          <a:solidFill>
            <a:srgbClr val="4D4D4D"/>
          </a:solidFill>
          <a:latin typeface="+mn-lt"/>
        </a:defRPr>
      </a:lvl3pPr>
      <a:lvl4pPr marL="692150" indent="-234950" algn="l" rtl="0" eaLnBrk="0" fontAlgn="base" hangingPunct="0">
        <a:lnSpc>
          <a:spcPct val="90000"/>
        </a:lnSpc>
        <a:spcBef>
          <a:spcPts val="600"/>
        </a:spcBef>
        <a:spcAft>
          <a:spcPct val="0"/>
        </a:spcAft>
        <a:buClr>
          <a:srgbClr val="5C5CAE"/>
        </a:buClr>
        <a:buFont typeface="Arial" charset="0"/>
        <a:buChar char="▫"/>
        <a:defRPr sz="2800">
          <a:solidFill>
            <a:srgbClr val="4D4D4D"/>
          </a:solidFill>
          <a:latin typeface="+mn-lt"/>
        </a:defRPr>
      </a:lvl4pPr>
      <a:lvl5pPr marL="912813" indent="-227013" algn="l" defTabSz="858838" rtl="0" eaLnBrk="0" fontAlgn="base" hangingPunct="0">
        <a:lnSpc>
          <a:spcPct val="90000"/>
        </a:lnSpc>
        <a:spcBef>
          <a:spcPts val="600"/>
        </a:spcBef>
        <a:spcAft>
          <a:spcPct val="0"/>
        </a:spcAft>
        <a:buClr>
          <a:srgbClr val="5C5CAE"/>
        </a:buClr>
        <a:buFont typeface="Arial" charset="0"/>
        <a:buChar char="▫"/>
        <a:defRPr sz="2800">
          <a:solidFill>
            <a:srgbClr val="4D4D4D"/>
          </a:solidFill>
          <a:latin typeface="+mn-lt"/>
        </a:defRPr>
      </a:lvl5pPr>
      <a:lvl6pPr marL="16033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6pPr>
      <a:lvl7pPr marL="20605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7pPr>
      <a:lvl8pPr marL="25177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8pPr>
      <a:lvl9pPr marL="29749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2.xml"/><Relationship Id="rId5" Type="http://schemas.openxmlformats.org/officeDocument/2006/relationships/image" Target="../media/image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24.xml"/><Relationship Id="rId5" Type="http://schemas.openxmlformats.org/officeDocument/2006/relationships/image" Target="../media/image19.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27.xml"/><Relationship Id="rId21" Type="http://schemas.openxmlformats.org/officeDocument/2006/relationships/image" Target="../media/image28.jpeg"/><Relationship Id="rId7" Type="http://schemas.openxmlformats.org/officeDocument/2006/relationships/tags" Target="../tags/tag31.xml"/><Relationship Id="rId12" Type="http://schemas.openxmlformats.org/officeDocument/2006/relationships/notesSlide" Target="../notesSlides/notesSlide41.xml"/><Relationship Id="rId17" Type="http://schemas.openxmlformats.org/officeDocument/2006/relationships/image" Target="../media/image24.jpeg"/><Relationship Id="rId2" Type="http://schemas.openxmlformats.org/officeDocument/2006/relationships/tags" Target="../tags/tag26.xml"/><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3.xml"/><Relationship Id="rId5" Type="http://schemas.openxmlformats.org/officeDocument/2006/relationships/tags" Target="../tags/tag29.xml"/><Relationship Id="rId15" Type="http://schemas.openxmlformats.org/officeDocument/2006/relationships/image" Target="../media/image22.png"/><Relationship Id="rId10" Type="http://schemas.openxmlformats.org/officeDocument/2006/relationships/tags" Target="../tags/tag34.xml"/><Relationship Id="rId19" Type="http://schemas.openxmlformats.org/officeDocument/2006/relationships/image" Target="../media/image26.jpe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21.jpeg"/><Relationship Id="rId22"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35.xml"/><Relationship Id="rId5" Type="http://schemas.openxmlformats.org/officeDocument/2006/relationships/image" Target="../media/image30.jpeg"/><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9.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31.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32.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5.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tags" Target="../tags/tag49.xml"/><Relationship Id="rId16" Type="http://schemas.openxmlformats.org/officeDocument/2006/relationships/image" Target="../media/image45.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40.png"/><Relationship Id="rId5" Type="http://schemas.openxmlformats.org/officeDocument/2006/relationships/tags" Target="../tags/tag52.xml"/><Relationship Id="rId15" Type="http://schemas.openxmlformats.org/officeDocument/2006/relationships/image" Target="../media/image44.png"/><Relationship Id="rId10" Type="http://schemas.openxmlformats.org/officeDocument/2006/relationships/notesSlide" Target="../notesSlides/notesSlide73.xml"/><Relationship Id="rId4" Type="http://schemas.openxmlformats.org/officeDocument/2006/relationships/tags" Target="../tags/tag51.xml"/><Relationship Id="rId9" Type="http://schemas.openxmlformats.org/officeDocument/2006/relationships/slideLayout" Target="../slideLayouts/slideLayout2.xml"/><Relationship Id="rId14" Type="http://schemas.openxmlformats.org/officeDocument/2006/relationships/image" Target="../media/image4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2.png"/><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png"/><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png"/><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png"/><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2.png"/><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6.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4.jpeg"/><Relationship Id="rId5" Type="http://schemas.openxmlformats.org/officeDocument/2006/relationships/tags" Target="../tags/tag8.xml"/><Relationship Id="rId10" Type="http://schemas.openxmlformats.org/officeDocument/2006/relationships/notesSlide" Target="../notesSlides/notesSlide8.xml"/><Relationship Id="rId4" Type="http://schemas.openxmlformats.org/officeDocument/2006/relationships/tags" Target="../tags/tag7.xml"/><Relationship Id="rId9"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55625" y="3659188"/>
            <a:ext cx="8115300" cy="1752600"/>
          </a:xfrm>
          <a:prstGeom prst="rect">
            <a:avLst/>
          </a:prstGeom>
          <a:noFill/>
          <a:ln w="9525">
            <a:noFill/>
            <a:miter lim="800000"/>
            <a:headEnd/>
            <a:tailEnd/>
          </a:ln>
        </p:spPr>
        <p:txBody>
          <a:bodyPr/>
          <a:lstStyle/>
          <a:p>
            <a:pPr>
              <a:lnSpc>
                <a:spcPct val="90000"/>
              </a:lnSpc>
              <a:buClr>
                <a:srgbClr val="5C5CAE"/>
              </a:buClr>
              <a:buFont typeface="Arial" charset="0"/>
              <a:buNone/>
            </a:pPr>
            <a:r>
              <a:rPr lang="en-US" sz="3200"/>
              <a:t>Association of Reproductive Health Professionals</a:t>
            </a:r>
          </a:p>
          <a:p>
            <a:pPr>
              <a:lnSpc>
                <a:spcPct val="90000"/>
              </a:lnSpc>
              <a:buClr>
                <a:srgbClr val="5C5CAE"/>
              </a:buClr>
              <a:buFont typeface="Arial" charset="0"/>
              <a:buNone/>
            </a:pPr>
            <a:r>
              <a:rPr lang="en-US" sz="3200" u="sng">
                <a:solidFill>
                  <a:schemeClr val="accent1"/>
                </a:solidFill>
              </a:rPr>
              <a:t>www.arhp.org</a:t>
            </a:r>
          </a:p>
        </p:txBody>
      </p:sp>
      <p:sp>
        <p:nvSpPr>
          <p:cNvPr id="3075" name="Rectangle 3"/>
          <p:cNvSpPr>
            <a:spLocks noChangeArrowheads="1"/>
          </p:cNvSpPr>
          <p:nvPr/>
        </p:nvSpPr>
        <p:spPr bwMode="auto">
          <a:xfrm>
            <a:off x="514350" y="1544638"/>
            <a:ext cx="8001000" cy="1470025"/>
          </a:xfrm>
          <a:prstGeom prst="rect">
            <a:avLst/>
          </a:prstGeom>
          <a:noFill/>
          <a:ln w="9525">
            <a:noFill/>
            <a:miter lim="800000"/>
            <a:headEnd/>
            <a:tailEnd/>
          </a:ln>
        </p:spPr>
        <p:txBody>
          <a:bodyPr anchor="b"/>
          <a:lstStyle/>
          <a:p>
            <a:pPr>
              <a:lnSpc>
                <a:spcPct val="90000"/>
              </a:lnSpc>
            </a:pPr>
            <a:r>
              <a:rPr lang="en-US" sz="3600">
                <a:solidFill>
                  <a:srgbClr val="663366"/>
                </a:solidFill>
              </a:rPr>
              <a:t>Options for Early Pregnancy Loss: </a:t>
            </a:r>
            <a:br>
              <a:rPr lang="en-US" sz="3600">
                <a:solidFill>
                  <a:srgbClr val="663366"/>
                </a:solidFill>
              </a:rPr>
            </a:br>
            <a:r>
              <a:rPr lang="en-US" sz="3600">
                <a:solidFill>
                  <a:srgbClr val="663366"/>
                </a:solidFill>
              </a:rPr>
              <a:t>Manual Vacuum Aspiration and Medication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2"/>
          </p:nvPr>
        </p:nvSpPr>
        <p:spPr>
          <a:xfrm>
            <a:off x="374650" y="1524000"/>
            <a:ext cx="8477250" cy="430213"/>
          </a:xfrm>
          <a:noFill/>
        </p:spPr>
        <p:txBody>
          <a:bodyPr/>
          <a:lstStyle/>
          <a:p>
            <a:pPr marL="0" indent="0" eaLnBrk="1" hangingPunct="1">
              <a:buFont typeface="Arial" charset="0"/>
              <a:buNone/>
            </a:pPr>
            <a:r>
              <a:rPr lang="en-US" smtClean="0"/>
              <a:t>Procedure is complete when POC are identified</a:t>
            </a:r>
          </a:p>
        </p:txBody>
      </p:sp>
      <p:sp>
        <p:nvSpPr>
          <p:cNvPr id="12291" name="Rectangle 3"/>
          <p:cNvSpPr>
            <a:spLocks noGrp="1" noChangeArrowheads="1"/>
          </p:cNvSpPr>
          <p:nvPr>
            <p:ph type="title"/>
          </p:nvPr>
        </p:nvSpPr>
        <p:spPr/>
        <p:txBody>
          <a:bodyPr/>
          <a:lstStyle/>
          <a:p>
            <a:pPr eaLnBrk="1" hangingPunct="1"/>
            <a:r>
              <a:rPr lang="en-US" smtClean="0"/>
              <a:t>Products of Conception (POC)</a:t>
            </a:r>
          </a:p>
        </p:txBody>
      </p:sp>
      <p:grpSp>
        <p:nvGrpSpPr>
          <p:cNvPr id="12292" name="Group 4"/>
          <p:cNvGrpSpPr>
            <a:grpSpLocks/>
          </p:cNvGrpSpPr>
          <p:nvPr/>
        </p:nvGrpSpPr>
        <p:grpSpPr bwMode="auto">
          <a:xfrm>
            <a:off x="2362200" y="2093913"/>
            <a:ext cx="5732463" cy="3932237"/>
            <a:chOff x="956" y="1319"/>
            <a:chExt cx="3611" cy="2477"/>
          </a:xfrm>
        </p:grpSpPr>
        <p:grpSp>
          <p:nvGrpSpPr>
            <p:cNvPr id="12294" name="Group 5"/>
            <p:cNvGrpSpPr>
              <a:grpSpLocks/>
            </p:cNvGrpSpPr>
            <p:nvPr/>
          </p:nvGrpSpPr>
          <p:grpSpPr bwMode="auto">
            <a:xfrm>
              <a:off x="956" y="1319"/>
              <a:ext cx="3611" cy="1890"/>
              <a:chOff x="956" y="959"/>
              <a:chExt cx="3611" cy="1890"/>
            </a:xfrm>
          </p:grpSpPr>
          <p:pic>
            <p:nvPicPr>
              <p:cNvPr id="12297" name="Picture 6" descr="Rectangle 9_pptX"/>
              <p:cNvPicPr>
                <a:picLocks noChangeAspect="1" noChangeArrowheads="1"/>
              </p:cNvPicPr>
              <p:nvPr>
                <p:custDataLst>
                  <p:tags r:id="rId1"/>
                </p:custDataLst>
              </p:nvPr>
            </p:nvPicPr>
            <p:blipFill>
              <a:blip r:embed="rId4" cstate="print"/>
              <a:srcRect/>
              <a:stretch>
                <a:fillRect/>
              </a:stretch>
            </p:blipFill>
            <p:spPr bwMode="invGray">
              <a:xfrm>
                <a:off x="956" y="959"/>
                <a:ext cx="3611" cy="1890"/>
              </a:xfrm>
              <a:prstGeom prst="rect">
                <a:avLst/>
              </a:prstGeom>
              <a:noFill/>
              <a:ln w="9525">
                <a:noFill/>
                <a:miter lim="800000"/>
                <a:headEnd/>
                <a:tailEnd/>
              </a:ln>
            </p:spPr>
          </p:pic>
          <p:pic>
            <p:nvPicPr>
              <p:cNvPr id="12298" name="Picture 7"/>
              <p:cNvPicPr>
                <a:picLocks noChangeAspect="1" noChangeArrowheads="1"/>
              </p:cNvPicPr>
              <p:nvPr/>
            </p:nvPicPr>
            <p:blipFill>
              <a:blip r:embed="rId5" cstate="print">
                <a:lum contrast="48000"/>
              </a:blip>
              <a:srcRect/>
              <a:stretch>
                <a:fillRect/>
              </a:stretch>
            </p:blipFill>
            <p:spPr bwMode="auto">
              <a:xfrm>
                <a:off x="1028" y="1021"/>
                <a:ext cx="3369" cy="1715"/>
              </a:xfrm>
              <a:prstGeom prst="rect">
                <a:avLst/>
              </a:prstGeom>
              <a:noFill/>
              <a:ln w="9525">
                <a:solidFill>
                  <a:schemeClr val="bg1"/>
                </a:solidFill>
                <a:miter lim="800000"/>
                <a:headEnd/>
                <a:tailEnd/>
              </a:ln>
            </p:spPr>
          </p:pic>
        </p:grpSp>
        <p:sp>
          <p:nvSpPr>
            <p:cNvPr id="12295" name="Text Box 8"/>
            <p:cNvSpPr txBox="1">
              <a:spLocks noChangeArrowheads="1"/>
            </p:cNvSpPr>
            <p:nvPr/>
          </p:nvSpPr>
          <p:spPr bwMode="auto">
            <a:xfrm>
              <a:off x="1095" y="3193"/>
              <a:ext cx="1739" cy="601"/>
            </a:xfrm>
            <a:prstGeom prst="rect">
              <a:avLst/>
            </a:prstGeom>
            <a:noFill/>
            <a:ln w="9525">
              <a:noFill/>
              <a:miter lim="800000"/>
              <a:headEnd/>
              <a:tailEnd/>
            </a:ln>
          </p:spPr>
          <p:txBody>
            <a:bodyPr wrap="none">
              <a:spAutoFit/>
            </a:bodyPr>
            <a:lstStyle/>
            <a:p>
              <a:pPr algn="ctr"/>
              <a:r>
                <a:rPr lang="en-US" sz="2800"/>
                <a:t>Electric Suction </a:t>
              </a:r>
            </a:p>
            <a:p>
              <a:pPr algn="ctr"/>
              <a:r>
                <a:rPr lang="en-US" sz="2800"/>
                <a:t>Machine</a:t>
              </a:r>
            </a:p>
          </p:txBody>
        </p:sp>
        <p:sp>
          <p:nvSpPr>
            <p:cNvPr id="12296" name="Text Box 9"/>
            <p:cNvSpPr txBox="1">
              <a:spLocks noChangeArrowheads="1"/>
            </p:cNvSpPr>
            <p:nvPr/>
          </p:nvSpPr>
          <p:spPr bwMode="auto">
            <a:xfrm>
              <a:off x="3020" y="3195"/>
              <a:ext cx="1104" cy="601"/>
            </a:xfrm>
            <a:prstGeom prst="rect">
              <a:avLst/>
            </a:prstGeom>
            <a:noFill/>
            <a:ln w="9525">
              <a:noFill/>
              <a:miter lim="800000"/>
              <a:headEnd/>
              <a:tailEnd/>
            </a:ln>
          </p:spPr>
          <p:txBody>
            <a:bodyPr>
              <a:spAutoFit/>
            </a:bodyPr>
            <a:lstStyle/>
            <a:p>
              <a:pPr algn="ctr"/>
              <a:r>
                <a:rPr lang="en-US" sz="2800"/>
                <a:t>MVA Aspirator</a:t>
              </a:r>
            </a:p>
          </p:txBody>
        </p:sp>
      </p:grpSp>
      <p:sp>
        <p:nvSpPr>
          <p:cNvPr id="12293" name="Text Box 10"/>
          <p:cNvSpPr txBox="1">
            <a:spLocks noChangeArrowheads="1"/>
          </p:cNvSpPr>
          <p:nvPr/>
        </p:nvSpPr>
        <p:spPr bwMode="auto">
          <a:xfrm>
            <a:off x="292100" y="6051550"/>
            <a:ext cx="4932363" cy="584200"/>
          </a:xfrm>
          <a:prstGeom prst="rect">
            <a:avLst/>
          </a:prstGeom>
          <a:noFill/>
          <a:ln w="9525">
            <a:noFill/>
            <a:miter lim="800000"/>
            <a:headEnd/>
            <a:tailEnd/>
          </a:ln>
        </p:spPr>
        <p:txBody>
          <a:bodyPr wrap="none">
            <a:spAutoFit/>
          </a:bodyPr>
          <a:lstStyle/>
          <a:p>
            <a:pPr eaLnBrk="0" hangingPunct="0"/>
            <a:r>
              <a:rPr lang="en-US" altLang="en-US" sz="1600"/>
              <a:t>Edwards J, Carson SA. </a:t>
            </a:r>
            <a:r>
              <a:rPr lang="en-US" altLang="en-US" sz="1600" i="1"/>
              <a:t>Am J Obstet Gynecol</a:t>
            </a:r>
            <a:r>
              <a:rPr lang="en-US" altLang="en-US" sz="1600"/>
              <a:t>. 1997.</a:t>
            </a:r>
          </a:p>
          <a:p>
            <a:pPr eaLnBrk="0" hangingPunct="0"/>
            <a:r>
              <a:rPr lang="en-US" altLang="en-US" sz="1600"/>
              <a:t>MacIsaac L, Darney P. </a:t>
            </a:r>
            <a:r>
              <a:rPr lang="en-US" altLang="en-US" sz="1600" i="1"/>
              <a:t>Am J Obstet Gynecol</a:t>
            </a:r>
            <a:r>
              <a:rPr lang="en-US" altLang="en-US" sz="1600"/>
              <a:t>. 2000.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Using MVA for treatment/completion of spontaneous abortion</a:t>
            </a:r>
          </a:p>
        </p:txBody>
      </p:sp>
      <p:sp>
        <p:nvSpPr>
          <p:cNvPr id="13315" name="Rectangle 3"/>
          <p:cNvSpPr>
            <a:spLocks noGrp="1" noChangeArrowheads="1"/>
          </p:cNvSpPr>
          <p:nvPr>
            <p:ph type="body" idx="1"/>
          </p:nvPr>
        </p:nvSpPr>
        <p:spPr>
          <a:xfrm>
            <a:off x="373063" y="1673225"/>
            <a:ext cx="8770937" cy="4468813"/>
          </a:xfrm>
        </p:spPr>
        <p:txBody>
          <a:bodyPr/>
          <a:lstStyle/>
          <a:p>
            <a:pPr lvl="1" eaLnBrk="1" hangingPunct="1"/>
            <a:r>
              <a:rPr lang="en-US" smtClean="0"/>
              <a:t>Treatment for spontaneous abortion </a:t>
            </a:r>
          </a:p>
          <a:p>
            <a:pPr lvl="1" eaLnBrk="1" hangingPunct="1"/>
            <a:r>
              <a:rPr lang="en-US" smtClean="0"/>
              <a:t>Ensures POC are fully evacuated</a:t>
            </a:r>
          </a:p>
          <a:p>
            <a:pPr lvl="1" eaLnBrk="1" hangingPunct="1"/>
            <a:r>
              <a:rPr lang="en-US" smtClean="0"/>
              <a:t>Comfortable for woman due to low noise level</a:t>
            </a:r>
          </a:p>
          <a:p>
            <a:pPr lvl="1" eaLnBrk="1" hangingPunct="1"/>
            <a:r>
              <a:rPr lang="en-US" smtClean="0"/>
              <a:t>Portable for use in physician office familiar to the woman</a:t>
            </a:r>
          </a:p>
          <a:p>
            <a:pPr lvl="1" eaLnBrk="1" hangingPunct="1"/>
            <a:r>
              <a:rPr lang="en-US" smtClean="0"/>
              <a:t>Women very satisfied with method </a:t>
            </a:r>
          </a:p>
          <a:p>
            <a:pPr lvl="2" eaLnBrk="1" hangingPunct="1"/>
            <a:r>
              <a:rPr lang="en-US" smtClean="0"/>
              <a:t>Very few studies on MVA in spontaneous abortion</a:t>
            </a:r>
          </a:p>
        </p:txBody>
      </p:sp>
      <p:sp>
        <p:nvSpPr>
          <p:cNvPr id="13316" name="Text Box 4"/>
          <p:cNvSpPr txBox="1">
            <a:spLocks noChangeArrowheads="1"/>
          </p:cNvSpPr>
          <p:nvPr/>
        </p:nvSpPr>
        <p:spPr bwMode="auto">
          <a:xfrm>
            <a:off x="292100" y="6051550"/>
            <a:ext cx="2292350" cy="338138"/>
          </a:xfrm>
          <a:prstGeom prst="rect">
            <a:avLst/>
          </a:prstGeom>
          <a:noFill/>
          <a:ln w="9525">
            <a:noFill/>
            <a:miter lim="800000"/>
            <a:headEnd/>
            <a:tailEnd/>
          </a:ln>
        </p:spPr>
        <p:txBody>
          <a:bodyPr wrap="none">
            <a:spAutoFit/>
          </a:bodyPr>
          <a:lstStyle/>
          <a:p>
            <a:pPr eaLnBrk="0" hangingPunct="0"/>
            <a:r>
              <a:rPr lang="en-US" altLang="en-US" sz="1600"/>
              <a:t>MVA Label. Ipas. 2007.</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Complications with MVA</a:t>
            </a:r>
          </a:p>
        </p:txBody>
      </p:sp>
      <p:sp>
        <p:nvSpPr>
          <p:cNvPr id="14339" name="Rectangle 3"/>
          <p:cNvSpPr>
            <a:spLocks noGrp="1" noChangeArrowheads="1"/>
          </p:cNvSpPr>
          <p:nvPr>
            <p:ph type="body" idx="1"/>
          </p:nvPr>
        </p:nvSpPr>
        <p:spPr>
          <a:xfrm>
            <a:off x="373063" y="1673225"/>
            <a:ext cx="8562975" cy="4114800"/>
          </a:xfrm>
        </p:spPr>
        <p:txBody>
          <a:bodyPr/>
          <a:lstStyle/>
          <a:p>
            <a:pPr lvl="1" eaLnBrk="1" hangingPunct="1"/>
            <a:r>
              <a:rPr lang="en-US" smtClean="0"/>
              <a:t>Very rare </a:t>
            </a:r>
          </a:p>
          <a:p>
            <a:pPr lvl="1" eaLnBrk="1" hangingPunct="1"/>
            <a:r>
              <a:rPr lang="en-US" smtClean="0"/>
              <a:t>Same as EVA</a:t>
            </a:r>
          </a:p>
          <a:p>
            <a:pPr lvl="1" eaLnBrk="1" hangingPunct="1"/>
            <a:r>
              <a:rPr lang="en-US" smtClean="0"/>
              <a:t>May include:</a:t>
            </a:r>
          </a:p>
          <a:p>
            <a:pPr lvl="2" eaLnBrk="1" hangingPunct="1"/>
            <a:r>
              <a:rPr lang="en-US" smtClean="0"/>
              <a:t>Incomplete evacuation</a:t>
            </a:r>
          </a:p>
          <a:p>
            <a:pPr lvl="2" eaLnBrk="1" hangingPunct="1"/>
            <a:r>
              <a:rPr lang="en-US" smtClean="0"/>
              <a:t>Uterine or cervical injury</a:t>
            </a:r>
          </a:p>
          <a:p>
            <a:pPr lvl="2" eaLnBrk="1" hangingPunct="1"/>
            <a:r>
              <a:rPr lang="en-US" smtClean="0"/>
              <a:t>Infection</a:t>
            </a:r>
          </a:p>
          <a:p>
            <a:pPr lvl="2" eaLnBrk="1" hangingPunct="1"/>
            <a:r>
              <a:rPr lang="en-US" smtClean="0"/>
              <a:t>Hemorrhage</a:t>
            </a:r>
          </a:p>
          <a:p>
            <a:pPr lvl="2" eaLnBrk="1" hangingPunct="1"/>
            <a:r>
              <a:rPr lang="en-US" smtClean="0"/>
              <a:t>Vagal reaction</a:t>
            </a:r>
          </a:p>
        </p:txBody>
      </p:sp>
      <p:sp>
        <p:nvSpPr>
          <p:cNvPr id="14340" name="Text Box 4"/>
          <p:cNvSpPr txBox="1">
            <a:spLocks noChangeArrowheads="1"/>
          </p:cNvSpPr>
          <p:nvPr/>
        </p:nvSpPr>
        <p:spPr bwMode="auto">
          <a:xfrm>
            <a:off x="292100" y="6051550"/>
            <a:ext cx="2292350" cy="338138"/>
          </a:xfrm>
          <a:prstGeom prst="rect">
            <a:avLst/>
          </a:prstGeom>
          <a:noFill/>
          <a:ln w="9525">
            <a:noFill/>
            <a:miter lim="800000"/>
            <a:headEnd/>
            <a:tailEnd/>
          </a:ln>
        </p:spPr>
        <p:txBody>
          <a:bodyPr wrap="none">
            <a:spAutoFit/>
          </a:bodyPr>
          <a:lstStyle/>
          <a:p>
            <a:pPr eaLnBrk="0" hangingPunct="0"/>
            <a:r>
              <a:rPr lang="en-US" altLang="en-US" sz="1600"/>
              <a:t>MVA Label. Ipas. 2007.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MVA vs. EVA Complication Rates</a:t>
            </a:r>
          </a:p>
        </p:txBody>
      </p:sp>
      <p:sp>
        <p:nvSpPr>
          <p:cNvPr id="15363" name="Rectangle 3"/>
          <p:cNvSpPr>
            <a:spLocks noGrp="1" noChangeArrowheads="1"/>
          </p:cNvSpPr>
          <p:nvPr>
            <p:ph type="body" idx="1"/>
          </p:nvPr>
        </p:nvSpPr>
        <p:spPr>
          <a:xfrm>
            <a:off x="373063" y="1673225"/>
            <a:ext cx="8562975" cy="4114800"/>
          </a:xfrm>
        </p:spPr>
        <p:txBody>
          <a:bodyPr/>
          <a:lstStyle/>
          <a:p>
            <a:pPr lvl="1" eaLnBrk="1" hangingPunct="1">
              <a:buFont typeface="Arial" charset="0"/>
              <a:buNone/>
            </a:pPr>
            <a:r>
              <a:rPr lang="en-US" smtClean="0"/>
              <a:t>Methods</a:t>
            </a:r>
          </a:p>
          <a:p>
            <a:pPr lvl="1" eaLnBrk="1" hangingPunct="1"/>
            <a:r>
              <a:rPr lang="en-US" smtClean="0"/>
              <a:t>Vacuum aspiration for abortion up to 10 wks LMP</a:t>
            </a:r>
          </a:p>
          <a:p>
            <a:pPr lvl="1" eaLnBrk="1" hangingPunct="1"/>
            <a:r>
              <a:rPr lang="en-US" smtClean="0"/>
              <a:t>Retrospective cohort analysis</a:t>
            </a:r>
          </a:p>
          <a:p>
            <a:pPr lvl="1" eaLnBrk="1" hangingPunct="1"/>
            <a:r>
              <a:rPr lang="en-US" smtClean="0"/>
              <a:t>Choice of method (MVA vs. EVA) up to physician</a:t>
            </a:r>
          </a:p>
          <a:p>
            <a:pPr lvl="1" eaLnBrk="1" hangingPunct="1"/>
            <a:r>
              <a:rPr lang="en-US" smtClean="0"/>
              <a:t>n = 1,002 for MVA; n = 724 for EVA </a:t>
            </a:r>
          </a:p>
          <a:p>
            <a:pPr lvl="1" eaLnBrk="1" hangingPunct="1"/>
            <a:r>
              <a:rPr lang="en-US" smtClean="0"/>
              <a:t>Charts reviewed for complications</a:t>
            </a:r>
          </a:p>
        </p:txBody>
      </p:sp>
      <p:sp>
        <p:nvSpPr>
          <p:cNvPr id="15364" name="Text Box 4"/>
          <p:cNvSpPr txBox="1">
            <a:spLocks noChangeArrowheads="1"/>
          </p:cNvSpPr>
          <p:nvPr/>
        </p:nvSpPr>
        <p:spPr bwMode="auto">
          <a:xfrm>
            <a:off x="292100" y="6051550"/>
            <a:ext cx="4010025" cy="338138"/>
          </a:xfrm>
          <a:prstGeom prst="rect">
            <a:avLst/>
          </a:prstGeom>
          <a:noFill/>
          <a:ln w="9525">
            <a:noFill/>
            <a:miter lim="800000"/>
            <a:headEnd/>
            <a:tailEnd/>
          </a:ln>
        </p:spPr>
        <p:txBody>
          <a:bodyPr wrap="none">
            <a:spAutoFit/>
          </a:bodyPr>
          <a:lstStyle/>
          <a:p>
            <a:pPr eaLnBrk="0" hangingPunct="0"/>
            <a:r>
              <a:rPr lang="en-US" altLang="en-US" sz="1600"/>
              <a:t>Goldberg AB, et al. </a:t>
            </a:r>
            <a:r>
              <a:rPr lang="en-US" altLang="en-US" sz="1600" i="1"/>
              <a:t>Obstet Gynecol</a:t>
            </a:r>
            <a:r>
              <a:rPr lang="en-US" altLang="en-US" sz="1600"/>
              <a:t>. 2004.</a:t>
            </a:r>
          </a:p>
        </p:txBody>
      </p:sp>
      <p:sp>
        <p:nvSpPr>
          <p:cNvPr id="15365"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MVA vs. EVA Complication Rates </a:t>
            </a:r>
            <a:r>
              <a:rPr lang="en-US" sz="2400" smtClean="0"/>
              <a:t>(continued)</a:t>
            </a:r>
          </a:p>
        </p:txBody>
      </p:sp>
      <p:sp>
        <p:nvSpPr>
          <p:cNvPr id="16387" name="Text Box 4"/>
          <p:cNvSpPr txBox="1">
            <a:spLocks noChangeArrowheads="1"/>
          </p:cNvSpPr>
          <p:nvPr/>
        </p:nvSpPr>
        <p:spPr bwMode="auto">
          <a:xfrm>
            <a:off x="292100" y="6051550"/>
            <a:ext cx="4010025" cy="338138"/>
          </a:xfrm>
          <a:prstGeom prst="rect">
            <a:avLst/>
          </a:prstGeom>
          <a:noFill/>
          <a:ln w="9525">
            <a:noFill/>
            <a:miter lim="800000"/>
            <a:headEnd/>
            <a:tailEnd/>
          </a:ln>
        </p:spPr>
        <p:txBody>
          <a:bodyPr wrap="none">
            <a:spAutoFit/>
          </a:bodyPr>
          <a:lstStyle/>
          <a:p>
            <a:pPr eaLnBrk="0" hangingPunct="0"/>
            <a:r>
              <a:rPr lang="en-US" altLang="en-US" sz="1600"/>
              <a:t>Goldberg AB, et al. </a:t>
            </a:r>
            <a:r>
              <a:rPr lang="en-US" altLang="en-US" sz="1600" i="1"/>
              <a:t>Obstet Gynecol</a:t>
            </a:r>
            <a:r>
              <a:rPr lang="en-US" altLang="en-US" sz="1600"/>
              <a:t>. 2004.</a:t>
            </a:r>
          </a:p>
        </p:txBody>
      </p:sp>
      <p:grpSp>
        <p:nvGrpSpPr>
          <p:cNvPr id="16388" name="Group 3"/>
          <p:cNvGrpSpPr>
            <a:grpSpLocks/>
          </p:cNvGrpSpPr>
          <p:nvPr/>
        </p:nvGrpSpPr>
        <p:grpSpPr bwMode="auto">
          <a:xfrm>
            <a:off x="2057400" y="1905000"/>
            <a:ext cx="5029200" cy="3608388"/>
            <a:chOff x="572" y="1727"/>
            <a:chExt cx="1977" cy="1597"/>
          </a:xfrm>
        </p:grpSpPr>
        <p:pic>
          <p:nvPicPr>
            <p:cNvPr id="16390" name="Picture 4" descr="Rectangle 9_pptX"/>
            <p:cNvPicPr>
              <a:picLocks noChangeAspect="1" noChangeArrowheads="1"/>
            </p:cNvPicPr>
            <p:nvPr>
              <p:custDataLst>
                <p:tags r:id="rId1"/>
              </p:custDataLst>
            </p:nvPr>
          </p:nvPicPr>
          <p:blipFill>
            <a:blip r:embed="rId4" cstate="print"/>
            <a:srcRect/>
            <a:stretch>
              <a:fillRect/>
            </a:stretch>
          </p:blipFill>
          <p:spPr bwMode="invGray">
            <a:xfrm>
              <a:off x="572" y="1727"/>
              <a:ext cx="1977" cy="1597"/>
            </a:xfrm>
            <a:prstGeom prst="rect">
              <a:avLst/>
            </a:prstGeom>
            <a:noFill/>
            <a:ln w="9525">
              <a:noFill/>
              <a:miter lim="800000"/>
              <a:headEnd/>
              <a:tailEnd/>
            </a:ln>
          </p:spPr>
        </p:pic>
        <p:sp>
          <p:nvSpPr>
            <p:cNvPr id="16391" name="Rectangle 5"/>
            <p:cNvSpPr>
              <a:spLocks noChangeArrowheads="1"/>
            </p:cNvSpPr>
            <p:nvPr/>
          </p:nvSpPr>
          <p:spPr bwMode="auto">
            <a:xfrm>
              <a:off x="628" y="1783"/>
              <a:ext cx="1808"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16392" name="Rectangle 6"/>
            <p:cNvSpPr>
              <a:spLocks noChangeArrowheads="1"/>
            </p:cNvSpPr>
            <p:nvPr/>
          </p:nvSpPr>
          <p:spPr bwMode="auto">
            <a:xfrm>
              <a:off x="764" y="1833"/>
              <a:ext cx="1540" cy="232"/>
            </a:xfrm>
            <a:prstGeom prst="rect">
              <a:avLst/>
            </a:prstGeom>
            <a:noFill/>
            <a:ln w="9525">
              <a:noFill/>
              <a:miter lim="800000"/>
              <a:headEnd/>
              <a:tailEnd/>
            </a:ln>
          </p:spPr>
          <p:txBody>
            <a:bodyPr>
              <a:spAutoFit/>
            </a:bodyPr>
            <a:lstStyle/>
            <a:p>
              <a:pPr algn="ctr"/>
              <a:r>
                <a:rPr lang="en-US" sz="2800">
                  <a:solidFill>
                    <a:schemeClr val="bg1"/>
                  </a:solidFill>
                </a:rPr>
                <a:t>Complications</a:t>
              </a:r>
            </a:p>
          </p:txBody>
        </p:sp>
        <p:sp>
          <p:nvSpPr>
            <p:cNvPr id="16393" name="Rectangle 7"/>
            <p:cNvSpPr>
              <a:spLocks noChangeArrowheads="1"/>
            </p:cNvSpPr>
            <p:nvPr/>
          </p:nvSpPr>
          <p:spPr bwMode="auto">
            <a:xfrm>
              <a:off x="627" y="2281"/>
              <a:ext cx="1818" cy="1001"/>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 2.5% for MVA</a:t>
              </a:r>
            </a:p>
            <a:p>
              <a:pPr marL="228600" indent="-228600">
                <a:lnSpc>
                  <a:spcPct val="90000"/>
                </a:lnSpc>
                <a:spcBef>
                  <a:spcPts val="600"/>
                </a:spcBef>
                <a:buClr>
                  <a:schemeClr val="accent1"/>
                </a:buClr>
                <a:buFont typeface="Arial" charset="0"/>
                <a:buChar char="•"/>
              </a:pPr>
              <a:r>
                <a:rPr lang="en-US" sz="2800"/>
                <a:t> 2.1% for EVA (p = 0.56)</a:t>
              </a:r>
            </a:p>
            <a:p>
              <a:pPr marL="228600" indent="-228600">
                <a:lnSpc>
                  <a:spcPct val="90000"/>
                </a:lnSpc>
                <a:spcBef>
                  <a:spcPts val="600"/>
                </a:spcBef>
                <a:buClr>
                  <a:schemeClr val="accent1"/>
                </a:buClr>
                <a:buFont typeface="Arial" charset="0"/>
                <a:buChar char="•"/>
              </a:pPr>
              <a:r>
                <a:rPr lang="en-US" sz="2800"/>
                <a:t>No significant difference</a:t>
              </a:r>
            </a:p>
          </p:txBody>
        </p:sp>
      </p:grpSp>
      <p:sp>
        <p:nvSpPr>
          <p:cNvPr id="16389"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MVA vs. EVA Complication Rates </a:t>
            </a:r>
            <a:r>
              <a:rPr lang="en-US" sz="2400" smtClean="0"/>
              <a:t>(continued)</a:t>
            </a:r>
          </a:p>
        </p:txBody>
      </p:sp>
      <p:sp>
        <p:nvSpPr>
          <p:cNvPr id="17411" name="Text Box 4"/>
          <p:cNvSpPr txBox="1">
            <a:spLocks noChangeArrowheads="1"/>
          </p:cNvSpPr>
          <p:nvPr/>
        </p:nvSpPr>
        <p:spPr bwMode="auto">
          <a:xfrm>
            <a:off x="292100" y="6051550"/>
            <a:ext cx="4010025" cy="338138"/>
          </a:xfrm>
          <a:prstGeom prst="rect">
            <a:avLst/>
          </a:prstGeom>
          <a:noFill/>
          <a:ln w="9525">
            <a:noFill/>
            <a:miter lim="800000"/>
            <a:headEnd/>
            <a:tailEnd/>
          </a:ln>
        </p:spPr>
        <p:txBody>
          <a:bodyPr wrap="none">
            <a:spAutoFit/>
          </a:bodyPr>
          <a:lstStyle/>
          <a:p>
            <a:pPr eaLnBrk="0" hangingPunct="0"/>
            <a:r>
              <a:rPr lang="en-US" altLang="en-US" sz="1600"/>
              <a:t>Goldberg AB, et al. </a:t>
            </a:r>
            <a:r>
              <a:rPr lang="en-US" altLang="en-US" sz="1600" i="1"/>
              <a:t>Obstet Gynecol</a:t>
            </a:r>
            <a:r>
              <a:rPr lang="en-US" altLang="en-US" sz="1600"/>
              <a:t>. 2004.</a:t>
            </a:r>
          </a:p>
        </p:txBody>
      </p:sp>
      <p:grpSp>
        <p:nvGrpSpPr>
          <p:cNvPr id="17412" name="Group 3"/>
          <p:cNvGrpSpPr>
            <a:grpSpLocks/>
          </p:cNvGrpSpPr>
          <p:nvPr/>
        </p:nvGrpSpPr>
        <p:grpSpPr bwMode="auto">
          <a:xfrm>
            <a:off x="1828800" y="1752600"/>
            <a:ext cx="5334000" cy="3810000"/>
            <a:chOff x="256" y="1727"/>
            <a:chExt cx="2293" cy="2400"/>
          </a:xfrm>
        </p:grpSpPr>
        <p:pic>
          <p:nvPicPr>
            <p:cNvPr id="17413" name="Picture 4" descr="Rectangle 9_pptX"/>
            <p:cNvPicPr>
              <a:picLocks noChangeAspect="1" noChangeArrowheads="1"/>
            </p:cNvPicPr>
            <p:nvPr>
              <p:custDataLst>
                <p:tags r:id="rId1"/>
              </p:custDataLst>
            </p:nvPr>
          </p:nvPicPr>
          <p:blipFill>
            <a:blip r:embed="rId4" cstate="print"/>
            <a:srcRect/>
            <a:stretch>
              <a:fillRect/>
            </a:stretch>
          </p:blipFill>
          <p:spPr bwMode="invGray">
            <a:xfrm>
              <a:off x="291" y="1727"/>
              <a:ext cx="2258" cy="2400"/>
            </a:xfrm>
            <a:prstGeom prst="rect">
              <a:avLst/>
            </a:prstGeom>
            <a:noFill/>
            <a:ln w="9525">
              <a:noFill/>
              <a:miter lim="800000"/>
              <a:headEnd/>
              <a:tailEnd/>
            </a:ln>
          </p:spPr>
        </p:pic>
        <p:sp>
          <p:nvSpPr>
            <p:cNvPr id="17414" name="Rectangle 5"/>
            <p:cNvSpPr>
              <a:spLocks noChangeArrowheads="1"/>
            </p:cNvSpPr>
            <p:nvPr/>
          </p:nvSpPr>
          <p:spPr bwMode="auto">
            <a:xfrm>
              <a:off x="335" y="1775"/>
              <a:ext cx="2094" cy="624"/>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17415" name="Rectangle 6"/>
            <p:cNvSpPr>
              <a:spLocks noChangeArrowheads="1"/>
            </p:cNvSpPr>
            <p:nvPr/>
          </p:nvSpPr>
          <p:spPr bwMode="auto">
            <a:xfrm>
              <a:off x="256" y="1804"/>
              <a:ext cx="2213" cy="547"/>
            </a:xfrm>
            <a:prstGeom prst="rect">
              <a:avLst/>
            </a:prstGeom>
            <a:noFill/>
            <a:ln w="9525">
              <a:noFill/>
              <a:miter lim="800000"/>
              <a:headEnd/>
              <a:tailEnd/>
            </a:ln>
          </p:spPr>
          <p:txBody>
            <a:bodyPr>
              <a:spAutoFit/>
            </a:bodyPr>
            <a:lstStyle/>
            <a:p>
              <a:pPr algn="ctr">
                <a:lnSpc>
                  <a:spcPct val="90000"/>
                </a:lnSpc>
                <a:spcBef>
                  <a:spcPts val="600"/>
                </a:spcBef>
              </a:pPr>
              <a:r>
                <a:rPr lang="en-US" sz="2800">
                  <a:solidFill>
                    <a:schemeClr val="bg1"/>
                  </a:solidFill>
                </a:rPr>
                <a:t>Choice of MVA vs EVA in procedures</a:t>
              </a:r>
            </a:p>
          </p:txBody>
        </p:sp>
        <p:sp>
          <p:nvSpPr>
            <p:cNvPr id="17416" name="Rectangle 7"/>
            <p:cNvSpPr>
              <a:spLocks noChangeArrowheads="1"/>
            </p:cNvSpPr>
            <p:nvPr/>
          </p:nvSpPr>
          <p:spPr bwMode="auto">
            <a:xfrm>
              <a:off x="335" y="2495"/>
              <a:ext cx="2055" cy="1132"/>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 Attendings:	 52% MVA</a:t>
              </a:r>
            </a:p>
            <a:p>
              <a:pPr marL="228600" indent="-228600">
                <a:lnSpc>
                  <a:spcPct val="90000"/>
                </a:lnSpc>
                <a:spcBef>
                  <a:spcPts val="600"/>
                </a:spcBef>
                <a:buClr>
                  <a:schemeClr val="accent1"/>
                </a:buClr>
                <a:buFont typeface="Arial" charset="0"/>
                <a:buChar char="•"/>
              </a:pPr>
              <a:r>
                <a:rPr lang="en-US" sz="2800"/>
                <a:t> Gyn residents:	 59% MVA</a:t>
              </a:r>
            </a:p>
            <a:p>
              <a:pPr marL="228600" indent="-228600">
                <a:lnSpc>
                  <a:spcPct val="90000"/>
                </a:lnSpc>
                <a:spcBef>
                  <a:spcPts val="600"/>
                </a:spcBef>
                <a:buClr>
                  <a:schemeClr val="accent1"/>
                </a:buClr>
                <a:buFont typeface="Arial" charset="0"/>
                <a:buChar char="•"/>
              </a:pPr>
              <a:r>
                <a:rPr lang="en-US" sz="2800"/>
                <a:t>Other residents: 76% MVA (p&lt;0.001)</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Early Abortion with MVA: Study </a:t>
            </a:r>
          </a:p>
        </p:txBody>
      </p:sp>
      <p:sp>
        <p:nvSpPr>
          <p:cNvPr id="18435" name="Rectangle 3"/>
          <p:cNvSpPr>
            <a:spLocks noGrp="1" noChangeArrowheads="1"/>
          </p:cNvSpPr>
          <p:nvPr>
            <p:ph type="body" idx="1"/>
          </p:nvPr>
        </p:nvSpPr>
        <p:spPr>
          <a:xfrm>
            <a:off x="373063" y="1673225"/>
            <a:ext cx="8562975" cy="4114800"/>
          </a:xfrm>
        </p:spPr>
        <p:txBody>
          <a:bodyPr/>
          <a:lstStyle/>
          <a:p>
            <a:pPr lvl="1" eaLnBrk="1" hangingPunct="1"/>
            <a:r>
              <a:rPr lang="en-US" smtClean="0"/>
              <a:t>Methods</a:t>
            </a:r>
          </a:p>
          <a:p>
            <a:pPr lvl="2" eaLnBrk="1" hangingPunct="1"/>
            <a:r>
              <a:rPr lang="en-US" smtClean="0"/>
              <a:t>2,399 MVA procedures, &lt; 6 weeks LMP</a:t>
            </a:r>
          </a:p>
          <a:p>
            <a:pPr lvl="2" eaLnBrk="1" hangingPunct="1"/>
            <a:r>
              <a:rPr lang="en-US" smtClean="0"/>
              <a:t>Meticulous inspection of products of conception immediately after MVA</a:t>
            </a:r>
          </a:p>
          <a:p>
            <a:pPr lvl="1" eaLnBrk="1" hangingPunct="1"/>
            <a:r>
              <a:rPr lang="en-US" smtClean="0"/>
              <a:t>Results</a:t>
            </a:r>
          </a:p>
          <a:p>
            <a:pPr lvl="2" eaLnBrk="1" hangingPunct="1"/>
            <a:r>
              <a:rPr lang="en-US" smtClean="0"/>
              <a:t>99.2% effective in terminating pregnancy</a:t>
            </a:r>
          </a:p>
          <a:p>
            <a:pPr lvl="2" eaLnBrk="1" hangingPunct="1"/>
            <a:r>
              <a:rPr lang="en-US" smtClean="0"/>
              <a:t>6 repeat aspirations (0.25%)</a:t>
            </a:r>
          </a:p>
          <a:p>
            <a:pPr lvl="2" eaLnBrk="1" hangingPunct="1"/>
            <a:r>
              <a:rPr lang="en-US" smtClean="0"/>
              <a:t>14 ectopic pregnancies (0.6%) diagnosed &amp; treated</a:t>
            </a:r>
          </a:p>
        </p:txBody>
      </p:sp>
      <p:sp>
        <p:nvSpPr>
          <p:cNvPr id="18436" name="Text Box 4"/>
          <p:cNvSpPr txBox="1">
            <a:spLocks noChangeArrowheads="1"/>
          </p:cNvSpPr>
          <p:nvPr/>
        </p:nvSpPr>
        <p:spPr bwMode="auto">
          <a:xfrm>
            <a:off x="292100" y="6051550"/>
            <a:ext cx="6003925" cy="338138"/>
          </a:xfrm>
          <a:prstGeom prst="rect">
            <a:avLst/>
          </a:prstGeom>
          <a:noFill/>
          <a:ln w="9525">
            <a:noFill/>
            <a:miter lim="800000"/>
            <a:headEnd/>
            <a:tailEnd/>
          </a:ln>
        </p:spPr>
        <p:txBody>
          <a:bodyPr wrap="none">
            <a:spAutoFit/>
          </a:bodyPr>
          <a:lstStyle/>
          <a:p>
            <a:pPr eaLnBrk="0" hangingPunct="0"/>
            <a:r>
              <a:rPr lang="en-US" altLang="en-US" sz="1600"/>
              <a:t>Edwards J, Creinin MD. </a:t>
            </a:r>
            <a:r>
              <a:rPr lang="en-US" altLang="en-US" sz="1600" i="1"/>
              <a:t>Curr Probl OIbstet Gynecol Fertil. </a:t>
            </a:r>
            <a:r>
              <a:rPr lang="en-US" altLang="en-US" sz="1600"/>
              <a:t>1997.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Early Abortion with MVA or EVA: Study</a:t>
            </a:r>
          </a:p>
        </p:txBody>
      </p:sp>
      <p:sp>
        <p:nvSpPr>
          <p:cNvPr id="19459" name="Rectangle 3"/>
          <p:cNvSpPr>
            <a:spLocks noGrp="1" noChangeArrowheads="1"/>
          </p:cNvSpPr>
          <p:nvPr>
            <p:ph type="body" idx="1"/>
          </p:nvPr>
        </p:nvSpPr>
        <p:spPr>
          <a:xfrm>
            <a:off x="373063" y="1673225"/>
            <a:ext cx="8161337" cy="4114800"/>
          </a:xfrm>
        </p:spPr>
        <p:txBody>
          <a:bodyPr/>
          <a:lstStyle/>
          <a:p>
            <a:pPr eaLnBrk="1" hangingPunct="1">
              <a:buFont typeface="Arial" charset="0"/>
              <a:buNone/>
            </a:pPr>
            <a:r>
              <a:rPr lang="en-US" smtClean="0"/>
              <a:t>Methods</a:t>
            </a:r>
          </a:p>
          <a:p>
            <a:pPr eaLnBrk="1" hangingPunct="1">
              <a:buFont typeface="Arial" charset="0"/>
              <a:buChar char="•"/>
            </a:pPr>
            <a:r>
              <a:rPr lang="en-US" smtClean="0"/>
              <a:t>1,132 women, ≤ 6 weeks LMP</a:t>
            </a:r>
          </a:p>
          <a:p>
            <a:pPr eaLnBrk="1" hangingPunct="1">
              <a:buFont typeface="Arial" charset="0"/>
              <a:buChar char="•"/>
            </a:pPr>
            <a:r>
              <a:rPr lang="en-US" smtClean="0"/>
              <a:t>1,093 procedures:</a:t>
            </a:r>
          </a:p>
          <a:p>
            <a:pPr lvl="2" eaLnBrk="1" hangingPunct="1"/>
            <a:r>
              <a:rPr lang="en-US" smtClean="0"/>
              <a:t>52% MVA</a:t>
            </a:r>
          </a:p>
          <a:p>
            <a:pPr lvl="2" eaLnBrk="1" hangingPunct="1"/>
            <a:r>
              <a:rPr lang="en-US" smtClean="0"/>
              <a:t>40% EVA</a:t>
            </a:r>
          </a:p>
          <a:p>
            <a:pPr lvl="2" eaLnBrk="1" hangingPunct="1"/>
            <a:r>
              <a:rPr lang="en-US" smtClean="0"/>
              <a:t>8% both</a:t>
            </a:r>
          </a:p>
          <a:p>
            <a:pPr eaLnBrk="1" hangingPunct="1">
              <a:buFont typeface="Arial" charset="0"/>
              <a:buChar char="•"/>
            </a:pPr>
            <a:r>
              <a:rPr lang="en-US" smtClean="0"/>
              <a:t>Examination of POC immediately after procedure</a:t>
            </a:r>
          </a:p>
        </p:txBody>
      </p:sp>
      <p:sp>
        <p:nvSpPr>
          <p:cNvPr id="19460" name="Text Box 4"/>
          <p:cNvSpPr txBox="1">
            <a:spLocks noChangeArrowheads="1"/>
          </p:cNvSpPr>
          <p:nvPr/>
        </p:nvSpPr>
        <p:spPr bwMode="auto">
          <a:xfrm>
            <a:off x="292100" y="6051550"/>
            <a:ext cx="4146550" cy="338138"/>
          </a:xfrm>
          <a:prstGeom prst="rect">
            <a:avLst/>
          </a:prstGeom>
          <a:noFill/>
          <a:ln w="9525">
            <a:noFill/>
            <a:miter lim="800000"/>
            <a:headEnd/>
            <a:tailEnd/>
          </a:ln>
        </p:spPr>
        <p:txBody>
          <a:bodyPr wrap="none">
            <a:spAutoFit/>
          </a:bodyPr>
          <a:lstStyle/>
          <a:p>
            <a:pPr eaLnBrk="0" hangingPunct="0"/>
            <a:r>
              <a:rPr lang="en-US" altLang="en-US" sz="1600"/>
              <a:t>Paul ME, et al. </a:t>
            </a:r>
            <a:r>
              <a:rPr lang="en-US" altLang="en-US" sz="1600" i="1"/>
              <a:t>Am J Obstet Gynecol. </a:t>
            </a:r>
            <a:r>
              <a:rPr lang="en-US" altLang="en-US" sz="1600"/>
              <a:t>2002.</a:t>
            </a:r>
          </a:p>
        </p:txBody>
      </p:sp>
      <p:sp>
        <p:nvSpPr>
          <p:cNvPr id="19461"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Early Abortion with MVA or EVA: Study </a:t>
            </a:r>
            <a:r>
              <a:rPr lang="en-US" sz="2400" smtClean="0"/>
              <a:t>(continued) </a:t>
            </a:r>
          </a:p>
        </p:txBody>
      </p:sp>
      <p:sp>
        <p:nvSpPr>
          <p:cNvPr id="20483" name="Text Box 4"/>
          <p:cNvSpPr txBox="1">
            <a:spLocks noChangeArrowheads="1"/>
          </p:cNvSpPr>
          <p:nvPr/>
        </p:nvSpPr>
        <p:spPr bwMode="auto">
          <a:xfrm>
            <a:off x="292100" y="6051550"/>
            <a:ext cx="4146550" cy="338138"/>
          </a:xfrm>
          <a:prstGeom prst="rect">
            <a:avLst/>
          </a:prstGeom>
          <a:noFill/>
          <a:ln w="9525">
            <a:noFill/>
            <a:miter lim="800000"/>
            <a:headEnd/>
            <a:tailEnd/>
          </a:ln>
        </p:spPr>
        <p:txBody>
          <a:bodyPr wrap="none">
            <a:spAutoFit/>
          </a:bodyPr>
          <a:lstStyle/>
          <a:p>
            <a:pPr eaLnBrk="0" hangingPunct="0"/>
            <a:r>
              <a:rPr lang="en-US" altLang="en-US" sz="1600"/>
              <a:t>Paul ME, et al. </a:t>
            </a:r>
            <a:r>
              <a:rPr lang="en-US" altLang="en-US" sz="1600" i="1"/>
              <a:t>Am J Obstet Gynecol. </a:t>
            </a:r>
            <a:r>
              <a:rPr lang="en-US" altLang="en-US" sz="1600"/>
              <a:t>2002.</a:t>
            </a:r>
          </a:p>
        </p:txBody>
      </p:sp>
      <p:sp>
        <p:nvSpPr>
          <p:cNvPr id="20484"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
        <p:nvSpPr>
          <p:cNvPr id="6" name="Rectangle 5"/>
          <p:cNvSpPr/>
          <p:nvPr/>
        </p:nvSpPr>
        <p:spPr>
          <a:xfrm>
            <a:off x="1752600" y="2286000"/>
            <a:ext cx="5334000" cy="1246495"/>
          </a:xfrm>
          <a:prstGeom prst="rect">
            <a:avLst/>
          </a:prstGeom>
          <a:noFill/>
          <a:ln w="0">
            <a:noFill/>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500" b="1" dirty="0">
                <a:ln w="0"/>
                <a:solidFill>
                  <a:srgbClr val="CC0066"/>
                </a:solidFill>
                <a:effectLst>
                  <a:outerShdw blurRad="80000" dist="40000" dir="5040000" algn="tl">
                    <a:srgbClr val="000000">
                      <a:alpha val="30000"/>
                    </a:srgbClr>
                  </a:outerShdw>
                </a:effectLst>
              </a:rPr>
              <a:t>17 of 1,132</a:t>
            </a:r>
          </a:p>
        </p:txBody>
      </p:sp>
      <p:sp>
        <p:nvSpPr>
          <p:cNvPr id="20486" name="TextBox 6"/>
          <p:cNvSpPr txBox="1">
            <a:spLocks noChangeArrowheads="1"/>
          </p:cNvSpPr>
          <p:nvPr/>
        </p:nvSpPr>
        <p:spPr bwMode="auto">
          <a:xfrm>
            <a:off x="2209800" y="3657600"/>
            <a:ext cx="4648200" cy="584200"/>
          </a:xfrm>
          <a:prstGeom prst="rect">
            <a:avLst/>
          </a:prstGeom>
          <a:noFill/>
          <a:ln w="9525">
            <a:noFill/>
            <a:miter lim="800000"/>
            <a:headEnd/>
            <a:tailEnd/>
          </a:ln>
        </p:spPr>
        <p:txBody>
          <a:bodyPr>
            <a:spAutoFit/>
          </a:bodyPr>
          <a:lstStyle/>
          <a:p>
            <a:pPr algn="ctr"/>
            <a:r>
              <a:rPr lang="en-US" sz="3200"/>
              <a:t>Required re-aspiration</a:t>
            </a:r>
          </a:p>
        </p:txBody>
      </p:sp>
      <p:sp>
        <p:nvSpPr>
          <p:cNvPr id="8" name="Rectangle 3"/>
          <p:cNvSpPr txBox="1">
            <a:spLocks noChangeArrowheads="1"/>
          </p:cNvSpPr>
          <p:nvPr/>
        </p:nvSpPr>
        <p:spPr bwMode="auto">
          <a:xfrm>
            <a:off x="373063" y="1673225"/>
            <a:ext cx="2141537" cy="606425"/>
          </a:xfrm>
          <a:prstGeom prst="rect">
            <a:avLst/>
          </a:prstGeom>
          <a:noFill/>
          <a:ln w="9525">
            <a:noFill/>
            <a:miter lim="800000"/>
            <a:headEnd/>
            <a:tailEnd/>
          </a:ln>
        </p:spPr>
        <p:txBody>
          <a:bodyPr/>
          <a:lstStyle/>
          <a:p>
            <a:pPr marL="228600" lvl="1" indent="-228600">
              <a:lnSpc>
                <a:spcPct val="90000"/>
              </a:lnSpc>
              <a:spcBef>
                <a:spcPts val="600"/>
              </a:spcBef>
              <a:buClr>
                <a:srgbClr val="5C5CAE"/>
              </a:buClr>
              <a:defRPr/>
            </a:pPr>
            <a:r>
              <a:rPr lang="en-US" sz="3200" kern="0" dirty="0">
                <a:solidFill>
                  <a:srgbClr val="4D4D4D"/>
                </a:solidFill>
                <a:latin typeface="+mn-lt"/>
              </a:rPr>
              <a:t>Results</a:t>
            </a:r>
          </a:p>
        </p:txBody>
      </p:sp>
      <p:sp>
        <p:nvSpPr>
          <p:cNvPr id="20488" name="TextBox 8"/>
          <p:cNvSpPr txBox="1">
            <a:spLocks noChangeArrowheads="1"/>
          </p:cNvSpPr>
          <p:nvPr/>
        </p:nvSpPr>
        <p:spPr bwMode="auto">
          <a:xfrm>
            <a:off x="2209800" y="4419600"/>
            <a:ext cx="4648200" cy="523875"/>
          </a:xfrm>
          <a:prstGeom prst="rect">
            <a:avLst/>
          </a:prstGeom>
          <a:noFill/>
          <a:ln w="9525">
            <a:noFill/>
            <a:miter lim="800000"/>
            <a:headEnd/>
            <a:tailEnd/>
          </a:ln>
        </p:spPr>
        <p:txBody>
          <a:bodyPr>
            <a:spAutoFit/>
          </a:bodyPr>
          <a:lstStyle/>
          <a:p>
            <a:pPr algn="ctr"/>
            <a:r>
              <a:rPr lang="en-US" sz="2800"/>
              <a:t>2.3% of study population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Early Abortion with MVA or EVA: Study </a:t>
            </a:r>
            <a:r>
              <a:rPr lang="en-US" sz="2400" smtClean="0"/>
              <a:t>(continued) </a:t>
            </a:r>
          </a:p>
        </p:txBody>
      </p:sp>
      <p:sp>
        <p:nvSpPr>
          <p:cNvPr id="21507" name="Text Box 4"/>
          <p:cNvSpPr txBox="1">
            <a:spLocks noChangeArrowheads="1"/>
          </p:cNvSpPr>
          <p:nvPr/>
        </p:nvSpPr>
        <p:spPr bwMode="auto">
          <a:xfrm>
            <a:off x="292100" y="6051550"/>
            <a:ext cx="4146550" cy="338138"/>
          </a:xfrm>
          <a:prstGeom prst="rect">
            <a:avLst/>
          </a:prstGeom>
          <a:noFill/>
          <a:ln w="9525">
            <a:noFill/>
            <a:miter lim="800000"/>
            <a:headEnd/>
            <a:tailEnd/>
          </a:ln>
        </p:spPr>
        <p:txBody>
          <a:bodyPr wrap="none">
            <a:spAutoFit/>
          </a:bodyPr>
          <a:lstStyle/>
          <a:p>
            <a:pPr eaLnBrk="0" hangingPunct="0"/>
            <a:r>
              <a:rPr lang="en-US" altLang="en-US" sz="1600"/>
              <a:t>Paul ME, et al. </a:t>
            </a:r>
            <a:r>
              <a:rPr lang="en-US" altLang="en-US" sz="1600" i="1"/>
              <a:t>Am J Obstet Gynecol. </a:t>
            </a:r>
            <a:r>
              <a:rPr lang="en-US" altLang="en-US" sz="1600"/>
              <a:t>2002.</a:t>
            </a:r>
          </a:p>
        </p:txBody>
      </p:sp>
      <p:sp>
        <p:nvSpPr>
          <p:cNvPr id="21508"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
        <p:nvSpPr>
          <p:cNvPr id="9" name="Rectangle 3"/>
          <p:cNvSpPr txBox="1">
            <a:spLocks noChangeArrowheads="1"/>
          </p:cNvSpPr>
          <p:nvPr/>
        </p:nvSpPr>
        <p:spPr bwMode="auto">
          <a:xfrm>
            <a:off x="373063" y="1673225"/>
            <a:ext cx="8562975" cy="1216025"/>
          </a:xfrm>
          <a:prstGeom prst="rect">
            <a:avLst/>
          </a:prstGeom>
          <a:noFill/>
          <a:ln w="9525">
            <a:noFill/>
            <a:miter lim="800000"/>
            <a:headEnd/>
            <a:tailEnd/>
          </a:ln>
        </p:spPr>
        <p:txBody>
          <a:bodyPr/>
          <a:lstStyle/>
          <a:p>
            <a:pPr>
              <a:lnSpc>
                <a:spcPct val="90000"/>
              </a:lnSpc>
              <a:spcBef>
                <a:spcPts val="600"/>
              </a:spcBef>
              <a:buClr>
                <a:srgbClr val="5C5CAE"/>
              </a:buClr>
              <a:defRPr/>
            </a:pPr>
            <a:r>
              <a:rPr lang="en-US" sz="3200" kern="0" dirty="0">
                <a:solidFill>
                  <a:srgbClr val="4D4D4D"/>
                </a:solidFill>
                <a:latin typeface="+mn-lt"/>
              </a:rPr>
              <a:t>Failure rates by technique among women with follow-up (95% CI):</a:t>
            </a:r>
          </a:p>
        </p:txBody>
      </p:sp>
      <p:sp>
        <p:nvSpPr>
          <p:cNvPr id="11" name="Rectangle 10"/>
          <p:cNvSpPr/>
          <p:nvPr/>
        </p:nvSpPr>
        <p:spPr>
          <a:xfrm>
            <a:off x="685800" y="2971800"/>
            <a:ext cx="1938351" cy="1015663"/>
          </a:xfrm>
          <a:prstGeom prst="rect">
            <a:avLst/>
          </a:prstGeom>
          <a:noFill/>
        </p:spPr>
        <p:txBody>
          <a:bodyPr wrap="none">
            <a:spAutoFit/>
          </a:bodyPr>
          <a:lstStyle/>
          <a:p>
            <a:pPr algn="ctr">
              <a:defRPr/>
            </a:pPr>
            <a:r>
              <a:rPr lang="en-US" sz="6000" b="1" dirty="0">
                <a:ln w="1905"/>
                <a:solidFill>
                  <a:srgbClr val="7030A0"/>
                </a:solidFill>
                <a:effectLst>
                  <a:innerShdw blurRad="69850" dist="43180" dir="5400000">
                    <a:srgbClr val="000000">
                      <a:alpha val="65000"/>
                    </a:srgbClr>
                  </a:innerShdw>
                </a:effectLst>
              </a:rPr>
              <a:t>1.1%</a:t>
            </a:r>
          </a:p>
        </p:txBody>
      </p:sp>
      <p:sp>
        <p:nvSpPr>
          <p:cNvPr id="12" name="Rectangle 11"/>
          <p:cNvSpPr/>
          <p:nvPr/>
        </p:nvSpPr>
        <p:spPr>
          <a:xfrm>
            <a:off x="3429000" y="2971800"/>
            <a:ext cx="1938351" cy="1015663"/>
          </a:xfrm>
          <a:prstGeom prst="rect">
            <a:avLst/>
          </a:prstGeom>
          <a:noFill/>
        </p:spPr>
        <p:txBody>
          <a:bodyPr wrap="none">
            <a:spAutoFit/>
          </a:bodyPr>
          <a:lstStyle/>
          <a:p>
            <a:pPr algn="ctr">
              <a:defRPr/>
            </a:pPr>
            <a:r>
              <a:rPr lang="en-US" sz="6000" b="1" dirty="0">
                <a:ln w="1905"/>
                <a:solidFill>
                  <a:srgbClr val="CC0066"/>
                </a:solidFill>
                <a:effectLst>
                  <a:innerShdw blurRad="69850" dist="43180" dir="5400000">
                    <a:srgbClr val="000000">
                      <a:alpha val="65000"/>
                    </a:srgbClr>
                  </a:innerShdw>
                </a:effectLst>
              </a:rPr>
              <a:t>2.9%</a:t>
            </a:r>
          </a:p>
        </p:txBody>
      </p:sp>
      <p:sp>
        <p:nvSpPr>
          <p:cNvPr id="13" name="Rectangle 12"/>
          <p:cNvSpPr/>
          <p:nvPr/>
        </p:nvSpPr>
        <p:spPr>
          <a:xfrm>
            <a:off x="6019800" y="2971800"/>
            <a:ext cx="1938351" cy="1015663"/>
          </a:xfrm>
          <a:prstGeom prst="rect">
            <a:avLst/>
          </a:prstGeom>
          <a:noFill/>
        </p:spPr>
        <p:txBody>
          <a:bodyPr wrap="none">
            <a:spAutoFit/>
          </a:bodyPr>
          <a:lstStyle/>
          <a:p>
            <a:pPr algn="ctr">
              <a:defRPr/>
            </a:pPr>
            <a:r>
              <a:rPr lang="en-US" sz="6000" b="1" dirty="0">
                <a:ln w="1905"/>
                <a:solidFill>
                  <a:srgbClr val="6666FF"/>
                </a:solidFill>
                <a:effectLst>
                  <a:innerShdw blurRad="69850" dist="43180" dir="5400000">
                    <a:srgbClr val="000000">
                      <a:alpha val="65000"/>
                    </a:srgbClr>
                  </a:innerShdw>
                </a:effectLst>
              </a:rPr>
              <a:t>7.5%</a:t>
            </a:r>
          </a:p>
        </p:txBody>
      </p:sp>
      <p:sp>
        <p:nvSpPr>
          <p:cNvPr id="21513" name="TextBox 13"/>
          <p:cNvSpPr txBox="1">
            <a:spLocks noChangeArrowheads="1"/>
          </p:cNvSpPr>
          <p:nvPr/>
        </p:nvSpPr>
        <p:spPr bwMode="auto">
          <a:xfrm>
            <a:off x="685800" y="3962400"/>
            <a:ext cx="1981200" cy="461963"/>
          </a:xfrm>
          <a:prstGeom prst="rect">
            <a:avLst/>
          </a:prstGeom>
          <a:noFill/>
          <a:ln w="9525">
            <a:noFill/>
            <a:miter lim="800000"/>
            <a:headEnd/>
            <a:tailEnd/>
          </a:ln>
        </p:spPr>
        <p:txBody>
          <a:bodyPr>
            <a:spAutoFit/>
          </a:bodyPr>
          <a:lstStyle/>
          <a:p>
            <a:r>
              <a:rPr lang="en-US" sz="2400"/>
              <a:t>(0.4%-3.0%)</a:t>
            </a:r>
          </a:p>
        </p:txBody>
      </p:sp>
      <p:sp>
        <p:nvSpPr>
          <p:cNvPr id="21514" name="TextBox 14"/>
          <p:cNvSpPr txBox="1">
            <a:spLocks noChangeArrowheads="1"/>
          </p:cNvSpPr>
          <p:nvPr/>
        </p:nvSpPr>
        <p:spPr bwMode="auto">
          <a:xfrm>
            <a:off x="3429000" y="3959225"/>
            <a:ext cx="1981200" cy="461963"/>
          </a:xfrm>
          <a:prstGeom prst="rect">
            <a:avLst/>
          </a:prstGeom>
          <a:noFill/>
          <a:ln w="9525">
            <a:noFill/>
            <a:miter lim="800000"/>
            <a:headEnd/>
            <a:tailEnd/>
          </a:ln>
        </p:spPr>
        <p:txBody>
          <a:bodyPr>
            <a:spAutoFit/>
          </a:bodyPr>
          <a:lstStyle/>
          <a:p>
            <a:r>
              <a:rPr lang="en-US" sz="2400"/>
              <a:t>(1.4%-5.7%)</a:t>
            </a:r>
          </a:p>
        </p:txBody>
      </p:sp>
      <p:sp>
        <p:nvSpPr>
          <p:cNvPr id="21515" name="TextBox 15"/>
          <p:cNvSpPr txBox="1">
            <a:spLocks noChangeArrowheads="1"/>
          </p:cNvSpPr>
          <p:nvPr/>
        </p:nvSpPr>
        <p:spPr bwMode="auto">
          <a:xfrm>
            <a:off x="5867400" y="3962400"/>
            <a:ext cx="2133600" cy="461963"/>
          </a:xfrm>
          <a:prstGeom prst="rect">
            <a:avLst/>
          </a:prstGeom>
          <a:noFill/>
          <a:ln w="9525">
            <a:noFill/>
            <a:miter lim="800000"/>
            <a:headEnd/>
            <a:tailEnd/>
          </a:ln>
        </p:spPr>
        <p:txBody>
          <a:bodyPr>
            <a:spAutoFit/>
          </a:bodyPr>
          <a:lstStyle/>
          <a:p>
            <a:r>
              <a:rPr lang="en-US" sz="2400"/>
              <a:t>(2.1%-18.2%)</a:t>
            </a:r>
          </a:p>
        </p:txBody>
      </p:sp>
      <p:sp>
        <p:nvSpPr>
          <p:cNvPr id="21516" name="TextBox 16"/>
          <p:cNvSpPr txBox="1">
            <a:spLocks noChangeArrowheads="1"/>
          </p:cNvSpPr>
          <p:nvPr/>
        </p:nvSpPr>
        <p:spPr bwMode="auto">
          <a:xfrm>
            <a:off x="990600" y="4648200"/>
            <a:ext cx="1219200" cy="584200"/>
          </a:xfrm>
          <a:prstGeom prst="rect">
            <a:avLst/>
          </a:prstGeom>
          <a:noFill/>
          <a:ln w="9525">
            <a:noFill/>
            <a:miter lim="800000"/>
            <a:headEnd/>
            <a:tailEnd/>
          </a:ln>
        </p:spPr>
        <p:txBody>
          <a:bodyPr>
            <a:spAutoFit/>
          </a:bodyPr>
          <a:lstStyle/>
          <a:p>
            <a:r>
              <a:rPr lang="en-US" sz="3200"/>
              <a:t>MVA</a:t>
            </a:r>
          </a:p>
        </p:txBody>
      </p:sp>
      <p:sp>
        <p:nvSpPr>
          <p:cNvPr id="21517" name="TextBox 17"/>
          <p:cNvSpPr txBox="1">
            <a:spLocks noChangeArrowheads="1"/>
          </p:cNvSpPr>
          <p:nvPr/>
        </p:nvSpPr>
        <p:spPr bwMode="auto">
          <a:xfrm>
            <a:off x="3810000" y="4648200"/>
            <a:ext cx="1219200" cy="584200"/>
          </a:xfrm>
          <a:prstGeom prst="rect">
            <a:avLst/>
          </a:prstGeom>
          <a:noFill/>
          <a:ln w="9525">
            <a:noFill/>
            <a:miter lim="800000"/>
            <a:headEnd/>
            <a:tailEnd/>
          </a:ln>
        </p:spPr>
        <p:txBody>
          <a:bodyPr>
            <a:spAutoFit/>
          </a:bodyPr>
          <a:lstStyle/>
          <a:p>
            <a:r>
              <a:rPr lang="en-US" sz="3200"/>
              <a:t>EVA</a:t>
            </a:r>
          </a:p>
        </p:txBody>
      </p:sp>
      <p:sp>
        <p:nvSpPr>
          <p:cNvPr id="21518" name="TextBox 18"/>
          <p:cNvSpPr txBox="1">
            <a:spLocks noChangeArrowheads="1"/>
          </p:cNvSpPr>
          <p:nvPr/>
        </p:nvSpPr>
        <p:spPr bwMode="auto">
          <a:xfrm>
            <a:off x="5943600" y="4645025"/>
            <a:ext cx="2133600" cy="584200"/>
          </a:xfrm>
          <a:prstGeom prst="rect">
            <a:avLst/>
          </a:prstGeom>
          <a:noFill/>
          <a:ln w="9525">
            <a:noFill/>
            <a:miter lim="800000"/>
            <a:headEnd/>
            <a:tailEnd/>
          </a:ln>
        </p:spPr>
        <p:txBody>
          <a:bodyPr>
            <a:spAutoFit/>
          </a:bodyPr>
          <a:lstStyle/>
          <a:p>
            <a:r>
              <a:rPr lang="en-US" sz="3200"/>
              <a:t>Both used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Expert Medical Advisory Committee</a:t>
            </a:r>
          </a:p>
        </p:txBody>
      </p:sp>
      <p:sp>
        <p:nvSpPr>
          <p:cNvPr id="4099" name="Rectangle 3"/>
          <p:cNvSpPr>
            <a:spLocks noGrp="1" noChangeArrowheads="1"/>
          </p:cNvSpPr>
          <p:nvPr>
            <p:ph type="body" idx="1"/>
          </p:nvPr>
        </p:nvSpPr>
        <p:spPr>
          <a:xfrm>
            <a:off x="373063" y="1673225"/>
            <a:ext cx="8562975" cy="4114800"/>
          </a:xfrm>
        </p:spPr>
        <p:txBody>
          <a:bodyPr/>
          <a:lstStyle/>
          <a:p>
            <a:pPr lvl="1" eaLnBrk="1" hangingPunct="1"/>
            <a:r>
              <a:rPr lang="en-US" smtClean="0"/>
              <a:t>Herbert P. Brown, MD</a:t>
            </a:r>
          </a:p>
          <a:p>
            <a:pPr lvl="1" eaLnBrk="1" hangingPunct="1"/>
            <a:r>
              <a:rPr lang="en-US" smtClean="0"/>
              <a:t>Michelle Forcier, MD, MPH</a:t>
            </a:r>
          </a:p>
          <a:p>
            <a:pPr lvl="1" eaLnBrk="1" hangingPunct="1"/>
            <a:r>
              <a:rPr lang="en-US" smtClean="0"/>
              <a:t>Emily Godfrey, MD, MPH</a:t>
            </a:r>
          </a:p>
          <a:p>
            <a:pPr lvl="1" eaLnBrk="1" hangingPunct="1"/>
            <a:r>
              <a:rPr lang="en-US" smtClean="0"/>
              <a:t>Marji Gold, MD </a:t>
            </a:r>
          </a:p>
          <a:p>
            <a:pPr lvl="1" eaLnBrk="1" hangingPunct="1"/>
            <a:r>
              <a:rPr lang="en-US" smtClean="0"/>
              <a:t>Jini Tanenhaus, PA, MA</a:t>
            </a:r>
          </a:p>
        </p:txBody>
      </p:sp>
      <p:sp>
        <p:nvSpPr>
          <p:cNvPr id="4100" name="Text Box 5" hidden="1"/>
          <p:cNvSpPr txBox="1">
            <a:spLocks noChangeArrowheads="1"/>
          </p:cNvSpPr>
          <p:nvPr>
            <p:custDataLst>
              <p:tags r:id="rId1"/>
            </p:custDataLst>
          </p:nvPr>
        </p:nvSpPr>
        <p:spPr bwMode="auto">
          <a:xfrm>
            <a:off x="5930900" y="4651375"/>
            <a:ext cx="1682750" cy="366713"/>
          </a:xfrm>
          <a:prstGeom prst="rect">
            <a:avLst/>
          </a:prstGeom>
          <a:solidFill>
            <a:schemeClr val="folHlink"/>
          </a:solidFill>
          <a:ln w="9525">
            <a:noFill/>
            <a:miter lim="800000"/>
            <a:headEnd/>
            <a:tailEnd/>
          </a:ln>
        </p:spPr>
        <p:txBody>
          <a:bodyPr wrap="none">
            <a:spAutoFit/>
          </a:bodyPr>
          <a:lstStyle/>
          <a:p>
            <a:r>
              <a:rPr lang="en-US">
                <a:solidFill>
                  <a:srgbClr val="FEFFFF"/>
                </a:solidFill>
              </a:rPr>
              <a:t>R</a:t>
            </a:r>
            <a:r>
              <a:rPr lang="en-US">
                <a:solidFill>
                  <a:schemeClr val="bg1"/>
                </a:solidFill>
              </a:rPr>
              <a:t>equired Slide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Early Abortion with MVA or EVA: Study </a:t>
            </a:r>
            <a:r>
              <a:rPr lang="en-US" sz="2400" smtClean="0"/>
              <a:t>(continued)</a:t>
            </a:r>
          </a:p>
        </p:txBody>
      </p:sp>
      <p:sp>
        <p:nvSpPr>
          <p:cNvPr id="22531" name="Rectangle 3"/>
          <p:cNvSpPr>
            <a:spLocks noGrp="1" noChangeArrowheads="1"/>
          </p:cNvSpPr>
          <p:nvPr>
            <p:ph type="body" idx="1"/>
          </p:nvPr>
        </p:nvSpPr>
        <p:spPr>
          <a:xfrm>
            <a:off x="373063" y="1673225"/>
            <a:ext cx="8389937" cy="4114800"/>
          </a:xfrm>
        </p:spPr>
        <p:txBody>
          <a:bodyPr/>
          <a:lstStyle/>
          <a:p>
            <a:pPr marL="0" indent="0" eaLnBrk="1" hangingPunct="1">
              <a:buFont typeface="Wingdings" pitchFamily="2" charset="2"/>
              <a:buNone/>
            </a:pPr>
            <a:r>
              <a:rPr lang="en-US" smtClean="0"/>
              <a:t>Of the 750 women who had follow-up, </a:t>
            </a:r>
            <a:br>
              <a:rPr lang="en-US" smtClean="0"/>
            </a:br>
            <a:r>
              <a:rPr lang="en-US" smtClean="0"/>
              <a:t>13 experienced other complications:</a:t>
            </a:r>
          </a:p>
          <a:p>
            <a:pPr lvl="1" eaLnBrk="1" hangingPunct="1"/>
            <a:r>
              <a:rPr lang="en-US" smtClean="0"/>
              <a:t>4 incomplete abortions</a:t>
            </a:r>
          </a:p>
          <a:p>
            <a:pPr lvl="1" eaLnBrk="1" hangingPunct="1"/>
            <a:r>
              <a:rPr lang="en-US" smtClean="0"/>
              <a:t>2 unrecognized ectopic pregnancies </a:t>
            </a:r>
          </a:p>
          <a:p>
            <a:pPr lvl="1" eaLnBrk="1" hangingPunct="1"/>
            <a:r>
              <a:rPr lang="en-US" smtClean="0"/>
              <a:t>1 hematometra</a:t>
            </a:r>
          </a:p>
          <a:p>
            <a:pPr lvl="1" eaLnBrk="1" hangingPunct="1"/>
            <a:r>
              <a:rPr lang="en-US" smtClean="0"/>
              <a:t>4 pelvic infections</a:t>
            </a:r>
          </a:p>
          <a:p>
            <a:pPr lvl="1" eaLnBrk="1" hangingPunct="1"/>
            <a:r>
              <a:rPr lang="en-US" smtClean="0"/>
              <a:t>3 re-aspirations for pain and bleeding despite negative pathology</a:t>
            </a:r>
          </a:p>
        </p:txBody>
      </p:sp>
      <p:sp>
        <p:nvSpPr>
          <p:cNvPr id="22532" name="Text Box 4"/>
          <p:cNvSpPr txBox="1">
            <a:spLocks noChangeArrowheads="1"/>
          </p:cNvSpPr>
          <p:nvPr/>
        </p:nvSpPr>
        <p:spPr bwMode="auto">
          <a:xfrm>
            <a:off x="292100" y="6051550"/>
            <a:ext cx="4146550" cy="338138"/>
          </a:xfrm>
          <a:prstGeom prst="rect">
            <a:avLst/>
          </a:prstGeom>
          <a:noFill/>
          <a:ln w="9525">
            <a:noFill/>
            <a:miter lim="800000"/>
            <a:headEnd/>
            <a:tailEnd/>
          </a:ln>
        </p:spPr>
        <p:txBody>
          <a:bodyPr wrap="none">
            <a:spAutoFit/>
          </a:bodyPr>
          <a:lstStyle/>
          <a:p>
            <a:pPr eaLnBrk="0" hangingPunct="0"/>
            <a:r>
              <a:rPr lang="en-US" altLang="en-US" sz="1600"/>
              <a:t>Paul ME, et al. </a:t>
            </a:r>
            <a:r>
              <a:rPr lang="en-US" altLang="en-US" sz="1600" i="1"/>
              <a:t>Am J Obstet Gynecol. </a:t>
            </a:r>
            <a:r>
              <a:rPr lang="en-US" altLang="en-US" sz="1600"/>
              <a:t>2002.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MVA and POC: Study</a:t>
            </a:r>
          </a:p>
        </p:txBody>
      </p:sp>
      <p:sp>
        <p:nvSpPr>
          <p:cNvPr id="23555" name="Rectangle 3"/>
          <p:cNvSpPr>
            <a:spLocks noGrp="1" noChangeArrowheads="1"/>
          </p:cNvSpPr>
          <p:nvPr>
            <p:ph type="body" idx="1"/>
          </p:nvPr>
        </p:nvSpPr>
        <p:spPr>
          <a:xfrm>
            <a:off x="373063" y="1673225"/>
            <a:ext cx="8562975" cy="3121025"/>
          </a:xfrm>
        </p:spPr>
        <p:txBody>
          <a:bodyPr/>
          <a:lstStyle/>
          <a:p>
            <a:pPr eaLnBrk="1" hangingPunct="1">
              <a:buFont typeface="Arial" charset="0"/>
              <a:buChar char="•"/>
            </a:pPr>
            <a:r>
              <a:rPr lang="en-US" smtClean="0"/>
              <a:t>In group overall </a:t>
            </a:r>
          </a:p>
          <a:p>
            <a:pPr lvl="2" eaLnBrk="1" hangingPunct="1"/>
            <a:r>
              <a:rPr lang="en-US" smtClean="0"/>
              <a:t>n = 1,726, up to 10 weeks LMP</a:t>
            </a:r>
          </a:p>
          <a:p>
            <a:pPr eaLnBrk="1" hangingPunct="1">
              <a:buFont typeface="Arial" charset="0"/>
              <a:buChar char="•"/>
            </a:pPr>
            <a:r>
              <a:rPr lang="en-US" smtClean="0"/>
              <a:t>Complication rates between MVA and EVA</a:t>
            </a:r>
          </a:p>
          <a:p>
            <a:pPr lvl="2" eaLnBrk="1" hangingPunct="1"/>
            <a:r>
              <a:rPr lang="en-US" smtClean="0"/>
              <a:t>37 patients at &lt; 6 weeks’ gestation</a:t>
            </a:r>
          </a:p>
          <a:p>
            <a:pPr lvl="2" eaLnBrk="1" hangingPunct="1"/>
            <a:r>
              <a:rPr lang="en-US" smtClean="0"/>
              <a:t>In 35 of 37, provider chose MVA </a:t>
            </a:r>
          </a:p>
          <a:p>
            <a:pPr lvl="2" eaLnBrk="1" hangingPunct="1"/>
            <a:r>
              <a:rPr lang="en-US" smtClean="0"/>
              <a:t>No re-aspirations needed in patients &lt; 6 weeks</a:t>
            </a:r>
          </a:p>
        </p:txBody>
      </p:sp>
      <p:sp>
        <p:nvSpPr>
          <p:cNvPr id="23556" name="Text Box 4"/>
          <p:cNvSpPr txBox="1">
            <a:spLocks noChangeArrowheads="1"/>
          </p:cNvSpPr>
          <p:nvPr/>
        </p:nvSpPr>
        <p:spPr bwMode="auto">
          <a:xfrm>
            <a:off x="292100" y="6051550"/>
            <a:ext cx="4010025" cy="338138"/>
          </a:xfrm>
          <a:prstGeom prst="rect">
            <a:avLst/>
          </a:prstGeom>
          <a:noFill/>
          <a:ln w="9525">
            <a:noFill/>
            <a:miter lim="800000"/>
            <a:headEnd/>
            <a:tailEnd/>
          </a:ln>
        </p:spPr>
        <p:txBody>
          <a:bodyPr wrap="none">
            <a:spAutoFit/>
          </a:bodyPr>
          <a:lstStyle/>
          <a:p>
            <a:pPr eaLnBrk="0" hangingPunct="0"/>
            <a:r>
              <a:rPr lang="en-US" altLang="en-US" sz="1600"/>
              <a:t>Goldberg AB, et al. </a:t>
            </a:r>
            <a:r>
              <a:rPr lang="en-US" altLang="en-US" sz="1600" i="1"/>
              <a:t>Obstet Gynecol</a:t>
            </a:r>
            <a:r>
              <a:rPr lang="en-US" altLang="en-US" sz="1600"/>
              <a:t>. 2004.</a:t>
            </a:r>
          </a:p>
        </p:txBody>
      </p:sp>
      <p:sp>
        <p:nvSpPr>
          <p:cNvPr id="23557"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t>MVA and POC: Study </a:t>
            </a:r>
            <a:r>
              <a:rPr lang="en-US" sz="2400" smtClean="0"/>
              <a:t>(continued)</a:t>
            </a:r>
          </a:p>
        </p:txBody>
      </p:sp>
      <p:sp>
        <p:nvSpPr>
          <p:cNvPr id="24579" name="WordArt 5"/>
          <p:cNvSpPr>
            <a:spLocks noChangeArrowheads="1" noChangeShapeType="1" noTextEdit="1"/>
          </p:cNvSpPr>
          <p:nvPr/>
        </p:nvSpPr>
        <p:spPr bwMode="auto">
          <a:xfrm rot="10800000">
            <a:off x="2946400" y="1827213"/>
            <a:ext cx="1416050" cy="2416175"/>
          </a:xfrm>
          <a:prstGeom prst="rect">
            <a:avLst/>
          </a:prstGeom>
        </p:spPr>
        <p:txBody>
          <a:bodyPr wrap="none" fromWordArt="1">
            <a:prstTxWarp prst="textPlain">
              <a:avLst>
                <a:gd name="adj" fmla="val 50000"/>
              </a:avLst>
            </a:prstTxWarp>
          </a:bodyPr>
          <a:lstStyle/>
          <a:p>
            <a:pPr algn="ctr"/>
            <a:r>
              <a:rPr lang="en-GB" sz="3600" kern="10">
                <a:ln w="9525">
                  <a:noFill/>
                  <a:round/>
                  <a:headEnd/>
                  <a:tailEnd/>
                </a:ln>
                <a:solidFill>
                  <a:srgbClr val="DDDDDD"/>
                </a:solidFill>
                <a:latin typeface="Times New Roman"/>
                <a:cs typeface="Times New Roman"/>
              </a:rPr>
              <a:t>‘</a:t>
            </a:r>
          </a:p>
        </p:txBody>
      </p:sp>
      <p:sp>
        <p:nvSpPr>
          <p:cNvPr id="24580" name="WordArt 6"/>
          <p:cNvSpPr>
            <a:spLocks noChangeArrowheads="1" noChangeShapeType="1" noTextEdit="1"/>
          </p:cNvSpPr>
          <p:nvPr/>
        </p:nvSpPr>
        <p:spPr bwMode="auto">
          <a:xfrm rot="10800000">
            <a:off x="4362450" y="1827213"/>
            <a:ext cx="1416050" cy="2416175"/>
          </a:xfrm>
          <a:prstGeom prst="rect">
            <a:avLst/>
          </a:prstGeom>
        </p:spPr>
        <p:txBody>
          <a:bodyPr wrap="none" fromWordArt="1">
            <a:prstTxWarp prst="textPlain">
              <a:avLst>
                <a:gd name="adj" fmla="val 50000"/>
              </a:avLst>
            </a:prstTxWarp>
          </a:bodyPr>
          <a:lstStyle/>
          <a:p>
            <a:pPr algn="ctr"/>
            <a:r>
              <a:rPr lang="en-GB" sz="3600" kern="10">
                <a:ln w="9525">
                  <a:noFill/>
                  <a:round/>
                  <a:headEnd/>
                  <a:tailEnd/>
                </a:ln>
                <a:solidFill>
                  <a:srgbClr val="DDDDDD"/>
                </a:solidFill>
                <a:latin typeface="Times New Roman"/>
                <a:cs typeface="Times New Roman"/>
              </a:rPr>
              <a:t>‘</a:t>
            </a:r>
          </a:p>
        </p:txBody>
      </p:sp>
      <p:sp>
        <p:nvSpPr>
          <p:cNvPr id="24581" name="Rectangle 7"/>
          <p:cNvSpPr>
            <a:spLocks noChangeArrowheads="1"/>
          </p:cNvSpPr>
          <p:nvPr/>
        </p:nvSpPr>
        <p:spPr bwMode="auto">
          <a:xfrm>
            <a:off x="228600" y="1930400"/>
            <a:ext cx="8839200" cy="2794000"/>
          </a:xfrm>
          <a:prstGeom prst="rect">
            <a:avLst/>
          </a:prstGeom>
          <a:noFill/>
          <a:ln w="9525">
            <a:noFill/>
            <a:miter lim="800000"/>
            <a:headEnd/>
            <a:tailEnd/>
          </a:ln>
        </p:spPr>
        <p:txBody>
          <a:bodyPr/>
          <a:lstStyle/>
          <a:p>
            <a:pPr indent="339725">
              <a:lnSpc>
                <a:spcPct val="90000"/>
              </a:lnSpc>
              <a:spcBef>
                <a:spcPct val="20000"/>
              </a:spcBef>
              <a:buClr>
                <a:srgbClr val="5C5CAE"/>
              </a:buClr>
              <a:buFont typeface="Wingdings" pitchFamily="2" charset="2"/>
              <a:buNone/>
            </a:pPr>
            <a:r>
              <a:rPr lang="en-US" sz="4000" i="1"/>
              <a:t>“…Significantly more re-aspirations for inability to accurately identify the pregnancy occurred in electric group.”</a:t>
            </a:r>
          </a:p>
        </p:txBody>
      </p:sp>
      <p:sp>
        <p:nvSpPr>
          <p:cNvPr id="24582" name="Text Box 8"/>
          <p:cNvSpPr txBox="1">
            <a:spLocks noChangeArrowheads="1"/>
          </p:cNvSpPr>
          <p:nvPr/>
        </p:nvSpPr>
        <p:spPr bwMode="auto">
          <a:xfrm>
            <a:off x="4046538" y="4503738"/>
            <a:ext cx="4146550" cy="1077912"/>
          </a:xfrm>
          <a:prstGeom prst="rect">
            <a:avLst/>
          </a:prstGeom>
          <a:noFill/>
          <a:ln w="9525">
            <a:noFill/>
            <a:miter lim="800000"/>
            <a:headEnd/>
            <a:tailEnd/>
          </a:ln>
        </p:spPr>
        <p:txBody>
          <a:bodyPr wrap="none">
            <a:spAutoFit/>
          </a:bodyPr>
          <a:lstStyle/>
          <a:p>
            <a:pPr algn="r" eaLnBrk="0" hangingPunct="0"/>
            <a:r>
              <a:rPr lang="en-US" altLang="en-US" sz="3200"/>
              <a:t>Goldberg AB et al. </a:t>
            </a:r>
            <a:br>
              <a:rPr lang="en-US" altLang="en-US" sz="3200"/>
            </a:br>
            <a:r>
              <a:rPr lang="en-US" altLang="en-US" sz="3200" i="1"/>
              <a:t>Obstet Gynecol, </a:t>
            </a:r>
            <a:r>
              <a:rPr lang="en-US" altLang="en-US" sz="3200"/>
              <a:t>2004</a:t>
            </a:r>
          </a:p>
        </p:txBody>
      </p:sp>
      <p:sp>
        <p:nvSpPr>
          <p:cNvPr id="24583" name="Text Box 4"/>
          <p:cNvSpPr txBox="1">
            <a:spLocks noChangeArrowheads="1"/>
          </p:cNvSpPr>
          <p:nvPr/>
        </p:nvSpPr>
        <p:spPr bwMode="auto">
          <a:xfrm>
            <a:off x="292100" y="6051550"/>
            <a:ext cx="4010025" cy="338138"/>
          </a:xfrm>
          <a:prstGeom prst="rect">
            <a:avLst/>
          </a:prstGeom>
          <a:noFill/>
          <a:ln w="9525">
            <a:noFill/>
            <a:miter lim="800000"/>
            <a:headEnd/>
            <a:tailEnd/>
          </a:ln>
        </p:spPr>
        <p:txBody>
          <a:bodyPr wrap="none">
            <a:spAutoFit/>
          </a:bodyPr>
          <a:lstStyle/>
          <a:p>
            <a:pPr eaLnBrk="0" hangingPunct="0"/>
            <a:r>
              <a:rPr lang="en-US" altLang="en-US" sz="1600"/>
              <a:t>Goldberg AB, et al. </a:t>
            </a:r>
            <a:r>
              <a:rPr lang="en-US" altLang="en-US" sz="1600" i="1"/>
              <a:t>Obstet Gynecol</a:t>
            </a:r>
            <a:r>
              <a:rPr lang="en-US" altLang="en-US" sz="1600"/>
              <a:t>. 2004.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Safety and Efficacy: </a:t>
            </a:r>
            <a:br>
              <a:rPr lang="en-US" smtClean="0"/>
            </a:br>
            <a:r>
              <a:rPr lang="en-US" smtClean="0"/>
              <a:t>Family Practice Office</a:t>
            </a:r>
          </a:p>
        </p:txBody>
      </p:sp>
      <p:sp>
        <p:nvSpPr>
          <p:cNvPr id="25603" name="Rectangle 3"/>
          <p:cNvSpPr>
            <a:spLocks noGrp="1" noChangeArrowheads="1"/>
          </p:cNvSpPr>
          <p:nvPr>
            <p:ph type="body" idx="1"/>
          </p:nvPr>
        </p:nvSpPr>
        <p:spPr>
          <a:xfrm>
            <a:off x="373063" y="1673225"/>
            <a:ext cx="8562975" cy="4114800"/>
          </a:xfrm>
        </p:spPr>
        <p:txBody>
          <a:bodyPr/>
          <a:lstStyle/>
          <a:p>
            <a:pPr eaLnBrk="1" hangingPunct="1">
              <a:buFont typeface="Arial" charset="0"/>
              <a:buNone/>
            </a:pPr>
            <a:r>
              <a:rPr lang="en-US" smtClean="0"/>
              <a:t>Methods</a:t>
            </a:r>
          </a:p>
          <a:p>
            <a:pPr eaLnBrk="1" hangingPunct="1">
              <a:buFont typeface="Arial" charset="0"/>
              <a:buChar char="•"/>
            </a:pPr>
            <a:r>
              <a:rPr lang="en-US" smtClean="0"/>
              <a:t>Abortion using MVA, &lt;12 weeks LMP</a:t>
            </a:r>
          </a:p>
          <a:p>
            <a:pPr eaLnBrk="1" hangingPunct="1">
              <a:buFont typeface="Arial" charset="0"/>
              <a:buChar char="•"/>
            </a:pPr>
            <a:r>
              <a:rPr lang="en-US" smtClean="0"/>
              <a:t>Retrospective chart review, N = 1677 </a:t>
            </a:r>
          </a:p>
          <a:p>
            <a:pPr eaLnBrk="1" hangingPunct="1">
              <a:buFont typeface="Arial" charset="0"/>
              <a:buChar char="•"/>
            </a:pPr>
            <a:r>
              <a:rPr lang="en-US" smtClean="0"/>
              <a:t>60% performed by residents under supervision</a:t>
            </a:r>
          </a:p>
          <a:p>
            <a:pPr eaLnBrk="1" hangingPunct="1">
              <a:buFont typeface="Arial" charset="0"/>
              <a:buChar char="•"/>
            </a:pPr>
            <a:r>
              <a:rPr lang="en-US" smtClean="0"/>
              <a:t>40% performed by attendings</a:t>
            </a:r>
          </a:p>
        </p:txBody>
      </p:sp>
      <p:sp>
        <p:nvSpPr>
          <p:cNvPr id="25604" name="Text Box 4"/>
          <p:cNvSpPr txBox="1">
            <a:spLocks noChangeArrowheads="1"/>
          </p:cNvSpPr>
          <p:nvPr/>
        </p:nvSpPr>
        <p:spPr bwMode="auto">
          <a:xfrm>
            <a:off x="292100" y="6051550"/>
            <a:ext cx="3835400" cy="338138"/>
          </a:xfrm>
          <a:prstGeom prst="rect">
            <a:avLst/>
          </a:prstGeom>
          <a:noFill/>
          <a:ln w="9525">
            <a:noFill/>
            <a:miter lim="800000"/>
            <a:headEnd/>
            <a:tailEnd/>
          </a:ln>
        </p:spPr>
        <p:txBody>
          <a:bodyPr wrap="none">
            <a:spAutoFit/>
          </a:bodyPr>
          <a:lstStyle/>
          <a:p>
            <a:pPr eaLnBrk="0" hangingPunct="0"/>
            <a:r>
              <a:rPr lang="en-US" altLang="en-US" sz="1600"/>
              <a:t>Westfall JM, et al. </a:t>
            </a:r>
            <a:r>
              <a:rPr lang="en-US" altLang="en-US" sz="1600" i="1"/>
              <a:t>Arch Fam </a:t>
            </a:r>
            <a:r>
              <a:rPr lang="en-US" altLang="en-US" sz="1600"/>
              <a:t>Med. 1998.</a:t>
            </a:r>
          </a:p>
        </p:txBody>
      </p:sp>
      <p:sp>
        <p:nvSpPr>
          <p:cNvPr id="25605"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Safety and Efficacy: </a:t>
            </a:r>
            <a:br>
              <a:rPr lang="en-US" smtClean="0"/>
            </a:br>
            <a:r>
              <a:rPr lang="en-US" smtClean="0"/>
              <a:t>Family Practice Office </a:t>
            </a:r>
            <a:r>
              <a:rPr lang="en-US" sz="2400" smtClean="0"/>
              <a:t>(continued)</a:t>
            </a:r>
          </a:p>
        </p:txBody>
      </p:sp>
      <p:sp>
        <p:nvSpPr>
          <p:cNvPr id="26627" name="Rectangle 3"/>
          <p:cNvSpPr>
            <a:spLocks noGrp="1" noChangeArrowheads="1"/>
          </p:cNvSpPr>
          <p:nvPr>
            <p:ph type="body" idx="1"/>
          </p:nvPr>
        </p:nvSpPr>
        <p:spPr>
          <a:xfrm>
            <a:off x="373063" y="1673225"/>
            <a:ext cx="8562975" cy="4114800"/>
          </a:xfrm>
        </p:spPr>
        <p:txBody>
          <a:bodyPr/>
          <a:lstStyle/>
          <a:p>
            <a:pPr eaLnBrk="1" hangingPunct="1">
              <a:buFont typeface="Arial" charset="0"/>
              <a:buNone/>
            </a:pPr>
            <a:r>
              <a:rPr lang="en-US" smtClean="0"/>
              <a:t>Results</a:t>
            </a:r>
          </a:p>
          <a:p>
            <a:pPr eaLnBrk="1" hangingPunct="1">
              <a:buFont typeface="Arial" charset="0"/>
              <a:buChar char="•"/>
            </a:pPr>
            <a:r>
              <a:rPr lang="en-US" smtClean="0"/>
              <a:t>99.5% effective</a:t>
            </a:r>
          </a:p>
          <a:p>
            <a:pPr eaLnBrk="1" hangingPunct="1">
              <a:buFont typeface="Arial" charset="0"/>
              <a:buChar char="•"/>
            </a:pPr>
            <a:r>
              <a:rPr lang="en-US" smtClean="0"/>
              <a:t>1.3% minor complications</a:t>
            </a:r>
          </a:p>
          <a:p>
            <a:pPr eaLnBrk="1" hangingPunct="1">
              <a:buFont typeface="Arial" charset="0"/>
              <a:buChar char="•"/>
            </a:pPr>
            <a:r>
              <a:rPr lang="en-US" smtClean="0"/>
              <a:t>No hospitalizations</a:t>
            </a:r>
          </a:p>
        </p:txBody>
      </p:sp>
      <p:sp>
        <p:nvSpPr>
          <p:cNvPr id="26628" name="Text Box 4"/>
          <p:cNvSpPr txBox="1">
            <a:spLocks noChangeArrowheads="1"/>
          </p:cNvSpPr>
          <p:nvPr/>
        </p:nvSpPr>
        <p:spPr bwMode="auto">
          <a:xfrm>
            <a:off x="292100" y="6051550"/>
            <a:ext cx="3835400" cy="338138"/>
          </a:xfrm>
          <a:prstGeom prst="rect">
            <a:avLst/>
          </a:prstGeom>
          <a:noFill/>
          <a:ln w="9525">
            <a:noFill/>
            <a:miter lim="800000"/>
            <a:headEnd/>
            <a:tailEnd/>
          </a:ln>
        </p:spPr>
        <p:txBody>
          <a:bodyPr wrap="none">
            <a:spAutoFit/>
          </a:bodyPr>
          <a:lstStyle/>
          <a:p>
            <a:pPr eaLnBrk="0" hangingPunct="0"/>
            <a:r>
              <a:rPr lang="en-US" altLang="en-US" sz="1600"/>
              <a:t>Westfall JM, et al. </a:t>
            </a:r>
            <a:r>
              <a:rPr lang="en-US" altLang="en-US" sz="1600" i="1"/>
              <a:t>Arch Fam </a:t>
            </a:r>
            <a:r>
              <a:rPr lang="en-US" altLang="en-US" sz="1600"/>
              <a:t>Med. 1998.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Patient Satisfaction</a:t>
            </a:r>
          </a:p>
        </p:txBody>
      </p:sp>
      <p:sp>
        <p:nvSpPr>
          <p:cNvPr id="22531" name="Rectangle 3"/>
          <p:cNvSpPr>
            <a:spLocks noGrp="1" noChangeArrowheads="1"/>
          </p:cNvSpPr>
          <p:nvPr>
            <p:ph type="body" idx="1"/>
          </p:nvPr>
        </p:nvSpPr>
        <p:spPr>
          <a:xfrm>
            <a:off x="373063" y="1673225"/>
            <a:ext cx="8562975" cy="4114800"/>
          </a:xfrm>
        </p:spPr>
        <p:txBody>
          <a:bodyPr/>
          <a:lstStyle/>
          <a:p>
            <a:pPr eaLnBrk="1" hangingPunct="1">
              <a:defRPr/>
            </a:pPr>
            <a:r>
              <a:rPr lang="en-US" dirty="0" smtClean="0"/>
              <a:t>Both EVA and MVA groups highly satisfied </a:t>
            </a:r>
          </a:p>
          <a:p>
            <a:pPr eaLnBrk="1" hangingPunct="1">
              <a:defRPr/>
            </a:pPr>
            <a:r>
              <a:rPr lang="en-US" dirty="0" smtClean="0"/>
              <a:t>No differences in:</a:t>
            </a:r>
          </a:p>
          <a:p>
            <a:pPr lvl="2" eaLnBrk="1" hangingPunct="1">
              <a:lnSpc>
                <a:spcPct val="80000"/>
              </a:lnSpc>
              <a:defRPr/>
            </a:pPr>
            <a:r>
              <a:rPr lang="en-US" dirty="0" smtClean="0"/>
              <a:t>Pain</a:t>
            </a:r>
          </a:p>
          <a:p>
            <a:pPr lvl="2" eaLnBrk="1" hangingPunct="1">
              <a:lnSpc>
                <a:spcPct val="80000"/>
              </a:lnSpc>
              <a:defRPr/>
            </a:pPr>
            <a:r>
              <a:rPr lang="en-US" dirty="0" smtClean="0"/>
              <a:t>Anxiety</a:t>
            </a:r>
          </a:p>
          <a:p>
            <a:pPr lvl="2" eaLnBrk="1" hangingPunct="1">
              <a:lnSpc>
                <a:spcPct val="80000"/>
              </a:lnSpc>
              <a:defRPr/>
            </a:pPr>
            <a:r>
              <a:rPr lang="en-US" dirty="0" smtClean="0"/>
              <a:t>Bleeding</a:t>
            </a:r>
          </a:p>
          <a:p>
            <a:pPr lvl="2" eaLnBrk="1" hangingPunct="1">
              <a:lnSpc>
                <a:spcPct val="80000"/>
              </a:lnSpc>
              <a:defRPr/>
            </a:pPr>
            <a:r>
              <a:rPr lang="en-US" dirty="0" smtClean="0"/>
              <a:t>Acceptability </a:t>
            </a:r>
          </a:p>
          <a:p>
            <a:pPr lvl="2" eaLnBrk="1" hangingPunct="1">
              <a:lnSpc>
                <a:spcPct val="80000"/>
              </a:lnSpc>
              <a:defRPr/>
            </a:pPr>
            <a:r>
              <a:rPr lang="en-US" dirty="0" smtClean="0"/>
              <a:t>Satisfaction*</a:t>
            </a:r>
          </a:p>
          <a:p>
            <a:pPr eaLnBrk="1" hangingPunct="1">
              <a:defRPr/>
            </a:pPr>
            <a:r>
              <a:rPr lang="en-US" dirty="0" smtClean="0"/>
              <a:t>More EVA patients bothered by noise</a:t>
            </a:r>
          </a:p>
          <a:p>
            <a:pPr marL="0" indent="0" eaLnBrk="1" hangingPunct="1">
              <a:lnSpc>
                <a:spcPct val="80000"/>
              </a:lnSpc>
              <a:buFont typeface="Wingdings" pitchFamily="2" charset="2"/>
              <a:buNone/>
              <a:defRPr/>
            </a:pPr>
            <a:endParaRPr lang="en-US" dirty="0" smtClean="0"/>
          </a:p>
        </p:txBody>
      </p:sp>
      <p:sp>
        <p:nvSpPr>
          <p:cNvPr id="27652" name="Text Box 4"/>
          <p:cNvSpPr txBox="1">
            <a:spLocks noChangeArrowheads="1"/>
          </p:cNvSpPr>
          <p:nvPr/>
        </p:nvSpPr>
        <p:spPr bwMode="auto">
          <a:xfrm>
            <a:off x="292100" y="6051550"/>
            <a:ext cx="6829425" cy="584200"/>
          </a:xfrm>
          <a:prstGeom prst="rect">
            <a:avLst/>
          </a:prstGeom>
          <a:noFill/>
          <a:ln w="9525">
            <a:noFill/>
            <a:miter lim="800000"/>
            <a:headEnd/>
            <a:tailEnd/>
          </a:ln>
        </p:spPr>
        <p:txBody>
          <a:bodyPr wrap="none">
            <a:spAutoFit/>
          </a:bodyPr>
          <a:lstStyle/>
          <a:p>
            <a:pPr eaLnBrk="0" hangingPunct="0"/>
            <a:r>
              <a:rPr lang="en-US" altLang="en-US" sz="1600"/>
              <a:t>Bird ST, et al. </a:t>
            </a:r>
            <a:r>
              <a:rPr lang="en-US" altLang="en-US" sz="1600" i="1"/>
              <a:t>Contraception. </a:t>
            </a:r>
            <a:r>
              <a:rPr lang="en-US" altLang="en-US" sz="1600"/>
              <a:t>2003. ; Dean G, et al. </a:t>
            </a:r>
            <a:r>
              <a:rPr lang="en-US" altLang="en-US" sz="1600" i="1"/>
              <a:t>Contraception. </a:t>
            </a:r>
            <a:r>
              <a:rPr lang="en-US" altLang="en-US" sz="1600"/>
              <a:t>2003. </a:t>
            </a:r>
          </a:p>
          <a:p>
            <a:pPr eaLnBrk="0" hangingPunct="0"/>
            <a:r>
              <a:rPr lang="en-US" altLang="en-US" sz="1600"/>
              <a:t>Edelman A, et al. </a:t>
            </a:r>
            <a:r>
              <a:rPr lang="en-US" altLang="en-US" sz="1600" i="1"/>
              <a:t>Am J Obstet Gynecol. </a:t>
            </a:r>
            <a:r>
              <a:rPr lang="en-US" altLang="en-US" sz="1600"/>
              <a:t>2001</a:t>
            </a:r>
            <a:r>
              <a:rPr lang="en-US" altLang="en-US" sz="140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MVA Safety and Efficacy: Summary</a:t>
            </a:r>
          </a:p>
        </p:txBody>
      </p:sp>
      <p:sp>
        <p:nvSpPr>
          <p:cNvPr id="28675" name="Rectangle 3"/>
          <p:cNvSpPr>
            <a:spLocks noGrp="1" noChangeArrowheads="1"/>
          </p:cNvSpPr>
          <p:nvPr>
            <p:ph type="body" sz="half" idx="2"/>
          </p:nvPr>
        </p:nvSpPr>
        <p:spPr>
          <a:xfrm>
            <a:off x="374650" y="1673225"/>
            <a:ext cx="7473950" cy="4089400"/>
          </a:xfrm>
          <a:noFill/>
        </p:spPr>
        <p:txBody>
          <a:bodyPr/>
          <a:lstStyle/>
          <a:p>
            <a:pPr marL="228600" indent="-228600" eaLnBrk="1" hangingPunct="1">
              <a:buFont typeface="Arial" charset="0"/>
              <a:buChar char="•"/>
            </a:pPr>
            <a:r>
              <a:rPr lang="en-US" sz="3200" smtClean="0"/>
              <a:t>MVA is simple</a:t>
            </a:r>
          </a:p>
          <a:p>
            <a:pPr lvl="2" eaLnBrk="1" hangingPunct="1"/>
            <a:r>
              <a:rPr lang="en-US" sz="2800" smtClean="0"/>
              <a:t>Easily incorporated into office setting</a:t>
            </a:r>
          </a:p>
          <a:p>
            <a:pPr marL="228600" indent="-228600" eaLnBrk="1" hangingPunct="1">
              <a:buFont typeface="Arial" charset="0"/>
              <a:buChar char="•"/>
            </a:pPr>
            <a:r>
              <a:rPr lang="en-US" sz="3200" smtClean="0"/>
              <a:t>Training/Practice Issues</a:t>
            </a:r>
          </a:p>
          <a:p>
            <a:pPr lvl="2" eaLnBrk="1" hangingPunct="1"/>
            <a:r>
              <a:rPr lang="en-US" sz="2800" smtClean="0"/>
              <a:t>Expanding pain management options</a:t>
            </a:r>
          </a:p>
          <a:p>
            <a:pPr lvl="2" eaLnBrk="1" hangingPunct="1"/>
            <a:r>
              <a:rPr lang="en-US" sz="2800" smtClean="0"/>
              <a:t>Ultrasound as needed</a:t>
            </a:r>
          </a:p>
          <a:p>
            <a:pPr lvl="2" eaLnBrk="1" hangingPunct="1"/>
            <a:r>
              <a:rPr lang="en-US" sz="2800" smtClean="0"/>
              <a:t>No sharp curettage</a:t>
            </a:r>
          </a:p>
          <a:p>
            <a:pPr lvl="2" eaLnBrk="1" hangingPunct="1"/>
            <a:r>
              <a:rPr lang="en-US" sz="2800" smtClean="0"/>
              <a:t>Patient-provider interaction</a:t>
            </a:r>
          </a:p>
          <a:p>
            <a:pPr lvl="2" eaLnBrk="1" hangingPunct="1"/>
            <a:r>
              <a:rPr lang="en-US" sz="2800" smtClean="0"/>
              <a:t>Instrument processing for multiple use (new guidelines)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MVA in Office Settings</a:t>
            </a:r>
          </a:p>
        </p:txBody>
      </p:sp>
      <p:sp>
        <p:nvSpPr>
          <p:cNvPr id="29699" name="Rectangle 3"/>
          <p:cNvSpPr>
            <a:spLocks noGrp="1" noChangeArrowheads="1"/>
          </p:cNvSpPr>
          <p:nvPr>
            <p:ph type="body" idx="1"/>
          </p:nvPr>
        </p:nvSpPr>
        <p:spPr>
          <a:xfrm>
            <a:off x="374650" y="1673225"/>
            <a:ext cx="8235950" cy="4284663"/>
          </a:xfrm>
        </p:spPr>
        <p:txBody>
          <a:bodyPr/>
          <a:lstStyle/>
          <a:p>
            <a:pPr lvl="1" eaLnBrk="1" hangingPunct="1"/>
            <a:r>
              <a:rPr lang="en-US" smtClean="0">
                <a:solidFill>
                  <a:srgbClr val="5C5CAE"/>
                </a:solidFill>
                <a:sym typeface="Wingdings" pitchFamily="2" charset="2"/>
              </a:rPr>
              <a:t>Especially beneficial to women grieving their loss</a:t>
            </a:r>
          </a:p>
          <a:p>
            <a:pPr lvl="1" eaLnBrk="1" hangingPunct="1"/>
            <a:r>
              <a:rPr lang="en-US" smtClean="0"/>
              <a:t>Delivered in a comfortable setting</a:t>
            </a:r>
          </a:p>
          <a:p>
            <a:pPr lvl="1" eaLnBrk="1" hangingPunct="1"/>
            <a:r>
              <a:rPr lang="en-US" smtClean="0"/>
              <a:t>Safety and efficacy equivalent to EVA</a:t>
            </a:r>
          </a:p>
          <a:p>
            <a:pPr lvl="1" eaLnBrk="1" hangingPunct="1"/>
            <a:r>
              <a:rPr lang="en-US" smtClean="0"/>
              <a:t>Portable</a:t>
            </a:r>
          </a:p>
          <a:p>
            <a:pPr lvl="1" eaLnBrk="1" hangingPunct="1"/>
            <a:r>
              <a:rPr lang="en-US" smtClean="0"/>
              <a:t>Simple</a:t>
            </a:r>
          </a:p>
          <a:p>
            <a:pPr lvl="1" eaLnBrk="1" hangingPunct="1"/>
            <a:r>
              <a:rPr lang="en-US" smtClean="0"/>
              <a:t>Low cost</a:t>
            </a:r>
          </a:p>
          <a:p>
            <a:pPr lvl="1" eaLnBrk="1" hangingPunct="1"/>
            <a:r>
              <a:rPr lang="en-US" smtClean="0"/>
              <a:t>Small and quiet</a:t>
            </a:r>
          </a:p>
        </p:txBody>
      </p:sp>
      <p:sp>
        <p:nvSpPr>
          <p:cNvPr id="29700" name="Text Box 4"/>
          <p:cNvSpPr txBox="1">
            <a:spLocks noChangeArrowheads="1"/>
          </p:cNvSpPr>
          <p:nvPr/>
        </p:nvSpPr>
        <p:spPr bwMode="auto">
          <a:xfrm>
            <a:off x="292100" y="6051550"/>
            <a:ext cx="4010025" cy="338138"/>
          </a:xfrm>
          <a:prstGeom prst="rect">
            <a:avLst/>
          </a:prstGeom>
          <a:noFill/>
          <a:ln w="9525">
            <a:noFill/>
            <a:miter lim="800000"/>
            <a:headEnd/>
            <a:tailEnd/>
          </a:ln>
        </p:spPr>
        <p:txBody>
          <a:bodyPr wrap="none">
            <a:spAutoFit/>
          </a:bodyPr>
          <a:lstStyle/>
          <a:p>
            <a:pPr eaLnBrk="0" hangingPunct="0"/>
            <a:r>
              <a:rPr lang="en-US" altLang="en-US" sz="1600"/>
              <a:t>Goldberg AB, et al. </a:t>
            </a:r>
            <a:r>
              <a:rPr lang="en-US" altLang="en-US" sz="1600" i="1"/>
              <a:t>Obstet Gynecol. </a:t>
            </a:r>
            <a:r>
              <a:rPr lang="en-US" altLang="en-US" sz="1600"/>
              <a:t>2004.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74650" y="1673225"/>
            <a:ext cx="8159750" cy="2428875"/>
          </a:xfrm>
        </p:spPr>
        <p:txBody>
          <a:bodyPr/>
          <a:lstStyle/>
          <a:p>
            <a:pPr eaLnBrk="1" hangingPunct="1"/>
            <a:r>
              <a:rPr lang="en-US" smtClean="0"/>
              <a:t>Module 2:</a:t>
            </a:r>
            <a:br>
              <a:rPr lang="en-US" smtClean="0"/>
            </a:br>
            <a:r>
              <a:rPr lang="en-US" smtClean="0"/>
              <a:t>Manual Vacuum Aspiration for Early Pregnancy Loss</a:t>
            </a:r>
          </a:p>
        </p:txBody>
      </p:sp>
      <p:pic>
        <p:nvPicPr>
          <p:cNvPr id="30723" name="Picture 3"/>
          <p:cNvPicPr>
            <a:picLocks noChangeAspect="1" noChangeArrowheads="1"/>
          </p:cNvPicPr>
          <p:nvPr/>
        </p:nvPicPr>
        <p:blipFill>
          <a:blip r:embed="rId3" cstate="print"/>
          <a:srcRect/>
          <a:stretch>
            <a:fillRect/>
          </a:stretch>
        </p:blipFill>
        <p:spPr bwMode="auto">
          <a:xfrm>
            <a:off x="5486400" y="4038600"/>
            <a:ext cx="3022600" cy="1951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MVA Steps</a:t>
            </a:r>
          </a:p>
        </p:txBody>
      </p:sp>
      <p:grpSp>
        <p:nvGrpSpPr>
          <p:cNvPr id="31747" name="Group 3"/>
          <p:cNvGrpSpPr>
            <a:grpSpLocks/>
          </p:cNvGrpSpPr>
          <p:nvPr/>
        </p:nvGrpSpPr>
        <p:grpSpPr bwMode="auto">
          <a:xfrm>
            <a:off x="1565275" y="1995488"/>
            <a:ext cx="6059488" cy="3889375"/>
            <a:chOff x="986" y="1145"/>
            <a:chExt cx="3817" cy="2450"/>
          </a:xfrm>
        </p:grpSpPr>
        <p:sp>
          <p:nvSpPr>
            <p:cNvPr id="31749" name="Rectangle 4"/>
            <p:cNvSpPr>
              <a:spLocks noChangeArrowheads="1"/>
            </p:cNvSpPr>
            <p:nvPr/>
          </p:nvSpPr>
          <p:spPr bwMode="auto">
            <a:xfrm>
              <a:off x="1433" y="1145"/>
              <a:ext cx="2917" cy="2450"/>
            </a:xfrm>
            <a:prstGeom prst="rect">
              <a:avLst/>
            </a:prstGeom>
            <a:solidFill>
              <a:srgbClr val="CC99FF">
                <a:alpha val="25098"/>
              </a:srgbClr>
            </a:solidFill>
            <a:ln w="9525">
              <a:solidFill>
                <a:schemeClr val="tx1"/>
              </a:solidFill>
              <a:miter lim="800000"/>
              <a:headEnd/>
              <a:tailEnd/>
            </a:ln>
          </p:spPr>
          <p:txBody>
            <a:bodyPr wrap="none" anchor="ctr"/>
            <a:lstStyle/>
            <a:p>
              <a:pPr algn="ctr"/>
              <a:endParaRPr lang="en-US" sz="2000"/>
            </a:p>
          </p:txBody>
        </p:sp>
        <p:grpSp>
          <p:nvGrpSpPr>
            <p:cNvPr id="31750" name="Group 5"/>
            <p:cNvGrpSpPr>
              <a:grpSpLocks/>
            </p:cNvGrpSpPr>
            <p:nvPr/>
          </p:nvGrpSpPr>
          <p:grpSpPr bwMode="auto">
            <a:xfrm>
              <a:off x="986" y="1305"/>
              <a:ext cx="3808" cy="366"/>
              <a:chOff x="986" y="1305"/>
              <a:chExt cx="3808" cy="366"/>
            </a:xfrm>
          </p:grpSpPr>
          <p:grpSp>
            <p:nvGrpSpPr>
              <p:cNvPr id="31769" name="Group 6"/>
              <p:cNvGrpSpPr>
                <a:grpSpLocks/>
              </p:cNvGrpSpPr>
              <p:nvPr/>
            </p:nvGrpSpPr>
            <p:grpSpPr bwMode="auto">
              <a:xfrm>
                <a:off x="986" y="1305"/>
                <a:ext cx="3808" cy="330"/>
                <a:chOff x="986" y="1305"/>
                <a:chExt cx="3808" cy="330"/>
              </a:xfrm>
            </p:grpSpPr>
            <p:sp>
              <p:nvSpPr>
                <p:cNvPr id="31771" name="Rectangle 7"/>
                <p:cNvSpPr>
                  <a:spLocks noChangeArrowheads="1"/>
                </p:cNvSpPr>
                <p:nvPr/>
              </p:nvSpPr>
              <p:spPr bwMode="auto">
                <a:xfrm>
                  <a:off x="986" y="1328"/>
                  <a:ext cx="3808" cy="266"/>
                </a:xfrm>
                <a:prstGeom prst="rect">
                  <a:avLst/>
                </a:prstGeom>
                <a:solidFill>
                  <a:schemeClr val="hlink"/>
                </a:solidFill>
                <a:ln w="9525">
                  <a:noFill/>
                  <a:miter lim="800000"/>
                  <a:headEnd/>
                  <a:tailEnd/>
                </a:ln>
              </p:spPr>
              <p:txBody>
                <a:bodyPr wrap="none" anchor="ctr"/>
                <a:lstStyle/>
                <a:p>
                  <a:pPr algn="ctr"/>
                  <a:endParaRPr lang="en-US">
                    <a:solidFill>
                      <a:schemeClr val="bg1"/>
                    </a:solidFill>
                  </a:endParaRPr>
                </a:p>
              </p:txBody>
            </p:sp>
            <p:sp>
              <p:nvSpPr>
                <p:cNvPr id="31772" name="Rectangle 8"/>
                <p:cNvSpPr>
                  <a:spLocks noChangeArrowheads="1"/>
                </p:cNvSpPr>
                <p:nvPr/>
              </p:nvSpPr>
              <p:spPr bwMode="auto">
                <a:xfrm>
                  <a:off x="1473" y="1305"/>
                  <a:ext cx="2784" cy="330"/>
                </a:xfrm>
                <a:prstGeom prst="rect">
                  <a:avLst/>
                </a:prstGeom>
                <a:noFill/>
                <a:ln w="9525">
                  <a:noFill/>
                  <a:miter lim="800000"/>
                  <a:headEnd/>
                  <a:tailEnd/>
                </a:ln>
              </p:spPr>
              <p:txBody>
                <a:bodyPr>
                  <a:spAutoFit/>
                </a:bodyPr>
                <a:lstStyle/>
                <a:p>
                  <a:pPr algn="ctr">
                    <a:spcBef>
                      <a:spcPct val="20000"/>
                    </a:spcBef>
                    <a:buClr>
                      <a:srgbClr val="5C5CAE"/>
                    </a:buClr>
                    <a:buFont typeface="Arial" charset="0"/>
                    <a:buNone/>
                  </a:pPr>
                  <a:r>
                    <a:rPr lang="en-US" sz="2800">
                      <a:solidFill>
                        <a:schemeClr val="bg1"/>
                      </a:solidFill>
                    </a:rPr>
                    <a:t>Gather required supplies</a:t>
                  </a:r>
                </a:p>
              </p:txBody>
            </p:sp>
          </p:grpSp>
          <p:sp>
            <p:nvSpPr>
              <p:cNvPr id="31770" name="AutoShape 9"/>
              <p:cNvSpPr>
                <a:spLocks noChangeArrowheads="1"/>
              </p:cNvSpPr>
              <p:nvPr/>
            </p:nvSpPr>
            <p:spPr bwMode="auto">
              <a:xfrm rot="10800000">
                <a:off x="2490" y="1592"/>
                <a:ext cx="801" cy="79"/>
              </a:xfrm>
              <a:prstGeom prst="triangle">
                <a:avLst>
                  <a:gd name="adj" fmla="val 50000"/>
                </a:avLst>
              </a:prstGeom>
              <a:solidFill>
                <a:schemeClr val="folHlink"/>
              </a:solidFill>
              <a:ln w="9525">
                <a:noFill/>
                <a:miter lim="800000"/>
                <a:headEnd/>
                <a:tailEnd/>
              </a:ln>
            </p:spPr>
            <p:txBody>
              <a:bodyPr rot="10800000" wrap="none" anchor="ctr"/>
              <a:lstStyle/>
              <a:p>
                <a:endParaRPr lang="en-US"/>
              </a:p>
            </p:txBody>
          </p:sp>
        </p:grpSp>
        <p:grpSp>
          <p:nvGrpSpPr>
            <p:cNvPr id="31751" name="Group 10"/>
            <p:cNvGrpSpPr>
              <a:grpSpLocks/>
            </p:cNvGrpSpPr>
            <p:nvPr/>
          </p:nvGrpSpPr>
          <p:grpSpPr bwMode="auto">
            <a:xfrm>
              <a:off x="986" y="1753"/>
              <a:ext cx="3808" cy="378"/>
              <a:chOff x="986" y="1671"/>
              <a:chExt cx="3808" cy="378"/>
            </a:xfrm>
          </p:grpSpPr>
          <p:grpSp>
            <p:nvGrpSpPr>
              <p:cNvPr id="31765" name="Group 11"/>
              <p:cNvGrpSpPr>
                <a:grpSpLocks/>
              </p:cNvGrpSpPr>
              <p:nvPr/>
            </p:nvGrpSpPr>
            <p:grpSpPr bwMode="auto">
              <a:xfrm>
                <a:off x="986" y="1671"/>
                <a:ext cx="3808" cy="330"/>
                <a:chOff x="986" y="1671"/>
                <a:chExt cx="3808" cy="330"/>
              </a:xfrm>
            </p:grpSpPr>
            <p:sp>
              <p:nvSpPr>
                <p:cNvPr id="31767" name="Rectangle 12"/>
                <p:cNvSpPr>
                  <a:spLocks noChangeArrowheads="1"/>
                </p:cNvSpPr>
                <p:nvPr/>
              </p:nvSpPr>
              <p:spPr bwMode="auto">
                <a:xfrm>
                  <a:off x="986" y="1703"/>
                  <a:ext cx="3808" cy="267"/>
                </a:xfrm>
                <a:prstGeom prst="rect">
                  <a:avLst/>
                </a:prstGeom>
                <a:solidFill>
                  <a:schemeClr val="hlink"/>
                </a:solidFill>
                <a:ln w="9525">
                  <a:noFill/>
                  <a:miter lim="800000"/>
                  <a:headEnd/>
                  <a:tailEnd/>
                </a:ln>
              </p:spPr>
              <p:txBody>
                <a:bodyPr wrap="none" anchor="ctr"/>
                <a:lstStyle/>
                <a:p>
                  <a:endParaRPr lang="en-US"/>
                </a:p>
              </p:txBody>
            </p:sp>
            <p:sp>
              <p:nvSpPr>
                <p:cNvPr id="31768" name="Rectangle 13"/>
                <p:cNvSpPr>
                  <a:spLocks noChangeArrowheads="1"/>
                </p:cNvSpPr>
                <p:nvPr/>
              </p:nvSpPr>
              <p:spPr bwMode="auto">
                <a:xfrm>
                  <a:off x="2063" y="1671"/>
                  <a:ext cx="1806" cy="330"/>
                </a:xfrm>
                <a:prstGeom prst="rect">
                  <a:avLst/>
                </a:prstGeom>
                <a:noFill/>
                <a:ln w="9525">
                  <a:noFill/>
                  <a:miter lim="800000"/>
                  <a:headEnd/>
                  <a:tailEnd/>
                </a:ln>
              </p:spPr>
              <p:txBody>
                <a:bodyPr wrap="none">
                  <a:spAutoFit/>
                </a:bodyPr>
                <a:lstStyle/>
                <a:p>
                  <a:pPr algn="ctr"/>
                  <a:r>
                    <a:rPr lang="en-US" sz="2800">
                      <a:solidFill>
                        <a:schemeClr val="bg1"/>
                      </a:solidFill>
                    </a:rPr>
                    <a:t>Charge aspirator</a:t>
                  </a:r>
                </a:p>
              </p:txBody>
            </p:sp>
          </p:grpSp>
          <p:sp>
            <p:nvSpPr>
              <p:cNvPr id="31766" name="AutoShape 14"/>
              <p:cNvSpPr>
                <a:spLocks noChangeArrowheads="1"/>
              </p:cNvSpPr>
              <p:nvPr/>
            </p:nvSpPr>
            <p:spPr bwMode="auto">
              <a:xfrm rot="10800000">
                <a:off x="2487" y="1970"/>
                <a:ext cx="801" cy="79"/>
              </a:xfrm>
              <a:prstGeom prst="triangle">
                <a:avLst>
                  <a:gd name="adj" fmla="val 50000"/>
                </a:avLst>
              </a:prstGeom>
              <a:solidFill>
                <a:schemeClr val="folHlink"/>
              </a:solidFill>
              <a:ln w="9525">
                <a:noFill/>
                <a:miter lim="800000"/>
                <a:headEnd/>
                <a:tailEnd/>
              </a:ln>
            </p:spPr>
            <p:txBody>
              <a:bodyPr wrap="none" anchor="ctr"/>
              <a:lstStyle/>
              <a:p>
                <a:endParaRPr lang="en-US"/>
              </a:p>
            </p:txBody>
          </p:sp>
        </p:grpSp>
        <p:sp>
          <p:nvSpPr>
            <p:cNvPr id="31752" name="Rectangle 15"/>
            <p:cNvSpPr>
              <a:spLocks noChangeArrowheads="1"/>
            </p:cNvSpPr>
            <p:nvPr/>
          </p:nvSpPr>
          <p:spPr bwMode="auto">
            <a:xfrm>
              <a:off x="995" y="2223"/>
              <a:ext cx="3808" cy="266"/>
            </a:xfrm>
            <a:prstGeom prst="rect">
              <a:avLst/>
            </a:prstGeom>
            <a:solidFill>
              <a:schemeClr val="hlink"/>
            </a:solidFill>
            <a:ln w="9525">
              <a:noFill/>
              <a:miter lim="800000"/>
              <a:headEnd/>
              <a:tailEnd/>
            </a:ln>
          </p:spPr>
          <p:txBody>
            <a:bodyPr wrap="none" anchor="ctr"/>
            <a:lstStyle/>
            <a:p>
              <a:endParaRPr lang="en-US"/>
            </a:p>
          </p:txBody>
        </p:sp>
        <p:sp>
          <p:nvSpPr>
            <p:cNvPr id="31753" name="Rectangle 16"/>
            <p:cNvSpPr>
              <a:spLocks noChangeArrowheads="1"/>
            </p:cNvSpPr>
            <p:nvPr/>
          </p:nvSpPr>
          <p:spPr bwMode="auto">
            <a:xfrm>
              <a:off x="1267" y="2189"/>
              <a:ext cx="3290" cy="330"/>
            </a:xfrm>
            <a:prstGeom prst="rect">
              <a:avLst/>
            </a:prstGeom>
            <a:noFill/>
            <a:ln w="9525">
              <a:noFill/>
              <a:miter lim="800000"/>
              <a:headEnd/>
              <a:tailEnd/>
            </a:ln>
          </p:spPr>
          <p:txBody>
            <a:bodyPr wrap="none">
              <a:spAutoFit/>
            </a:bodyPr>
            <a:lstStyle/>
            <a:p>
              <a:pPr algn="ctr"/>
              <a:r>
                <a:rPr lang="en-US" sz="2800">
                  <a:solidFill>
                    <a:schemeClr val="bg1"/>
                  </a:solidFill>
                </a:rPr>
                <a:t>Stabilize and anesthetize</a:t>
              </a:r>
              <a:r>
                <a:rPr lang="en-US" sz="2800"/>
                <a:t> </a:t>
              </a:r>
              <a:r>
                <a:rPr lang="en-US" sz="2800">
                  <a:solidFill>
                    <a:schemeClr val="bg1"/>
                  </a:solidFill>
                </a:rPr>
                <a:t>cervix</a:t>
              </a:r>
            </a:p>
          </p:txBody>
        </p:sp>
        <p:sp>
          <p:nvSpPr>
            <p:cNvPr id="31754" name="AutoShape 17"/>
            <p:cNvSpPr>
              <a:spLocks noChangeArrowheads="1"/>
            </p:cNvSpPr>
            <p:nvPr/>
          </p:nvSpPr>
          <p:spPr bwMode="auto">
            <a:xfrm rot="10800000">
              <a:off x="2487" y="2488"/>
              <a:ext cx="801" cy="79"/>
            </a:xfrm>
            <a:prstGeom prst="triangle">
              <a:avLst>
                <a:gd name="adj" fmla="val 50000"/>
              </a:avLst>
            </a:prstGeom>
            <a:solidFill>
              <a:schemeClr val="folHlink"/>
            </a:solidFill>
            <a:ln w="9525">
              <a:noFill/>
              <a:miter lim="800000"/>
              <a:headEnd/>
              <a:tailEnd/>
            </a:ln>
          </p:spPr>
          <p:txBody>
            <a:bodyPr wrap="none" anchor="ctr"/>
            <a:lstStyle/>
            <a:p>
              <a:endParaRPr lang="en-US"/>
            </a:p>
          </p:txBody>
        </p:sp>
        <p:grpSp>
          <p:nvGrpSpPr>
            <p:cNvPr id="31755" name="Group 18"/>
            <p:cNvGrpSpPr>
              <a:grpSpLocks/>
            </p:cNvGrpSpPr>
            <p:nvPr/>
          </p:nvGrpSpPr>
          <p:grpSpPr bwMode="auto">
            <a:xfrm>
              <a:off x="987" y="2649"/>
              <a:ext cx="3808" cy="372"/>
              <a:chOff x="987" y="2404"/>
              <a:chExt cx="3808" cy="372"/>
            </a:xfrm>
          </p:grpSpPr>
          <p:grpSp>
            <p:nvGrpSpPr>
              <p:cNvPr id="31761" name="Group 19"/>
              <p:cNvGrpSpPr>
                <a:grpSpLocks/>
              </p:cNvGrpSpPr>
              <p:nvPr/>
            </p:nvGrpSpPr>
            <p:grpSpPr bwMode="auto">
              <a:xfrm>
                <a:off x="987" y="2404"/>
                <a:ext cx="3808" cy="330"/>
                <a:chOff x="987" y="2408"/>
                <a:chExt cx="3808" cy="330"/>
              </a:xfrm>
            </p:grpSpPr>
            <p:sp>
              <p:nvSpPr>
                <p:cNvPr id="31763" name="Rectangle 20"/>
                <p:cNvSpPr>
                  <a:spLocks noChangeArrowheads="1"/>
                </p:cNvSpPr>
                <p:nvPr/>
              </p:nvSpPr>
              <p:spPr bwMode="auto">
                <a:xfrm>
                  <a:off x="987" y="2435"/>
                  <a:ext cx="3808" cy="267"/>
                </a:xfrm>
                <a:prstGeom prst="rect">
                  <a:avLst/>
                </a:prstGeom>
                <a:solidFill>
                  <a:schemeClr val="hlink"/>
                </a:solidFill>
                <a:ln w="9525">
                  <a:noFill/>
                  <a:miter lim="800000"/>
                  <a:headEnd/>
                  <a:tailEnd/>
                </a:ln>
              </p:spPr>
              <p:txBody>
                <a:bodyPr wrap="none" anchor="ctr"/>
                <a:lstStyle/>
                <a:p>
                  <a:endParaRPr lang="en-US"/>
                </a:p>
              </p:txBody>
            </p:sp>
            <p:sp>
              <p:nvSpPr>
                <p:cNvPr id="31764" name="Rectangle 21"/>
                <p:cNvSpPr>
                  <a:spLocks noChangeArrowheads="1"/>
                </p:cNvSpPr>
                <p:nvPr/>
              </p:nvSpPr>
              <p:spPr bwMode="auto">
                <a:xfrm>
                  <a:off x="2131" y="2408"/>
                  <a:ext cx="1540" cy="330"/>
                </a:xfrm>
                <a:prstGeom prst="rect">
                  <a:avLst/>
                </a:prstGeom>
                <a:noFill/>
                <a:ln w="9525">
                  <a:noFill/>
                  <a:miter lim="800000"/>
                  <a:headEnd/>
                  <a:tailEnd/>
                </a:ln>
              </p:spPr>
              <p:txBody>
                <a:bodyPr wrap="none">
                  <a:spAutoFit/>
                </a:bodyPr>
                <a:lstStyle/>
                <a:p>
                  <a:pPr algn="ctr"/>
                  <a:r>
                    <a:rPr lang="en-US" sz="2800">
                      <a:solidFill>
                        <a:schemeClr val="bg1"/>
                      </a:solidFill>
                    </a:rPr>
                    <a:t>Insert cannula</a:t>
                  </a:r>
                </a:p>
              </p:txBody>
            </p:sp>
          </p:grpSp>
          <p:sp>
            <p:nvSpPr>
              <p:cNvPr id="31762" name="AutoShape 22"/>
              <p:cNvSpPr>
                <a:spLocks noChangeArrowheads="1"/>
              </p:cNvSpPr>
              <p:nvPr/>
            </p:nvSpPr>
            <p:spPr bwMode="auto">
              <a:xfrm rot="10800000">
                <a:off x="2487" y="2697"/>
                <a:ext cx="801" cy="79"/>
              </a:xfrm>
              <a:prstGeom prst="triangle">
                <a:avLst>
                  <a:gd name="adj" fmla="val 50000"/>
                </a:avLst>
              </a:prstGeom>
              <a:solidFill>
                <a:schemeClr val="folHlink"/>
              </a:solidFill>
              <a:ln w="9525">
                <a:noFill/>
                <a:miter lim="800000"/>
                <a:headEnd/>
                <a:tailEnd/>
              </a:ln>
            </p:spPr>
            <p:txBody>
              <a:bodyPr wrap="none" anchor="ctr"/>
              <a:lstStyle/>
              <a:p>
                <a:endParaRPr lang="en-US"/>
              </a:p>
            </p:txBody>
          </p:sp>
        </p:grpSp>
        <p:grpSp>
          <p:nvGrpSpPr>
            <p:cNvPr id="31756" name="Group 23"/>
            <p:cNvGrpSpPr>
              <a:grpSpLocks/>
            </p:cNvGrpSpPr>
            <p:nvPr/>
          </p:nvGrpSpPr>
          <p:grpSpPr bwMode="auto">
            <a:xfrm>
              <a:off x="986" y="3104"/>
              <a:ext cx="3808" cy="369"/>
              <a:chOff x="986" y="2775"/>
              <a:chExt cx="3808" cy="369"/>
            </a:xfrm>
          </p:grpSpPr>
          <p:grpSp>
            <p:nvGrpSpPr>
              <p:cNvPr id="31757" name="Group 24"/>
              <p:cNvGrpSpPr>
                <a:grpSpLocks/>
              </p:cNvGrpSpPr>
              <p:nvPr/>
            </p:nvGrpSpPr>
            <p:grpSpPr bwMode="auto">
              <a:xfrm>
                <a:off x="986" y="2775"/>
                <a:ext cx="3808" cy="330"/>
                <a:chOff x="986" y="2775"/>
                <a:chExt cx="3808" cy="330"/>
              </a:xfrm>
            </p:grpSpPr>
            <p:sp>
              <p:nvSpPr>
                <p:cNvPr id="31759" name="Rectangle 25"/>
                <p:cNvSpPr>
                  <a:spLocks noChangeArrowheads="1"/>
                </p:cNvSpPr>
                <p:nvPr/>
              </p:nvSpPr>
              <p:spPr bwMode="auto">
                <a:xfrm>
                  <a:off x="986" y="2800"/>
                  <a:ext cx="3808" cy="266"/>
                </a:xfrm>
                <a:prstGeom prst="rect">
                  <a:avLst/>
                </a:prstGeom>
                <a:solidFill>
                  <a:schemeClr val="hlink"/>
                </a:solidFill>
                <a:ln w="9525">
                  <a:noFill/>
                  <a:miter lim="800000"/>
                  <a:headEnd/>
                  <a:tailEnd/>
                </a:ln>
              </p:spPr>
              <p:txBody>
                <a:bodyPr wrap="none" anchor="ctr"/>
                <a:lstStyle/>
                <a:p>
                  <a:endParaRPr lang="en-US"/>
                </a:p>
              </p:txBody>
            </p:sp>
            <p:sp>
              <p:nvSpPr>
                <p:cNvPr id="31760" name="Rectangle 26"/>
                <p:cNvSpPr>
                  <a:spLocks noChangeArrowheads="1"/>
                </p:cNvSpPr>
                <p:nvPr/>
              </p:nvSpPr>
              <p:spPr bwMode="auto">
                <a:xfrm>
                  <a:off x="2160" y="2775"/>
                  <a:ext cx="1450" cy="330"/>
                </a:xfrm>
                <a:prstGeom prst="rect">
                  <a:avLst/>
                </a:prstGeom>
                <a:noFill/>
                <a:ln w="9525">
                  <a:noFill/>
                  <a:miter lim="800000"/>
                  <a:headEnd/>
                  <a:tailEnd/>
                </a:ln>
              </p:spPr>
              <p:txBody>
                <a:bodyPr wrap="none">
                  <a:spAutoFit/>
                </a:bodyPr>
                <a:lstStyle/>
                <a:p>
                  <a:pPr algn="ctr"/>
                  <a:r>
                    <a:rPr lang="en-US" sz="2800">
                      <a:solidFill>
                        <a:schemeClr val="bg1"/>
                      </a:solidFill>
                    </a:rPr>
                    <a:t>Empty uterus</a:t>
                  </a:r>
                </a:p>
              </p:txBody>
            </p:sp>
          </p:grpSp>
          <p:sp>
            <p:nvSpPr>
              <p:cNvPr id="31758" name="AutoShape 27"/>
              <p:cNvSpPr>
                <a:spLocks noChangeArrowheads="1"/>
              </p:cNvSpPr>
              <p:nvPr/>
            </p:nvSpPr>
            <p:spPr bwMode="auto">
              <a:xfrm rot="10800000">
                <a:off x="2487" y="3066"/>
                <a:ext cx="801" cy="78"/>
              </a:xfrm>
              <a:prstGeom prst="triangle">
                <a:avLst>
                  <a:gd name="adj" fmla="val 50000"/>
                </a:avLst>
              </a:prstGeom>
              <a:solidFill>
                <a:schemeClr val="folHlink"/>
              </a:solidFill>
              <a:ln w="9525">
                <a:noFill/>
                <a:miter lim="800000"/>
                <a:headEnd/>
                <a:tailEnd/>
              </a:ln>
            </p:spPr>
            <p:txBody>
              <a:bodyPr wrap="none" anchor="ctr"/>
              <a:lstStyle/>
              <a:p>
                <a:endParaRPr lang="en-US"/>
              </a:p>
            </p:txBody>
          </p:sp>
        </p:grpSp>
      </p:grpSp>
      <p:sp>
        <p:nvSpPr>
          <p:cNvPr id="31748" name="Text Box 29"/>
          <p:cNvSpPr txBox="1">
            <a:spLocks noChangeArrowheads="1"/>
          </p:cNvSpPr>
          <p:nvPr/>
        </p:nvSpPr>
        <p:spPr bwMode="auto">
          <a:xfrm>
            <a:off x="334963" y="1406525"/>
            <a:ext cx="8096250" cy="579438"/>
          </a:xfrm>
          <a:prstGeom prst="rect">
            <a:avLst/>
          </a:prstGeom>
          <a:noFill/>
          <a:ln w="9525">
            <a:noFill/>
            <a:miter lim="800000"/>
            <a:headEnd/>
            <a:tailEnd/>
          </a:ln>
        </p:spPr>
        <p:txBody>
          <a:bodyPr>
            <a:spAutoFit/>
          </a:bodyPr>
          <a:lstStyle/>
          <a:p>
            <a:pPr>
              <a:spcBef>
                <a:spcPct val="50000"/>
              </a:spcBef>
            </a:pPr>
            <a:r>
              <a:rPr lang="en-US" sz="3200"/>
              <a:t>After counseling and support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mtClean="0"/>
              <a:t>Learning Objectives</a:t>
            </a:r>
          </a:p>
        </p:txBody>
      </p:sp>
      <p:sp>
        <p:nvSpPr>
          <p:cNvPr id="5123" name="Rectangle 5"/>
          <p:cNvSpPr>
            <a:spLocks noGrp="1" noChangeArrowheads="1"/>
          </p:cNvSpPr>
          <p:nvPr>
            <p:ph type="body" idx="1"/>
          </p:nvPr>
        </p:nvSpPr>
        <p:spPr>
          <a:xfrm>
            <a:off x="373063" y="1673225"/>
            <a:ext cx="8562975" cy="4114800"/>
          </a:xfrm>
        </p:spPr>
        <p:txBody>
          <a:bodyPr/>
          <a:lstStyle/>
          <a:p>
            <a:pPr lvl="1" eaLnBrk="1" hangingPunct="1"/>
            <a:r>
              <a:rPr lang="en-US" smtClean="0"/>
              <a:t>List four clinical indications for manual vacuum aspiration (MVA)</a:t>
            </a:r>
          </a:p>
          <a:p>
            <a:pPr lvl="1" eaLnBrk="1" hangingPunct="1"/>
            <a:r>
              <a:rPr lang="en-US" smtClean="0"/>
              <a:t>List four factors to consider when counseling women about MVA versus medical management of early pregnancy loss</a:t>
            </a:r>
          </a:p>
        </p:txBody>
      </p:sp>
      <p:sp>
        <p:nvSpPr>
          <p:cNvPr id="5124"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MVA Instruments</a:t>
            </a:r>
          </a:p>
        </p:txBody>
      </p:sp>
      <p:grpSp>
        <p:nvGrpSpPr>
          <p:cNvPr id="32771" name="Group 3"/>
          <p:cNvGrpSpPr>
            <a:grpSpLocks/>
          </p:cNvGrpSpPr>
          <p:nvPr/>
        </p:nvGrpSpPr>
        <p:grpSpPr bwMode="auto">
          <a:xfrm>
            <a:off x="1636713" y="1643063"/>
            <a:ext cx="6099175" cy="4151312"/>
            <a:chOff x="1031" y="1035"/>
            <a:chExt cx="3842" cy="2615"/>
          </a:xfrm>
        </p:grpSpPr>
        <p:pic>
          <p:nvPicPr>
            <p:cNvPr id="32772" name="Picture 4" descr="Rectangle 9_pptX"/>
            <p:cNvPicPr>
              <a:picLocks noChangeAspect="1" noChangeArrowheads="1"/>
            </p:cNvPicPr>
            <p:nvPr>
              <p:custDataLst>
                <p:tags r:id="rId1"/>
              </p:custDataLst>
            </p:nvPr>
          </p:nvPicPr>
          <p:blipFill>
            <a:blip r:embed="rId4" cstate="print"/>
            <a:srcRect/>
            <a:stretch>
              <a:fillRect/>
            </a:stretch>
          </p:blipFill>
          <p:spPr bwMode="invGray">
            <a:xfrm>
              <a:off x="1031" y="1035"/>
              <a:ext cx="3842" cy="2615"/>
            </a:xfrm>
            <a:prstGeom prst="rect">
              <a:avLst/>
            </a:prstGeom>
            <a:noFill/>
            <a:ln w="9525">
              <a:noFill/>
              <a:miter lim="800000"/>
              <a:headEnd/>
              <a:tailEnd/>
            </a:ln>
          </p:spPr>
        </p:pic>
        <p:pic>
          <p:nvPicPr>
            <p:cNvPr id="32773" name="Picture 5" descr="MVA Supplies"/>
            <p:cNvPicPr>
              <a:picLocks noChangeAspect="1" noChangeArrowheads="1"/>
            </p:cNvPicPr>
            <p:nvPr/>
          </p:nvPicPr>
          <p:blipFill>
            <a:blip r:embed="rId5" cstate="print"/>
            <a:srcRect l="1128" t="2322" r="40" b="1227"/>
            <a:stretch>
              <a:fillRect/>
            </a:stretch>
          </p:blipFill>
          <p:spPr bwMode="auto">
            <a:xfrm>
              <a:off x="1113" y="1118"/>
              <a:ext cx="3587" cy="236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Steps for Performing MVA</a:t>
            </a:r>
          </a:p>
        </p:txBody>
      </p:sp>
      <p:pic>
        <p:nvPicPr>
          <p:cNvPr id="33795" name="Picture 3"/>
          <p:cNvPicPr>
            <a:picLocks noChangeAspect="1" noChangeArrowheads="1"/>
          </p:cNvPicPr>
          <p:nvPr/>
        </p:nvPicPr>
        <p:blipFill>
          <a:blip r:embed="rId3" cstate="print"/>
          <a:srcRect/>
          <a:stretch>
            <a:fillRect/>
          </a:stretch>
        </p:blipFill>
        <p:spPr bwMode="auto">
          <a:xfrm>
            <a:off x="4508500" y="1484313"/>
            <a:ext cx="4051300" cy="4459287"/>
          </a:xfrm>
          <a:prstGeom prst="rect">
            <a:avLst/>
          </a:prstGeom>
          <a:noFill/>
          <a:ln w="9525">
            <a:noFill/>
            <a:miter lim="800000"/>
            <a:headEnd/>
            <a:tailEnd/>
          </a:ln>
          <a:effectLst>
            <a:outerShdw blurRad="50800" dist="101600" dir="2700000" algn="tl" rotWithShape="0">
              <a:prstClr val="black">
                <a:alpha val="40000"/>
              </a:prstClr>
            </a:outerShdw>
          </a:effectLst>
        </p:spPr>
      </p:pic>
      <p:sp>
        <p:nvSpPr>
          <p:cNvPr id="33796" name="Text Box 4"/>
          <p:cNvSpPr txBox="1">
            <a:spLocks noChangeArrowheads="1"/>
          </p:cNvSpPr>
          <p:nvPr/>
        </p:nvSpPr>
        <p:spPr bwMode="auto">
          <a:xfrm>
            <a:off x="374650" y="1673225"/>
            <a:ext cx="3938588" cy="3194050"/>
          </a:xfrm>
          <a:prstGeom prst="rect">
            <a:avLst/>
          </a:prstGeom>
          <a:noFill/>
          <a:ln w="9525">
            <a:noFill/>
            <a:miter lim="800000"/>
            <a:headEnd/>
            <a:tailEnd/>
          </a:ln>
        </p:spPr>
        <p:txBody>
          <a:bodyPr>
            <a:spAutoFit/>
          </a:bodyPr>
          <a:lstStyle/>
          <a:p>
            <a:pPr algn="ctr">
              <a:lnSpc>
                <a:spcPct val="90000"/>
              </a:lnSpc>
              <a:spcBef>
                <a:spcPts val="600"/>
              </a:spcBef>
              <a:spcAft>
                <a:spcPts val="25"/>
              </a:spcAft>
            </a:pPr>
            <a:r>
              <a:rPr lang="en-US" sz="3200"/>
              <a:t>A step-by-step, one- page poster is available from the manufacturer to guide clinicians through the procedure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MVA and Pain</a:t>
            </a:r>
          </a:p>
        </p:txBody>
      </p:sp>
      <p:sp>
        <p:nvSpPr>
          <p:cNvPr id="34819" name="Rectangle 3"/>
          <p:cNvSpPr>
            <a:spLocks noGrp="1" noChangeArrowheads="1"/>
          </p:cNvSpPr>
          <p:nvPr>
            <p:ph type="body" idx="1"/>
          </p:nvPr>
        </p:nvSpPr>
        <p:spPr>
          <a:xfrm>
            <a:off x="373063" y="1673225"/>
            <a:ext cx="8562975" cy="4114800"/>
          </a:xfrm>
        </p:spPr>
        <p:txBody>
          <a:bodyPr/>
          <a:lstStyle/>
          <a:p>
            <a:pPr marL="0" indent="0" eaLnBrk="1" hangingPunct="1">
              <a:buFont typeface="Arial" charset="0"/>
              <a:buNone/>
            </a:pPr>
            <a:r>
              <a:rPr lang="en-US" smtClean="0"/>
              <a:t>Pain made worse by:</a:t>
            </a:r>
          </a:p>
          <a:p>
            <a:pPr lvl="1" eaLnBrk="1" hangingPunct="1"/>
            <a:r>
              <a:rPr lang="en-US" smtClean="0"/>
              <a:t>Fearfulness</a:t>
            </a:r>
          </a:p>
          <a:p>
            <a:pPr lvl="1" eaLnBrk="1" hangingPunct="1"/>
            <a:r>
              <a:rPr lang="en-US" smtClean="0"/>
              <a:t>Anxiety</a:t>
            </a:r>
          </a:p>
          <a:p>
            <a:pPr lvl="1" eaLnBrk="1" hangingPunct="1"/>
            <a:r>
              <a:rPr lang="en-US" smtClean="0"/>
              <a:t>Depression</a:t>
            </a:r>
          </a:p>
        </p:txBody>
      </p:sp>
      <p:sp>
        <p:nvSpPr>
          <p:cNvPr id="34820" name="Text Box 4"/>
          <p:cNvSpPr txBox="1">
            <a:spLocks noChangeArrowheads="1"/>
          </p:cNvSpPr>
          <p:nvPr/>
        </p:nvSpPr>
        <p:spPr bwMode="auto">
          <a:xfrm>
            <a:off x="292100" y="6051550"/>
            <a:ext cx="7129463" cy="584200"/>
          </a:xfrm>
          <a:prstGeom prst="rect">
            <a:avLst/>
          </a:prstGeom>
          <a:noFill/>
          <a:ln w="9525">
            <a:noFill/>
            <a:miter lim="800000"/>
            <a:headEnd/>
            <a:tailEnd/>
          </a:ln>
        </p:spPr>
        <p:txBody>
          <a:bodyPr wrap="none">
            <a:spAutoFit/>
          </a:bodyPr>
          <a:lstStyle/>
          <a:p>
            <a:pPr eaLnBrk="0" hangingPunct="0"/>
            <a:r>
              <a:rPr lang="en-US" altLang="en-US" sz="1600"/>
              <a:t>Belanger E, et al. </a:t>
            </a:r>
            <a:r>
              <a:rPr lang="en-US" altLang="en-US" sz="1600" i="1"/>
              <a:t>Pain. </a:t>
            </a:r>
            <a:r>
              <a:rPr lang="en-US" altLang="en-US" sz="1600"/>
              <a:t>1989. ; Smith GM, et al. </a:t>
            </a:r>
            <a:r>
              <a:rPr lang="en-US" altLang="en-US" sz="1600" i="1"/>
              <a:t>Am J Obstet Gynecol. </a:t>
            </a:r>
            <a:r>
              <a:rPr lang="en-US" altLang="en-US" sz="1600"/>
              <a:t>1979.</a:t>
            </a:r>
          </a:p>
          <a:p>
            <a:pPr eaLnBrk="0" hangingPunct="0"/>
            <a:r>
              <a:rPr lang="en-US" altLang="en-US" sz="1600"/>
              <a:t>Hansen GR, Streltzer J. </a:t>
            </a:r>
            <a:r>
              <a:rPr lang="en-US" altLang="en-US" sz="1600" i="1"/>
              <a:t>Emerg Med Clin N Am.</a:t>
            </a:r>
            <a:r>
              <a:rPr lang="en-US" altLang="en-US" sz="1600"/>
              <a:t> 2005.</a:t>
            </a:r>
          </a:p>
        </p:txBody>
      </p:sp>
      <p:pic>
        <p:nvPicPr>
          <p:cNvPr id="34821" name="Picture 5" descr="Picture 9_pptX"/>
          <p:cNvPicPr>
            <a:picLocks noChangeAspect="1" noChangeArrowheads="1"/>
          </p:cNvPicPr>
          <p:nvPr>
            <p:custDataLst>
              <p:tags r:id="rId1"/>
            </p:custDataLst>
          </p:nvPr>
        </p:nvPicPr>
        <p:blipFill>
          <a:blip r:embed="rId5" cstate="print"/>
          <a:srcRect/>
          <a:stretch>
            <a:fillRect/>
          </a:stretch>
        </p:blipFill>
        <p:spPr bwMode="auto">
          <a:xfrm>
            <a:off x="5326063" y="1803400"/>
            <a:ext cx="2614612" cy="3806825"/>
          </a:xfrm>
          <a:prstGeom prst="rect">
            <a:avLst/>
          </a:prstGeom>
          <a:noFill/>
          <a:ln w="9525">
            <a:noFill/>
            <a:miter lim="800000"/>
            <a:headEnd/>
            <a:tailEnd/>
          </a:ln>
        </p:spPr>
      </p:pic>
      <p:pic>
        <p:nvPicPr>
          <p:cNvPr id="34822" name="Picture 6" descr="MPj01787870000[1]" hidden="1"/>
          <p:cNvPicPr>
            <a:picLocks noChangeAspect="1" noChangeArrowheads="1"/>
          </p:cNvPicPr>
          <p:nvPr>
            <p:custDataLst>
              <p:tags r:id="rId2"/>
            </p:custDataLst>
          </p:nvPr>
        </p:nvPicPr>
        <p:blipFill>
          <a:blip r:embed="rId6" cstate="print"/>
          <a:srcRect/>
          <a:stretch>
            <a:fillRect/>
          </a:stretch>
        </p:blipFill>
        <p:spPr bwMode="auto">
          <a:xfrm>
            <a:off x="2816225" y="2978150"/>
            <a:ext cx="1814513" cy="2743200"/>
          </a:xfrm>
          <a:prstGeom prst="rect">
            <a:avLst/>
          </a:prstGeom>
          <a:noFill/>
          <a:ln w="76200">
            <a:solidFill>
              <a:schemeClr val="bg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Effective Pain Management</a:t>
            </a:r>
          </a:p>
        </p:txBody>
      </p:sp>
      <p:sp>
        <p:nvSpPr>
          <p:cNvPr id="35843" name="Rectangle 3"/>
          <p:cNvSpPr>
            <a:spLocks noGrp="1" noChangeArrowheads="1"/>
          </p:cNvSpPr>
          <p:nvPr>
            <p:ph type="body" idx="1"/>
          </p:nvPr>
        </p:nvSpPr>
        <p:spPr>
          <a:xfrm>
            <a:off x="373063" y="1673225"/>
            <a:ext cx="8562975" cy="4114800"/>
          </a:xfrm>
        </p:spPr>
        <p:txBody>
          <a:bodyPr/>
          <a:lstStyle/>
          <a:p>
            <a:pPr lvl="1" eaLnBrk="1" hangingPunct="1"/>
            <a:r>
              <a:rPr lang="en-US" smtClean="0"/>
              <a:t>Respectful, informed, and supportive staff</a:t>
            </a:r>
          </a:p>
          <a:p>
            <a:pPr lvl="1" eaLnBrk="1" hangingPunct="1"/>
            <a:r>
              <a:rPr lang="en-US" smtClean="0"/>
              <a:t>Warm, friendly environment</a:t>
            </a:r>
          </a:p>
          <a:p>
            <a:pPr lvl="1" eaLnBrk="1" hangingPunct="1"/>
            <a:r>
              <a:rPr lang="en-US" smtClean="0"/>
              <a:t>Gentle operative technique</a:t>
            </a:r>
          </a:p>
          <a:p>
            <a:pPr lvl="1" eaLnBrk="1" hangingPunct="1"/>
            <a:r>
              <a:rPr lang="en-US" smtClean="0"/>
              <a:t>Women’s involvement</a:t>
            </a:r>
          </a:p>
          <a:p>
            <a:pPr lvl="1" eaLnBrk="1" hangingPunct="1"/>
            <a:r>
              <a:rPr lang="en-US" smtClean="0"/>
              <a:t>Effective pain medications</a:t>
            </a:r>
          </a:p>
        </p:txBody>
      </p:sp>
      <p:pic>
        <p:nvPicPr>
          <p:cNvPr id="35844" name="Picture 4" descr="Picture 7_pptX"/>
          <p:cNvPicPr>
            <a:picLocks noChangeAspect="1" noChangeArrowheads="1"/>
          </p:cNvPicPr>
          <p:nvPr>
            <p:custDataLst>
              <p:tags r:id="rId1"/>
            </p:custDataLst>
          </p:nvPr>
        </p:nvPicPr>
        <p:blipFill>
          <a:blip r:embed="rId4" cstate="print"/>
          <a:srcRect/>
          <a:stretch>
            <a:fillRect/>
          </a:stretch>
        </p:blipFill>
        <p:spPr bwMode="auto">
          <a:xfrm>
            <a:off x="5911850" y="2782888"/>
            <a:ext cx="2625725" cy="287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Pain Management Philosophies </a:t>
            </a:r>
          </a:p>
        </p:txBody>
      </p:sp>
      <p:sp>
        <p:nvSpPr>
          <p:cNvPr id="36867" name="Rectangle 3"/>
          <p:cNvSpPr>
            <a:spLocks noGrp="1" noChangeArrowheads="1"/>
          </p:cNvSpPr>
          <p:nvPr>
            <p:ph type="body" idx="1"/>
          </p:nvPr>
        </p:nvSpPr>
        <p:spPr>
          <a:xfrm>
            <a:off x="373063" y="1673225"/>
            <a:ext cx="8562975" cy="4114800"/>
          </a:xfrm>
        </p:spPr>
        <p:txBody>
          <a:bodyPr/>
          <a:lstStyle/>
          <a:p>
            <a:pPr lvl="1" eaLnBrk="1" hangingPunct="1"/>
            <a:r>
              <a:rPr lang="en-US" smtClean="0"/>
              <a:t>Minimize risk/maximize benefit</a:t>
            </a:r>
          </a:p>
          <a:p>
            <a:pPr lvl="1" eaLnBrk="1" hangingPunct="1"/>
            <a:r>
              <a:rPr lang="en-US" smtClean="0"/>
              <a:t>Take away all pain/all feeling</a:t>
            </a:r>
          </a:p>
          <a:p>
            <a:pPr lvl="1" eaLnBrk="1" hangingPunct="1"/>
            <a:r>
              <a:rPr lang="en-US" smtClean="0"/>
              <a:t>Get through it</a:t>
            </a:r>
          </a:p>
          <a:p>
            <a:pPr marL="0" indent="0" eaLnBrk="1" hangingPunct="1">
              <a:buFont typeface="Arial" charset="0"/>
              <a:buNone/>
            </a:pPr>
            <a:endParaRPr lang="en-US" smtClean="0"/>
          </a:p>
        </p:txBody>
      </p:sp>
      <p:pic>
        <p:nvPicPr>
          <p:cNvPr id="36868" name="Picture 4" descr="Picture 7_pptX"/>
          <p:cNvPicPr>
            <a:picLocks noChangeAspect="1" noChangeArrowheads="1"/>
          </p:cNvPicPr>
          <p:nvPr>
            <p:custDataLst>
              <p:tags r:id="rId1"/>
            </p:custDataLst>
          </p:nvPr>
        </p:nvPicPr>
        <p:blipFill>
          <a:blip r:embed="rId5" cstate="print"/>
          <a:srcRect/>
          <a:stretch>
            <a:fillRect/>
          </a:stretch>
        </p:blipFill>
        <p:spPr bwMode="auto">
          <a:xfrm>
            <a:off x="6289675" y="2378075"/>
            <a:ext cx="2397125" cy="3446463"/>
          </a:xfrm>
          <a:prstGeom prst="rect">
            <a:avLst/>
          </a:prstGeom>
          <a:noFill/>
          <a:ln w="9525">
            <a:noFill/>
            <a:miter lim="800000"/>
            <a:headEnd/>
            <a:tailEnd/>
          </a:ln>
        </p:spPr>
      </p:pic>
      <p:pic>
        <p:nvPicPr>
          <p:cNvPr id="36869" name="Picture 5" descr="MPj04095040000[1]" hidden="1"/>
          <p:cNvPicPr>
            <a:picLocks noChangeAspect="1" noChangeArrowheads="1"/>
          </p:cNvPicPr>
          <p:nvPr>
            <p:custDataLst>
              <p:tags r:id="rId2"/>
            </p:custDataLst>
          </p:nvPr>
        </p:nvPicPr>
        <p:blipFill>
          <a:blip r:embed="rId6" cstate="print"/>
          <a:srcRect/>
          <a:stretch>
            <a:fillRect/>
          </a:stretch>
        </p:blipFill>
        <p:spPr bwMode="auto">
          <a:xfrm>
            <a:off x="5675313" y="2328863"/>
            <a:ext cx="2171700" cy="3219450"/>
          </a:xfrm>
          <a:prstGeom prst="rect">
            <a:avLst/>
          </a:prstGeom>
          <a:noFill/>
          <a:ln w="76200">
            <a:solidFill>
              <a:schemeClr val="bg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38138" y="436563"/>
            <a:ext cx="8018462" cy="914400"/>
          </a:xfrm>
        </p:spPr>
        <p:txBody>
          <a:bodyPr/>
          <a:lstStyle/>
          <a:p>
            <a:pPr eaLnBrk="1" hangingPunct="1"/>
            <a:r>
              <a:rPr lang="en-US" smtClean="0"/>
              <a:t>Pain Management Techniques</a:t>
            </a:r>
          </a:p>
        </p:txBody>
      </p:sp>
      <p:sp>
        <p:nvSpPr>
          <p:cNvPr id="37891" name="Text Box 3"/>
          <p:cNvSpPr txBox="1">
            <a:spLocks noChangeArrowheads="1"/>
          </p:cNvSpPr>
          <p:nvPr/>
        </p:nvSpPr>
        <p:spPr bwMode="auto">
          <a:xfrm>
            <a:off x="292100" y="6051550"/>
            <a:ext cx="4108450" cy="584200"/>
          </a:xfrm>
          <a:prstGeom prst="rect">
            <a:avLst/>
          </a:prstGeom>
          <a:noFill/>
          <a:ln w="9525">
            <a:noFill/>
            <a:miter lim="800000"/>
            <a:headEnd/>
            <a:tailEnd/>
          </a:ln>
        </p:spPr>
        <p:txBody>
          <a:bodyPr wrap="none">
            <a:spAutoFit/>
          </a:bodyPr>
          <a:lstStyle/>
          <a:p>
            <a:pPr eaLnBrk="0" hangingPunct="0"/>
            <a:r>
              <a:rPr lang="en-US" altLang="en-US" sz="1600"/>
              <a:t>Lichtengerg ES, et al. </a:t>
            </a:r>
            <a:r>
              <a:rPr lang="en-US" altLang="en-US" sz="1600" i="1"/>
              <a:t>Contraception. </a:t>
            </a:r>
            <a:r>
              <a:rPr lang="en-US" altLang="en-US" sz="1600"/>
              <a:t>2001.</a:t>
            </a:r>
          </a:p>
          <a:p>
            <a:pPr eaLnBrk="0" hangingPunct="0"/>
            <a:r>
              <a:rPr lang="en-US" altLang="en-US" sz="1600"/>
              <a:t>Good M, et al. </a:t>
            </a:r>
            <a:r>
              <a:rPr lang="en-US" altLang="en-US" sz="1600" i="1"/>
              <a:t>Pain Manag Nurs</a:t>
            </a:r>
            <a:r>
              <a:rPr lang="en-US" altLang="en-US" sz="1600"/>
              <a:t>. 2002.</a:t>
            </a:r>
          </a:p>
        </p:txBody>
      </p:sp>
      <p:sp>
        <p:nvSpPr>
          <p:cNvPr id="37892" name="Rectangle 4"/>
          <p:cNvSpPr>
            <a:spLocks noChangeArrowheads="1"/>
          </p:cNvSpPr>
          <p:nvPr/>
        </p:nvSpPr>
        <p:spPr bwMode="auto">
          <a:xfrm>
            <a:off x="3765550" y="5410200"/>
            <a:ext cx="1035050" cy="430213"/>
          </a:xfrm>
          <a:prstGeom prst="rect">
            <a:avLst/>
          </a:prstGeom>
          <a:noFill/>
          <a:ln w="9525">
            <a:noFill/>
            <a:miter lim="800000"/>
            <a:headEnd/>
            <a:tailEnd/>
          </a:ln>
        </p:spPr>
        <p:txBody>
          <a:bodyPr lIns="0" tIns="0" rIns="0" bIns="0">
            <a:spAutoFit/>
          </a:bodyPr>
          <a:lstStyle/>
          <a:p>
            <a:r>
              <a:rPr lang="en-US" sz="2800"/>
              <a:t>Local</a:t>
            </a:r>
          </a:p>
        </p:txBody>
      </p:sp>
      <p:sp>
        <p:nvSpPr>
          <p:cNvPr id="37893" name="Rectangle 5"/>
          <p:cNvSpPr>
            <a:spLocks noChangeArrowheads="1"/>
          </p:cNvSpPr>
          <p:nvPr/>
        </p:nvSpPr>
        <p:spPr bwMode="auto">
          <a:xfrm>
            <a:off x="485775" y="1965325"/>
            <a:ext cx="2979738" cy="431800"/>
          </a:xfrm>
          <a:prstGeom prst="rect">
            <a:avLst/>
          </a:prstGeom>
          <a:noFill/>
          <a:ln w="9525">
            <a:noFill/>
            <a:miter lim="800000"/>
            <a:headEnd/>
            <a:tailEnd/>
          </a:ln>
        </p:spPr>
        <p:txBody>
          <a:bodyPr wrap="none" lIns="0" tIns="0" rIns="0" bIns="0">
            <a:spAutoFit/>
          </a:bodyPr>
          <a:lstStyle/>
          <a:p>
            <a:r>
              <a:rPr lang="en-US" sz="2800"/>
              <a:t>General or nitrous </a:t>
            </a:r>
          </a:p>
        </p:txBody>
      </p:sp>
      <p:sp>
        <p:nvSpPr>
          <p:cNvPr id="37894" name="Rectangle 6"/>
          <p:cNvSpPr>
            <a:spLocks noChangeArrowheads="1"/>
          </p:cNvSpPr>
          <p:nvPr/>
        </p:nvSpPr>
        <p:spPr bwMode="auto">
          <a:xfrm>
            <a:off x="593725" y="5059363"/>
            <a:ext cx="854075" cy="862012"/>
          </a:xfrm>
          <a:prstGeom prst="rect">
            <a:avLst/>
          </a:prstGeom>
          <a:noFill/>
          <a:ln w="9525">
            <a:noFill/>
            <a:miter lim="800000"/>
            <a:headEnd/>
            <a:tailEnd/>
          </a:ln>
        </p:spPr>
        <p:txBody>
          <a:bodyPr lIns="0" tIns="0" rIns="0" bIns="0">
            <a:spAutoFit/>
          </a:bodyPr>
          <a:lstStyle/>
          <a:p>
            <a:r>
              <a:rPr lang="en-US" sz="2800"/>
              <a:t>Local + IV</a:t>
            </a:r>
          </a:p>
        </p:txBody>
      </p:sp>
      <p:grpSp>
        <p:nvGrpSpPr>
          <p:cNvPr id="37895" name="Group 11"/>
          <p:cNvGrpSpPr>
            <a:grpSpLocks/>
          </p:cNvGrpSpPr>
          <p:nvPr/>
        </p:nvGrpSpPr>
        <p:grpSpPr bwMode="auto">
          <a:xfrm>
            <a:off x="1073150" y="2497138"/>
            <a:ext cx="3489325" cy="3122612"/>
            <a:chOff x="1112" y="1722"/>
            <a:chExt cx="2198" cy="1967"/>
          </a:xfrm>
        </p:grpSpPr>
        <p:pic>
          <p:nvPicPr>
            <p:cNvPr id="37900" name="Picture 12" descr="Group 28_pptX"/>
            <p:cNvPicPr>
              <a:picLocks noChangeAspect="1" noChangeArrowheads="1"/>
            </p:cNvPicPr>
            <p:nvPr>
              <p:custDataLst>
                <p:tags r:id="rId1"/>
              </p:custDataLst>
            </p:nvPr>
          </p:nvPicPr>
          <p:blipFill>
            <a:blip r:embed="rId4" cstate="print"/>
            <a:srcRect/>
            <a:stretch>
              <a:fillRect/>
            </a:stretch>
          </p:blipFill>
          <p:spPr bwMode="auto">
            <a:xfrm>
              <a:off x="1112" y="1722"/>
              <a:ext cx="2198" cy="1967"/>
            </a:xfrm>
            <a:prstGeom prst="rect">
              <a:avLst/>
            </a:prstGeom>
            <a:noFill/>
            <a:ln w="9525">
              <a:noFill/>
              <a:miter lim="800000"/>
              <a:headEnd/>
              <a:tailEnd/>
            </a:ln>
          </p:spPr>
        </p:pic>
        <p:sp>
          <p:nvSpPr>
            <p:cNvPr id="37901" name="Rectangle 13"/>
            <p:cNvSpPr>
              <a:spLocks noChangeArrowheads="1"/>
            </p:cNvSpPr>
            <p:nvPr/>
          </p:nvSpPr>
          <p:spPr bwMode="auto">
            <a:xfrm>
              <a:off x="1617" y="1852"/>
              <a:ext cx="570" cy="330"/>
            </a:xfrm>
            <a:prstGeom prst="rect">
              <a:avLst/>
            </a:prstGeom>
            <a:noFill/>
            <a:ln w="9525">
              <a:noFill/>
              <a:miter lim="800000"/>
              <a:headEnd/>
              <a:tailEnd/>
            </a:ln>
          </p:spPr>
          <p:txBody>
            <a:bodyPr wrap="none">
              <a:spAutoFit/>
            </a:bodyPr>
            <a:lstStyle/>
            <a:p>
              <a:r>
                <a:rPr lang="en-US" sz="2800">
                  <a:solidFill>
                    <a:schemeClr val="bg1"/>
                  </a:solidFill>
                </a:rPr>
                <a:t>10%</a:t>
              </a:r>
            </a:p>
          </p:txBody>
        </p:sp>
        <p:sp>
          <p:nvSpPr>
            <p:cNvPr id="37902" name="Rectangle 14"/>
            <p:cNvSpPr>
              <a:spLocks noChangeArrowheads="1"/>
            </p:cNvSpPr>
            <p:nvPr/>
          </p:nvSpPr>
          <p:spPr bwMode="auto">
            <a:xfrm>
              <a:off x="1310" y="2509"/>
              <a:ext cx="570" cy="330"/>
            </a:xfrm>
            <a:prstGeom prst="rect">
              <a:avLst/>
            </a:prstGeom>
            <a:noFill/>
            <a:ln w="9525">
              <a:noFill/>
              <a:miter lim="800000"/>
              <a:headEnd/>
              <a:tailEnd/>
            </a:ln>
          </p:spPr>
          <p:txBody>
            <a:bodyPr wrap="none">
              <a:spAutoFit/>
            </a:bodyPr>
            <a:lstStyle/>
            <a:p>
              <a:r>
                <a:rPr lang="en-US" sz="2800">
                  <a:solidFill>
                    <a:schemeClr val="bg1"/>
                  </a:solidFill>
                </a:rPr>
                <a:t>32%</a:t>
              </a:r>
            </a:p>
          </p:txBody>
        </p:sp>
        <p:sp>
          <p:nvSpPr>
            <p:cNvPr id="37903" name="Rectangle 15"/>
            <p:cNvSpPr>
              <a:spLocks noChangeArrowheads="1"/>
            </p:cNvSpPr>
            <p:nvPr/>
          </p:nvSpPr>
          <p:spPr bwMode="auto">
            <a:xfrm>
              <a:off x="2492" y="2510"/>
              <a:ext cx="570" cy="330"/>
            </a:xfrm>
            <a:prstGeom prst="rect">
              <a:avLst/>
            </a:prstGeom>
            <a:noFill/>
            <a:ln w="9525">
              <a:noFill/>
              <a:miter lim="800000"/>
              <a:headEnd/>
              <a:tailEnd/>
            </a:ln>
          </p:spPr>
          <p:txBody>
            <a:bodyPr wrap="none">
              <a:spAutoFit/>
            </a:bodyPr>
            <a:lstStyle/>
            <a:p>
              <a:r>
                <a:rPr lang="en-US" sz="2800">
                  <a:solidFill>
                    <a:schemeClr val="bg1"/>
                  </a:solidFill>
                </a:rPr>
                <a:t>58%</a:t>
              </a:r>
            </a:p>
          </p:txBody>
        </p:sp>
      </p:grpSp>
      <p:sp>
        <p:nvSpPr>
          <p:cNvPr id="37896" name="Rectangle 16"/>
          <p:cNvSpPr>
            <a:spLocks noChangeArrowheads="1"/>
          </p:cNvSpPr>
          <p:nvPr/>
        </p:nvSpPr>
        <p:spPr bwMode="auto">
          <a:xfrm>
            <a:off x="4486275" y="1673225"/>
            <a:ext cx="4505325" cy="1984375"/>
          </a:xfrm>
          <a:prstGeom prst="rect">
            <a:avLst/>
          </a:prstGeom>
          <a:noFill/>
          <a:ln w="9525">
            <a:noFill/>
            <a:miter lim="800000"/>
            <a:headEnd/>
            <a:tailEnd/>
          </a:ln>
        </p:spPr>
        <p:txBody>
          <a:bodyPr/>
          <a:lstStyle/>
          <a:p>
            <a:pPr marL="342900" indent="-342900">
              <a:lnSpc>
                <a:spcPct val="90000"/>
              </a:lnSpc>
              <a:spcBef>
                <a:spcPct val="20000"/>
              </a:spcBef>
              <a:buClr>
                <a:srgbClr val="5C5CAE"/>
              </a:buClr>
              <a:buFont typeface="Arial" charset="0"/>
              <a:buNone/>
            </a:pPr>
            <a:r>
              <a:rPr lang="en-US" sz="2800">
                <a:cs typeface="Arial" charset="0"/>
              </a:rPr>
              <a:t>With addition of:</a:t>
            </a:r>
          </a:p>
          <a:p>
            <a:pPr marL="287338" lvl="1" indent="-285750">
              <a:lnSpc>
                <a:spcPct val="90000"/>
              </a:lnSpc>
              <a:spcBef>
                <a:spcPct val="20000"/>
              </a:spcBef>
              <a:buClr>
                <a:srgbClr val="5C5CAE"/>
              </a:buClr>
              <a:buFont typeface="Arial" charset="0"/>
              <a:buChar char="•"/>
            </a:pPr>
            <a:r>
              <a:rPr lang="en-US" sz="2800">
                <a:cs typeface="Arial" charset="0"/>
              </a:rPr>
              <a:t>Focused breathing: 76%</a:t>
            </a:r>
          </a:p>
          <a:p>
            <a:pPr marL="287338" lvl="1" indent="-285750">
              <a:lnSpc>
                <a:spcPct val="90000"/>
              </a:lnSpc>
              <a:spcBef>
                <a:spcPct val="20000"/>
              </a:spcBef>
              <a:buClr>
                <a:srgbClr val="5C5CAE"/>
              </a:buClr>
              <a:buFont typeface="Arial" charset="0"/>
              <a:buChar char="•"/>
            </a:pPr>
            <a:r>
              <a:rPr lang="en-US" sz="2800">
                <a:cs typeface="Arial" charset="0"/>
              </a:rPr>
              <a:t>Visualization: 31%</a:t>
            </a:r>
          </a:p>
          <a:p>
            <a:pPr marL="287338" lvl="1" indent="-285750">
              <a:lnSpc>
                <a:spcPct val="90000"/>
              </a:lnSpc>
              <a:spcBef>
                <a:spcPct val="20000"/>
              </a:spcBef>
              <a:buClr>
                <a:srgbClr val="5C5CAE"/>
              </a:buClr>
              <a:buFont typeface="Arial" charset="0"/>
              <a:buChar char="•"/>
            </a:pPr>
            <a:r>
              <a:rPr lang="en-US" sz="2800">
                <a:cs typeface="Arial" charset="0"/>
              </a:rPr>
              <a:t>Localized massage: 14%</a:t>
            </a:r>
          </a:p>
        </p:txBody>
      </p:sp>
      <p:sp>
        <p:nvSpPr>
          <p:cNvPr id="37897" name="Line 17"/>
          <p:cNvSpPr>
            <a:spLocks noChangeShapeType="1"/>
          </p:cNvSpPr>
          <p:nvPr/>
        </p:nvSpPr>
        <p:spPr bwMode="auto">
          <a:xfrm flipV="1">
            <a:off x="1071563" y="4479925"/>
            <a:ext cx="274637" cy="549275"/>
          </a:xfrm>
          <a:prstGeom prst="line">
            <a:avLst/>
          </a:prstGeom>
          <a:noFill/>
          <a:ln w="9525">
            <a:solidFill>
              <a:schemeClr val="tx1"/>
            </a:solidFill>
            <a:round/>
            <a:headEnd/>
            <a:tailEnd/>
          </a:ln>
        </p:spPr>
        <p:txBody>
          <a:bodyPr/>
          <a:lstStyle/>
          <a:p>
            <a:endParaRPr lang="en-GB"/>
          </a:p>
        </p:txBody>
      </p:sp>
      <p:sp>
        <p:nvSpPr>
          <p:cNvPr id="37898" name="Line 18"/>
          <p:cNvSpPr>
            <a:spLocks noChangeShapeType="1"/>
          </p:cNvSpPr>
          <p:nvPr/>
        </p:nvSpPr>
        <p:spPr bwMode="auto">
          <a:xfrm>
            <a:off x="1933575" y="2378075"/>
            <a:ext cx="207963" cy="352425"/>
          </a:xfrm>
          <a:prstGeom prst="line">
            <a:avLst/>
          </a:prstGeom>
          <a:noFill/>
          <a:ln w="9525">
            <a:solidFill>
              <a:schemeClr val="tx1"/>
            </a:solidFill>
            <a:round/>
            <a:headEnd/>
            <a:tailEnd/>
          </a:ln>
        </p:spPr>
        <p:txBody>
          <a:bodyPr/>
          <a:lstStyle/>
          <a:p>
            <a:endParaRPr lang="en-GB"/>
          </a:p>
        </p:txBody>
      </p:sp>
      <p:sp>
        <p:nvSpPr>
          <p:cNvPr id="37899" name="Line 19"/>
          <p:cNvSpPr>
            <a:spLocks noChangeShapeType="1"/>
          </p:cNvSpPr>
          <p:nvPr/>
        </p:nvSpPr>
        <p:spPr bwMode="auto">
          <a:xfrm flipH="1" flipV="1">
            <a:off x="3802063" y="4781550"/>
            <a:ext cx="207962" cy="469900"/>
          </a:xfrm>
          <a:prstGeom prst="line">
            <a:avLst/>
          </a:prstGeom>
          <a:noFill/>
          <a:ln w="9525">
            <a:solidFill>
              <a:schemeClr val="tx1"/>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3244850" y="1558925"/>
            <a:ext cx="5576888" cy="4389438"/>
            <a:chOff x="2076" y="990"/>
            <a:chExt cx="3513" cy="2765"/>
          </a:xfrm>
        </p:grpSpPr>
        <p:pic>
          <p:nvPicPr>
            <p:cNvPr id="38925" name="Picture 3" descr="Rectangle 9_pptX"/>
            <p:cNvPicPr>
              <a:picLocks noChangeAspect="1" noChangeArrowheads="1"/>
            </p:cNvPicPr>
            <p:nvPr>
              <p:custDataLst>
                <p:tags r:id="rId2"/>
              </p:custDataLst>
            </p:nvPr>
          </p:nvPicPr>
          <p:blipFill>
            <a:blip r:embed="rId5" cstate="print"/>
            <a:srcRect/>
            <a:stretch>
              <a:fillRect/>
            </a:stretch>
          </p:blipFill>
          <p:spPr bwMode="invGray">
            <a:xfrm>
              <a:off x="2076" y="990"/>
              <a:ext cx="3513" cy="2765"/>
            </a:xfrm>
            <a:prstGeom prst="rect">
              <a:avLst/>
            </a:prstGeom>
            <a:noFill/>
            <a:ln w="9525">
              <a:noFill/>
              <a:miter lim="800000"/>
              <a:headEnd/>
              <a:tailEnd/>
            </a:ln>
          </p:spPr>
        </p:pic>
        <p:pic>
          <p:nvPicPr>
            <p:cNvPr id="38926" name="Picture 4" descr="image"/>
            <p:cNvPicPr>
              <a:picLocks noChangeAspect="1" noChangeArrowheads="1"/>
            </p:cNvPicPr>
            <p:nvPr/>
          </p:nvPicPr>
          <p:blipFill>
            <a:blip r:embed="rId6" cstate="print"/>
            <a:srcRect/>
            <a:stretch>
              <a:fillRect/>
            </a:stretch>
          </p:blipFill>
          <p:spPr bwMode="auto">
            <a:xfrm>
              <a:off x="2121" y="1035"/>
              <a:ext cx="3331" cy="2582"/>
            </a:xfrm>
            <a:prstGeom prst="rect">
              <a:avLst/>
            </a:prstGeom>
            <a:noFill/>
            <a:ln w="9525">
              <a:noFill/>
              <a:miter lim="800000"/>
              <a:headEnd/>
              <a:tailEnd/>
            </a:ln>
          </p:spPr>
        </p:pic>
      </p:grpSp>
      <p:sp>
        <p:nvSpPr>
          <p:cNvPr id="38915" name="Rectangle 5"/>
          <p:cNvSpPr>
            <a:spLocks noGrp="1" noChangeArrowheads="1"/>
          </p:cNvSpPr>
          <p:nvPr>
            <p:ph type="title"/>
          </p:nvPr>
        </p:nvSpPr>
        <p:spPr/>
        <p:txBody>
          <a:bodyPr/>
          <a:lstStyle/>
          <a:p>
            <a:pPr eaLnBrk="1" hangingPunct="1"/>
            <a:r>
              <a:rPr lang="en-US" smtClean="0"/>
              <a:t>Paracervical Block</a:t>
            </a:r>
          </a:p>
        </p:txBody>
      </p:sp>
      <p:sp>
        <p:nvSpPr>
          <p:cNvPr id="33796" name="Text Box 6"/>
          <p:cNvSpPr txBox="1">
            <a:spLocks noChangeArrowheads="1"/>
          </p:cNvSpPr>
          <p:nvPr/>
        </p:nvSpPr>
        <p:spPr bwMode="auto">
          <a:xfrm>
            <a:off x="3276600" y="4191000"/>
            <a:ext cx="2679700" cy="461963"/>
          </a:xfrm>
          <a:prstGeom prst="rect">
            <a:avLst/>
          </a:prstGeom>
          <a:noFill/>
          <a:ln w="9525">
            <a:noFill/>
            <a:miter lim="800000"/>
            <a:headEnd/>
            <a:tailEnd/>
          </a:ln>
        </p:spPr>
        <p:txBody>
          <a:bodyPr wrap="none">
            <a:spAutoFit/>
          </a:bodyPr>
          <a:lstStyle/>
          <a:p>
            <a:pPr algn="r">
              <a:defRPr/>
            </a:pPr>
            <a:r>
              <a:rPr lang="en-US" sz="2400" b="1" dirty="0">
                <a:solidFill>
                  <a:schemeClr val="folHlink"/>
                </a:solidFill>
                <a:latin typeface="+mn-lt"/>
              </a:rPr>
              <a:t>Regular Injection</a:t>
            </a:r>
          </a:p>
        </p:txBody>
      </p:sp>
      <p:sp>
        <p:nvSpPr>
          <p:cNvPr id="33797" name="Text Box 7"/>
          <p:cNvSpPr txBox="1">
            <a:spLocks noChangeArrowheads="1"/>
          </p:cNvSpPr>
          <p:nvPr/>
        </p:nvSpPr>
        <p:spPr bwMode="auto">
          <a:xfrm>
            <a:off x="6172200" y="3657600"/>
            <a:ext cx="2286000" cy="461963"/>
          </a:xfrm>
          <a:prstGeom prst="rect">
            <a:avLst/>
          </a:prstGeom>
          <a:noFill/>
          <a:ln w="9525">
            <a:noFill/>
            <a:miter lim="800000"/>
            <a:headEnd/>
            <a:tailEnd/>
          </a:ln>
        </p:spPr>
        <p:txBody>
          <a:bodyPr wrap="none">
            <a:spAutoFit/>
          </a:bodyPr>
          <a:lstStyle/>
          <a:p>
            <a:pPr algn="r">
              <a:defRPr/>
            </a:pPr>
            <a:r>
              <a:rPr lang="en-US" sz="2400" b="1" dirty="0">
                <a:solidFill>
                  <a:schemeClr val="folHlink"/>
                </a:solidFill>
                <a:latin typeface="+mn-lt"/>
              </a:rPr>
              <a:t>Deep Injection</a:t>
            </a:r>
          </a:p>
        </p:txBody>
      </p:sp>
      <p:grpSp>
        <p:nvGrpSpPr>
          <p:cNvPr id="38918" name="Group 8"/>
          <p:cNvGrpSpPr>
            <a:grpSpLocks/>
          </p:cNvGrpSpPr>
          <p:nvPr/>
        </p:nvGrpSpPr>
        <p:grpSpPr bwMode="auto">
          <a:xfrm>
            <a:off x="336550" y="2422525"/>
            <a:ext cx="2700338" cy="2662238"/>
            <a:chOff x="334" y="1593"/>
            <a:chExt cx="1701" cy="1677"/>
          </a:xfrm>
        </p:grpSpPr>
        <p:pic>
          <p:nvPicPr>
            <p:cNvPr id="38920" name="Picture 9" descr="Rectangle 9_pptX"/>
            <p:cNvPicPr>
              <a:picLocks noChangeAspect="1" noChangeArrowheads="1"/>
            </p:cNvPicPr>
            <p:nvPr>
              <p:custDataLst>
                <p:tags r:id="rId1"/>
              </p:custDataLst>
            </p:nvPr>
          </p:nvPicPr>
          <p:blipFill>
            <a:blip r:embed="rId5" cstate="print"/>
            <a:srcRect/>
            <a:stretch>
              <a:fillRect/>
            </a:stretch>
          </p:blipFill>
          <p:spPr bwMode="invGray">
            <a:xfrm>
              <a:off x="334" y="1593"/>
              <a:ext cx="1701" cy="1677"/>
            </a:xfrm>
            <a:prstGeom prst="rect">
              <a:avLst/>
            </a:prstGeom>
            <a:noFill/>
            <a:ln w="9525">
              <a:noFill/>
              <a:miter lim="800000"/>
              <a:headEnd/>
              <a:tailEnd/>
            </a:ln>
          </p:spPr>
        </p:pic>
        <p:grpSp>
          <p:nvGrpSpPr>
            <p:cNvPr id="38921" name="Group 10"/>
            <p:cNvGrpSpPr>
              <a:grpSpLocks/>
            </p:cNvGrpSpPr>
            <p:nvPr/>
          </p:nvGrpSpPr>
          <p:grpSpPr bwMode="auto">
            <a:xfrm>
              <a:off x="369" y="1626"/>
              <a:ext cx="1584" cy="1557"/>
              <a:chOff x="288" y="192"/>
              <a:chExt cx="1536" cy="1584"/>
            </a:xfrm>
          </p:grpSpPr>
          <p:pic>
            <p:nvPicPr>
              <p:cNvPr id="38922" name="Picture 11" descr="Paracervical Block"/>
              <p:cNvPicPr>
                <a:picLocks noChangeAspect="1" noChangeArrowheads="1"/>
              </p:cNvPicPr>
              <p:nvPr/>
            </p:nvPicPr>
            <p:blipFill>
              <a:blip r:embed="rId7" cstate="print"/>
              <a:srcRect/>
              <a:stretch>
                <a:fillRect/>
              </a:stretch>
            </p:blipFill>
            <p:spPr bwMode="auto">
              <a:xfrm>
                <a:off x="288" y="192"/>
                <a:ext cx="1536" cy="1584"/>
              </a:xfrm>
              <a:prstGeom prst="rect">
                <a:avLst/>
              </a:prstGeom>
              <a:noFill/>
              <a:ln w="9525">
                <a:noFill/>
                <a:miter lim="800000"/>
                <a:headEnd/>
                <a:tailEnd/>
              </a:ln>
            </p:spPr>
          </p:pic>
          <p:sp>
            <p:nvSpPr>
              <p:cNvPr id="38923" name="Line 12"/>
              <p:cNvSpPr>
                <a:spLocks noChangeShapeType="1"/>
              </p:cNvSpPr>
              <p:nvPr/>
            </p:nvSpPr>
            <p:spPr bwMode="auto">
              <a:xfrm flipH="1" flipV="1">
                <a:off x="1493" y="1378"/>
                <a:ext cx="312" cy="329"/>
              </a:xfrm>
              <a:prstGeom prst="line">
                <a:avLst/>
              </a:prstGeom>
              <a:noFill/>
              <a:ln w="9525">
                <a:solidFill>
                  <a:schemeClr val="tx1"/>
                </a:solidFill>
                <a:round/>
                <a:headEnd/>
                <a:tailEnd type="triangle" w="med" len="med"/>
              </a:ln>
            </p:spPr>
            <p:txBody>
              <a:bodyPr wrap="none" anchor="ctr"/>
              <a:lstStyle/>
              <a:p>
                <a:endParaRPr lang="en-GB"/>
              </a:p>
            </p:txBody>
          </p:sp>
          <p:sp>
            <p:nvSpPr>
              <p:cNvPr id="38924" name="Line 13"/>
              <p:cNvSpPr>
                <a:spLocks noChangeShapeType="1"/>
              </p:cNvSpPr>
              <p:nvPr/>
            </p:nvSpPr>
            <p:spPr bwMode="auto">
              <a:xfrm flipV="1">
                <a:off x="307" y="1392"/>
                <a:ext cx="317" cy="315"/>
              </a:xfrm>
              <a:prstGeom prst="line">
                <a:avLst/>
              </a:prstGeom>
              <a:noFill/>
              <a:ln w="9525">
                <a:solidFill>
                  <a:schemeClr val="tx1"/>
                </a:solidFill>
                <a:round/>
                <a:headEnd/>
                <a:tailEnd type="triangle" w="med" len="med"/>
              </a:ln>
            </p:spPr>
            <p:txBody>
              <a:bodyPr wrap="none" anchor="ctr"/>
              <a:lstStyle/>
              <a:p>
                <a:endParaRPr lang="en-GB"/>
              </a:p>
            </p:txBody>
          </p:sp>
        </p:grpSp>
      </p:grpSp>
      <p:sp>
        <p:nvSpPr>
          <p:cNvPr id="38919" name="Text Box 14"/>
          <p:cNvSpPr txBox="1">
            <a:spLocks noChangeArrowheads="1"/>
          </p:cNvSpPr>
          <p:nvPr/>
        </p:nvSpPr>
        <p:spPr bwMode="auto">
          <a:xfrm>
            <a:off x="292100" y="6051550"/>
            <a:ext cx="2855913" cy="584200"/>
          </a:xfrm>
          <a:prstGeom prst="rect">
            <a:avLst/>
          </a:prstGeom>
          <a:noFill/>
          <a:ln w="9525">
            <a:noFill/>
            <a:miter lim="800000"/>
            <a:headEnd/>
            <a:tailEnd/>
          </a:ln>
        </p:spPr>
        <p:txBody>
          <a:bodyPr wrap="none">
            <a:spAutoFit/>
          </a:bodyPr>
          <a:lstStyle/>
          <a:p>
            <a:pPr eaLnBrk="0" hangingPunct="0"/>
            <a:r>
              <a:rPr lang="en-US" altLang="en-US" sz="1600"/>
              <a:t>Castleman L, Mann C. 2002. </a:t>
            </a:r>
          </a:p>
          <a:p>
            <a:pPr eaLnBrk="0" hangingPunct="0"/>
            <a:r>
              <a:rPr lang="en-US" altLang="en-US" sz="1600"/>
              <a:t>Maltzer DS, et al. 1999.</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Efficacy of Ancillary Anesthesia</a:t>
            </a:r>
          </a:p>
        </p:txBody>
      </p:sp>
      <p:sp>
        <p:nvSpPr>
          <p:cNvPr id="39939" name="Rectangle 3"/>
          <p:cNvSpPr>
            <a:spLocks noGrp="1" noChangeArrowheads="1"/>
          </p:cNvSpPr>
          <p:nvPr>
            <p:ph type="body" idx="1"/>
          </p:nvPr>
        </p:nvSpPr>
        <p:spPr>
          <a:xfrm>
            <a:off x="373063" y="1673225"/>
            <a:ext cx="8562975" cy="4114800"/>
          </a:xfrm>
        </p:spPr>
        <p:txBody>
          <a:bodyPr/>
          <a:lstStyle/>
          <a:p>
            <a:pPr eaLnBrk="1" hangingPunct="1">
              <a:buFont typeface="Arial" charset="0"/>
              <a:buChar char="•"/>
            </a:pPr>
            <a:r>
              <a:rPr lang="en-US" smtClean="0"/>
              <a:t>Importance of psychological preparation and support </a:t>
            </a:r>
          </a:p>
          <a:p>
            <a:pPr eaLnBrk="1" hangingPunct="1">
              <a:buFont typeface="Arial" charset="0"/>
              <a:buChar char="•"/>
            </a:pPr>
            <a:r>
              <a:rPr lang="en-US" smtClean="0"/>
              <a:t>Music as analgesia for abortion patients receiving paracervical block </a:t>
            </a:r>
          </a:p>
          <a:p>
            <a:pPr lvl="2" eaLnBrk="1" hangingPunct="1"/>
            <a:r>
              <a:rPr lang="en-US" smtClean="0"/>
              <a:t>85% who wore headphones rated pain as “0,” compared with 52% of controls</a:t>
            </a:r>
          </a:p>
          <a:p>
            <a:pPr eaLnBrk="1" hangingPunct="1">
              <a:buFont typeface="Arial" charset="0"/>
              <a:buChar char="•"/>
            </a:pPr>
            <a:r>
              <a:rPr lang="en-US" smtClean="0"/>
              <a:t>Verbicaine (“Vocal Local”)/Distraction Therapy</a:t>
            </a:r>
          </a:p>
        </p:txBody>
      </p:sp>
      <p:sp>
        <p:nvSpPr>
          <p:cNvPr id="39940" name="Text Box 4"/>
          <p:cNvSpPr txBox="1">
            <a:spLocks noChangeArrowheads="1"/>
          </p:cNvSpPr>
          <p:nvPr/>
        </p:nvSpPr>
        <p:spPr bwMode="auto">
          <a:xfrm>
            <a:off x="292100" y="6051550"/>
            <a:ext cx="4794250" cy="584200"/>
          </a:xfrm>
          <a:prstGeom prst="rect">
            <a:avLst/>
          </a:prstGeom>
          <a:noFill/>
          <a:ln w="9525">
            <a:noFill/>
            <a:miter lim="800000"/>
            <a:headEnd/>
            <a:tailEnd/>
          </a:ln>
        </p:spPr>
        <p:txBody>
          <a:bodyPr wrap="none">
            <a:spAutoFit/>
          </a:bodyPr>
          <a:lstStyle/>
          <a:p>
            <a:pPr eaLnBrk="0" hangingPunct="0"/>
            <a:r>
              <a:rPr lang="en-US" altLang="en-US" sz="1600"/>
              <a:t>Shapiro AG, Cohen H. </a:t>
            </a:r>
            <a:r>
              <a:rPr lang="en-US" altLang="en-US" sz="1600" i="1"/>
              <a:t>Contraception. </a:t>
            </a:r>
            <a:r>
              <a:rPr lang="en-US" altLang="en-US" sz="1600"/>
              <a:t>1975. </a:t>
            </a:r>
          </a:p>
          <a:p>
            <a:pPr eaLnBrk="0" hangingPunct="0"/>
            <a:r>
              <a:rPr lang="en-US" altLang="en-US" sz="1600"/>
              <a:t>Stubblefield PG. </a:t>
            </a:r>
            <a:r>
              <a:rPr lang="en-US" altLang="en-US" sz="1600" i="1"/>
              <a:t>Suppl Int J Gynecol Obstet. </a:t>
            </a:r>
            <a:r>
              <a:rPr lang="en-US" altLang="en-US" sz="1600"/>
              <a:t>1989.</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Sharp Curettage and Pain</a:t>
            </a:r>
          </a:p>
        </p:txBody>
      </p:sp>
      <p:sp>
        <p:nvSpPr>
          <p:cNvPr id="40963" name="Rectangle 3"/>
          <p:cNvSpPr>
            <a:spLocks noGrp="1" noChangeArrowheads="1"/>
          </p:cNvSpPr>
          <p:nvPr>
            <p:ph type="body" sz="half" idx="1"/>
          </p:nvPr>
        </p:nvSpPr>
        <p:spPr>
          <a:xfrm>
            <a:off x="381000" y="1676400"/>
            <a:ext cx="4205288" cy="4114800"/>
          </a:xfrm>
        </p:spPr>
        <p:txBody>
          <a:bodyPr/>
          <a:lstStyle/>
          <a:p>
            <a:pPr lvl="1" eaLnBrk="1" hangingPunct="1"/>
            <a:r>
              <a:rPr lang="en-US" sz="3200" smtClean="0"/>
              <a:t>Often requires increased dilatation </a:t>
            </a:r>
          </a:p>
          <a:p>
            <a:pPr lvl="1" eaLnBrk="1" hangingPunct="1"/>
            <a:r>
              <a:rPr lang="en-US" sz="3200" smtClean="0"/>
              <a:t>Often painful</a:t>
            </a:r>
          </a:p>
          <a:p>
            <a:pPr lvl="1" eaLnBrk="1" hangingPunct="1"/>
            <a:r>
              <a:rPr lang="en-US" sz="3200" smtClean="0"/>
              <a:t>More difficult to reduce anesthesia</a:t>
            </a:r>
          </a:p>
        </p:txBody>
      </p:sp>
      <p:grpSp>
        <p:nvGrpSpPr>
          <p:cNvPr id="40964" name="Group 4"/>
          <p:cNvGrpSpPr>
            <a:grpSpLocks/>
          </p:cNvGrpSpPr>
          <p:nvPr/>
        </p:nvGrpSpPr>
        <p:grpSpPr bwMode="auto">
          <a:xfrm>
            <a:off x="5478463" y="1527175"/>
            <a:ext cx="2941637" cy="4389438"/>
            <a:chOff x="3591" y="987"/>
            <a:chExt cx="1853" cy="2765"/>
          </a:xfrm>
        </p:grpSpPr>
        <p:pic>
          <p:nvPicPr>
            <p:cNvPr id="40966" name="Picture 5" descr="Rectangle 9_pptX"/>
            <p:cNvPicPr>
              <a:picLocks noChangeAspect="1" noChangeArrowheads="1"/>
            </p:cNvPicPr>
            <p:nvPr>
              <p:custDataLst>
                <p:tags r:id="rId1"/>
              </p:custDataLst>
            </p:nvPr>
          </p:nvPicPr>
          <p:blipFill>
            <a:blip r:embed="rId4" cstate="print"/>
            <a:srcRect/>
            <a:stretch>
              <a:fillRect/>
            </a:stretch>
          </p:blipFill>
          <p:spPr bwMode="invGray">
            <a:xfrm>
              <a:off x="3591" y="987"/>
              <a:ext cx="1853" cy="2765"/>
            </a:xfrm>
            <a:prstGeom prst="rect">
              <a:avLst/>
            </a:prstGeom>
            <a:noFill/>
            <a:ln w="9525">
              <a:noFill/>
              <a:miter lim="800000"/>
              <a:headEnd/>
              <a:tailEnd/>
            </a:ln>
          </p:spPr>
        </p:pic>
        <p:pic>
          <p:nvPicPr>
            <p:cNvPr id="40967" name="Object 6"/>
            <p:cNvPicPr>
              <a:picLocks noChangeAspect="1" noChangeArrowheads="1"/>
            </p:cNvPicPr>
            <p:nvPr/>
          </p:nvPicPr>
          <p:blipFill>
            <a:blip r:embed="rId5" cstate="print"/>
            <a:srcRect/>
            <a:stretch>
              <a:fillRect/>
            </a:stretch>
          </p:blipFill>
          <p:spPr bwMode="auto">
            <a:xfrm>
              <a:off x="3672" y="1054"/>
              <a:ext cx="1659" cy="2569"/>
            </a:xfrm>
            <a:prstGeom prst="rect">
              <a:avLst/>
            </a:prstGeom>
            <a:noFill/>
            <a:ln w="9525">
              <a:noFill/>
              <a:miter lim="800000"/>
              <a:headEnd/>
              <a:tailEnd/>
            </a:ln>
          </p:spPr>
        </p:pic>
      </p:grpSp>
      <p:sp>
        <p:nvSpPr>
          <p:cNvPr id="40965" name="Text Box 7"/>
          <p:cNvSpPr txBox="1">
            <a:spLocks noChangeArrowheads="1"/>
          </p:cNvSpPr>
          <p:nvPr/>
        </p:nvSpPr>
        <p:spPr bwMode="auto">
          <a:xfrm>
            <a:off x="292100" y="6051550"/>
            <a:ext cx="4759325" cy="338138"/>
          </a:xfrm>
          <a:prstGeom prst="rect">
            <a:avLst/>
          </a:prstGeom>
          <a:noFill/>
          <a:ln w="9525">
            <a:noFill/>
            <a:miter lim="800000"/>
            <a:headEnd/>
            <a:tailEnd/>
          </a:ln>
        </p:spPr>
        <p:txBody>
          <a:bodyPr wrap="none">
            <a:spAutoFit/>
          </a:bodyPr>
          <a:lstStyle/>
          <a:p>
            <a:pPr eaLnBrk="0" hangingPunct="0"/>
            <a:r>
              <a:rPr lang="en-US" altLang="en-US" sz="1600"/>
              <a:t>Forna F, Gulmezoglu AM. </a:t>
            </a:r>
            <a:r>
              <a:rPr lang="en-US" altLang="en-US" sz="1600" i="1"/>
              <a:t>Cochrane Library</a:t>
            </a:r>
            <a:r>
              <a:rPr lang="en-US" altLang="en-US" sz="1600"/>
              <a:t>. 2002.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685800" y="1144588"/>
            <a:ext cx="7391400" cy="455612"/>
          </a:xfrm>
          <a:prstGeom prst="rect">
            <a:avLst/>
          </a:prstGeom>
          <a:noFill/>
          <a:ln w="9525">
            <a:noFill/>
            <a:miter lim="800000"/>
            <a:headEnd/>
            <a:tailEnd/>
          </a:ln>
        </p:spPr>
        <p:txBody>
          <a:bodyPr anchor="ctr"/>
          <a:lstStyle/>
          <a:p>
            <a:pPr algn="ctr">
              <a:lnSpc>
                <a:spcPct val="90000"/>
              </a:lnSpc>
            </a:pPr>
            <a:endParaRPr lang="en-US" sz="2400">
              <a:solidFill>
                <a:srgbClr val="663366"/>
              </a:solidFill>
            </a:endParaRPr>
          </a:p>
        </p:txBody>
      </p:sp>
      <p:sp>
        <p:nvSpPr>
          <p:cNvPr id="41987" name="Rectangle 5"/>
          <p:cNvSpPr>
            <a:spLocks noChangeArrowheads="1"/>
          </p:cNvSpPr>
          <p:nvPr/>
        </p:nvSpPr>
        <p:spPr bwMode="auto">
          <a:xfrm>
            <a:off x="508000" y="2057400"/>
            <a:ext cx="4402138" cy="3962400"/>
          </a:xfrm>
          <a:prstGeom prst="rect">
            <a:avLst/>
          </a:prstGeom>
          <a:noFill/>
          <a:ln w="9525">
            <a:noFill/>
            <a:miter lim="800000"/>
            <a:headEnd/>
            <a:tailEnd/>
          </a:ln>
        </p:spPr>
        <p:txBody>
          <a:bodyPr/>
          <a:lstStyle/>
          <a:p>
            <a:pPr marL="342900" indent="-342900">
              <a:lnSpc>
                <a:spcPct val="90000"/>
              </a:lnSpc>
              <a:spcBef>
                <a:spcPct val="20000"/>
              </a:spcBef>
              <a:buClr>
                <a:srgbClr val="5C5CAE"/>
              </a:buClr>
              <a:buFont typeface="Wingdings" pitchFamily="2" charset="2"/>
              <a:buChar char=""/>
            </a:pPr>
            <a:endParaRPr lang="en-US" sz="2400" b="1"/>
          </a:p>
        </p:txBody>
      </p:sp>
      <p:sp>
        <p:nvSpPr>
          <p:cNvPr id="41988" name="Rectangle 6"/>
          <p:cNvSpPr>
            <a:spLocks noGrp="1" noChangeArrowheads="1"/>
          </p:cNvSpPr>
          <p:nvPr>
            <p:ph type="title"/>
          </p:nvPr>
        </p:nvSpPr>
        <p:spPr/>
        <p:txBody>
          <a:bodyPr/>
          <a:lstStyle/>
          <a:p>
            <a:pPr eaLnBrk="1" hangingPunct="1"/>
            <a:r>
              <a:rPr lang="en-US" smtClean="0"/>
              <a:t>Sharp Curettage and MVA</a:t>
            </a:r>
          </a:p>
        </p:txBody>
      </p:sp>
      <p:sp>
        <p:nvSpPr>
          <p:cNvPr id="41989" name="Rectangle 7"/>
          <p:cNvSpPr>
            <a:spLocks noGrp="1" noChangeArrowheads="1"/>
          </p:cNvSpPr>
          <p:nvPr>
            <p:ph type="body" idx="1"/>
          </p:nvPr>
        </p:nvSpPr>
        <p:spPr>
          <a:xfrm>
            <a:off x="373063" y="1673225"/>
            <a:ext cx="8562975" cy="1517650"/>
          </a:xfrm>
        </p:spPr>
        <p:txBody>
          <a:bodyPr/>
          <a:lstStyle/>
          <a:p>
            <a:pPr lvl="1" eaLnBrk="1" hangingPunct="1"/>
            <a:r>
              <a:rPr lang="en-US" smtClean="0"/>
              <a:t>Generally not indicated </a:t>
            </a:r>
          </a:p>
          <a:p>
            <a:pPr lvl="1" eaLnBrk="1" hangingPunct="1"/>
            <a:r>
              <a:rPr lang="en-US" smtClean="0"/>
              <a:t>Not routinely recommended after MVA </a:t>
            </a:r>
          </a:p>
        </p:txBody>
      </p:sp>
      <p:sp>
        <p:nvSpPr>
          <p:cNvPr id="41990" name="Text Box 8"/>
          <p:cNvSpPr txBox="1">
            <a:spLocks noChangeArrowheads="1"/>
          </p:cNvSpPr>
          <p:nvPr/>
        </p:nvSpPr>
        <p:spPr bwMode="auto">
          <a:xfrm>
            <a:off x="292100" y="6051550"/>
            <a:ext cx="7353300" cy="338138"/>
          </a:xfrm>
          <a:prstGeom prst="rect">
            <a:avLst/>
          </a:prstGeom>
          <a:noFill/>
          <a:ln w="9525">
            <a:noFill/>
            <a:miter lim="800000"/>
            <a:headEnd/>
            <a:tailEnd/>
          </a:ln>
        </p:spPr>
        <p:txBody>
          <a:bodyPr wrap="none">
            <a:spAutoFit/>
          </a:bodyPr>
          <a:lstStyle/>
          <a:p>
            <a:pPr eaLnBrk="0" hangingPunct="0"/>
            <a:r>
              <a:rPr lang="en-US" altLang="en-US" sz="1600"/>
              <a:t>WHO, Safe Abortion: Technical and Policy Guidance for Health Systems. 2003.</a:t>
            </a:r>
          </a:p>
        </p:txBody>
      </p:sp>
      <p:sp>
        <p:nvSpPr>
          <p:cNvPr id="41991"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smtClean="0"/>
              <a:t>Learning Objectives </a:t>
            </a:r>
            <a:r>
              <a:rPr lang="en-US" sz="2400" smtClean="0"/>
              <a:t>(continued)</a:t>
            </a:r>
          </a:p>
        </p:txBody>
      </p:sp>
      <p:sp>
        <p:nvSpPr>
          <p:cNvPr id="6147" name="Rectangle 5"/>
          <p:cNvSpPr>
            <a:spLocks noGrp="1" noChangeArrowheads="1"/>
          </p:cNvSpPr>
          <p:nvPr>
            <p:ph type="body" idx="1"/>
          </p:nvPr>
        </p:nvSpPr>
        <p:spPr>
          <a:xfrm>
            <a:off x="373063" y="1673225"/>
            <a:ext cx="8562975" cy="4114800"/>
          </a:xfrm>
        </p:spPr>
        <p:txBody>
          <a:bodyPr/>
          <a:lstStyle/>
          <a:p>
            <a:pPr lvl="1" eaLnBrk="1" hangingPunct="1"/>
            <a:r>
              <a:rPr lang="en-US" smtClean="0"/>
              <a:t>List three conditions in a patient that should cause a provider to use caution before providing MVA  or medical management of early pregnancy loss</a:t>
            </a:r>
          </a:p>
          <a:p>
            <a:pPr lvl="1" eaLnBrk="1" hangingPunct="1"/>
            <a:r>
              <a:rPr lang="en-US" smtClean="0"/>
              <a:t>List at least one medication regimen used for early medication abortion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US" smtClean="0"/>
              <a:t>Sharp Curettage and MVA </a:t>
            </a:r>
            <a:r>
              <a:rPr lang="en-US" sz="2400" smtClean="0"/>
              <a:t>(continued)</a:t>
            </a:r>
            <a:endParaRPr lang="en-US" smtClean="0"/>
          </a:p>
        </p:txBody>
      </p:sp>
      <p:sp>
        <p:nvSpPr>
          <p:cNvPr id="43011" name="WordArt 5"/>
          <p:cNvSpPr>
            <a:spLocks noChangeArrowheads="1" noChangeShapeType="1" noTextEdit="1"/>
          </p:cNvSpPr>
          <p:nvPr/>
        </p:nvSpPr>
        <p:spPr bwMode="auto">
          <a:xfrm rot="10800000">
            <a:off x="2946400" y="1827213"/>
            <a:ext cx="1416050" cy="2416175"/>
          </a:xfrm>
          <a:prstGeom prst="rect">
            <a:avLst/>
          </a:prstGeom>
        </p:spPr>
        <p:txBody>
          <a:bodyPr wrap="none" fromWordArt="1">
            <a:prstTxWarp prst="textPlain">
              <a:avLst>
                <a:gd name="adj" fmla="val 50000"/>
              </a:avLst>
            </a:prstTxWarp>
          </a:bodyPr>
          <a:lstStyle/>
          <a:p>
            <a:pPr algn="ctr"/>
            <a:r>
              <a:rPr lang="en-GB" sz="3600" kern="10">
                <a:ln w="9525">
                  <a:noFill/>
                  <a:round/>
                  <a:headEnd/>
                  <a:tailEnd/>
                </a:ln>
                <a:solidFill>
                  <a:srgbClr val="DDDDDD"/>
                </a:solidFill>
                <a:latin typeface="Times New Roman"/>
                <a:cs typeface="Times New Roman"/>
              </a:rPr>
              <a:t>‘</a:t>
            </a:r>
          </a:p>
        </p:txBody>
      </p:sp>
      <p:sp>
        <p:nvSpPr>
          <p:cNvPr id="43012" name="WordArt 6"/>
          <p:cNvSpPr>
            <a:spLocks noChangeArrowheads="1" noChangeShapeType="1" noTextEdit="1"/>
          </p:cNvSpPr>
          <p:nvPr/>
        </p:nvSpPr>
        <p:spPr bwMode="auto">
          <a:xfrm rot="10800000">
            <a:off x="4362450" y="1827213"/>
            <a:ext cx="1416050" cy="2416175"/>
          </a:xfrm>
          <a:prstGeom prst="rect">
            <a:avLst/>
          </a:prstGeom>
        </p:spPr>
        <p:txBody>
          <a:bodyPr wrap="none" fromWordArt="1">
            <a:prstTxWarp prst="textPlain">
              <a:avLst>
                <a:gd name="adj" fmla="val 50000"/>
              </a:avLst>
            </a:prstTxWarp>
          </a:bodyPr>
          <a:lstStyle/>
          <a:p>
            <a:pPr algn="ctr"/>
            <a:r>
              <a:rPr lang="en-GB" sz="3600" kern="10">
                <a:ln w="9525">
                  <a:noFill/>
                  <a:round/>
                  <a:headEnd/>
                  <a:tailEnd/>
                </a:ln>
                <a:solidFill>
                  <a:srgbClr val="DDDDDD"/>
                </a:solidFill>
                <a:latin typeface="Times New Roman"/>
                <a:cs typeface="Times New Roman"/>
              </a:rPr>
              <a:t>‘</a:t>
            </a:r>
          </a:p>
        </p:txBody>
      </p:sp>
      <p:sp>
        <p:nvSpPr>
          <p:cNvPr id="43013" name="Rectangle 7"/>
          <p:cNvSpPr>
            <a:spLocks noChangeArrowheads="1"/>
          </p:cNvSpPr>
          <p:nvPr/>
        </p:nvSpPr>
        <p:spPr bwMode="auto">
          <a:xfrm>
            <a:off x="690563" y="1930400"/>
            <a:ext cx="7813675" cy="2794000"/>
          </a:xfrm>
          <a:prstGeom prst="rect">
            <a:avLst/>
          </a:prstGeom>
          <a:noFill/>
          <a:ln w="9525">
            <a:noFill/>
            <a:miter lim="800000"/>
            <a:headEnd/>
            <a:tailEnd/>
          </a:ln>
        </p:spPr>
        <p:txBody>
          <a:bodyPr/>
          <a:lstStyle/>
          <a:p>
            <a:pPr indent="339725">
              <a:lnSpc>
                <a:spcPct val="90000"/>
              </a:lnSpc>
              <a:spcBef>
                <a:spcPct val="20000"/>
              </a:spcBef>
              <a:buClr>
                <a:srgbClr val="5C5CAE"/>
              </a:buClr>
              <a:buFont typeface="Wingdings" pitchFamily="2" charset="2"/>
              <a:buNone/>
            </a:pPr>
            <a:r>
              <a:rPr lang="en-US" sz="4000" i="1"/>
              <a:t>“…Health managers and policy makers should make all possible efforts to replace sharp curettage (D&amp;C) with vacuum aspiration.”</a:t>
            </a:r>
          </a:p>
        </p:txBody>
      </p:sp>
      <p:sp>
        <p:nvSpPr>
          <p:cNvPr id="43014" name="Text Box 8"/>
          <p:cNvSpPr txBox="1">
            <a:spLocks noChangeArrowheads="1"/>
          </p:cNvSpPr>
          <p:nvPr/>
        </p:nvSpPr>
        <p:spPr bwMode="auto">
          <a:xfrm>
            <a:off x="5867400" y="4503738"/>
            <a:ext cx="2325688" cy="584200"/>
          </a:xfrm>
          <a:prstGeom prst="rect">
            <a:avLst/>
          </a:prstGeom>
          <a:noFill/>
          <a:ln w="9525">
            <a:noFill/>
            <a:miter lim="800000"/>
            <a:headEnd/>
            <a:tailEnd/>
          </a:ln>
        </p:spPr>
        <p:txBody>
          <a:bodyPr wrap="none">
            <a:spAutoFit/>
          </a:bodyPr>
          <a:lstStyle/>
          <a:p>
            <a:pPr algn="r" eaLnBrk="0" hangingPunct="0"/>
            <a:r>
              <a:rPr lang="en-US" altLang="en-US" sz="3200"/>
              <a:t>WHO, 2003</a:t>
            </a:r>
          </a:p>
        </p:txBody>
      </p:sp>
      <p:sp>
        <p:nvSpPr>
          <p:cNvPr id="43015" name="Text Box 8"/>
          <p:cNvSpPr txBox="1">
            <a:spLocks noChangeArrowheads="1"/>
          </p:cNvSpPr>
          <p:nvPr/>
        </p:nvSpPr>
        <p:spPr bwMode="auto">
          <a:xfrm>
            <a:off x="292100" y="6051550"/>
            <a:ext cx="7353300" cy="338138"/>
          </a:xfrm>
          <a:prstGeom prst="rect">
            <a:avLst/>
          </a:prstGeom>
          <a:noFill/>
          <a:ln w="9525">
            <a:noFill/>
            <a:miter lim="800000"/>
            <a:headEnd/>
            <a:tailEnd/>
          </a:ln>
        </p:spPr>
        <p:txBody>
          <a:bodyPr wrap="none">
            <a:spAutoFit/>
          </a:bodyPr>
          <a:lstStyle/>
          <a:p>
            <a:pPr eaLnBrk="0" hangingPunct="0"/>
            <a:r>
              <a:rPr lang="en-US" altLang="en-US" sz="1600"/>
              <a:t>WHO, Safe Abortion: Technical and Policy Guidance for Health Systems. 2003.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8" descr="Picture 23_pptX"/>
          <p:cNvPicPr>
            <a:picLocks noChangeAspect="1" noChangeArrowheads="1"/>
          </p:cNvPicPr>
          <p:nvPr>
            <p:custDataLst>
              <p:tags r:id="rId1"/>
            </p:custDataLst>
          </p:nvPr>
        </p:nvPicPr>
        <p:blipFill>
          <a:blip r:embed="rId13" cstate="print"/>
          <a:srcRect/>
          <a:stretch>
            <a:fillRect/>
          </a:stretch>
        </p:blipFill>
        <p:spPr bwMode="auto">
          <a:xfrm>
            <a:off x="3462338" y="2424113"/>
            <a:ext cx="1847850" cy="2633662"/>
          </a:xfrm>
          <a:prstGeom prst="rect">
            <a:avLst/>
          </a:prstGeom>
          <a:noFill/>
          <a:ln w="9525">
            <a:noFill/>
            <a:miter lim="800000"/>
            <a:headEnd/>
            <a:tailEnd/>
          </a:ln>
        </p:spPr>
      </p:pic>
      <p:sp>
        <p:nvSpPr>
          <p:cNvPr id="44035" name="Rectangle 2"/>
          <p:cNvSpPr>
            <a:spLocks noGrp="1" noChangeArrowheads="1"/>
          </p:cNvSpPr>
          <p:nvPr>
            <p:ph type="title"/>
          </p:nvPr>
        </p:nvSpPr>
        <p:spPr/>
        <p:txBody>
          <a:bodyPr/>
          <a:lstStyle/>
          <a:p>
            <a:pPr eaLnBrk="1" hangingPunct="1"/>
            <a:r>
              <a:rPr lang="en-US" smtClean="0"/>
              <a:t>Who Can Provide MVA for Early Pregnancy Loss?</a:t>
            </a:r>
          </a:p>
        </p:txBody>
      </p:sp>
      <p:sp>
        <p:nvSpPr>
          <p:cNvPr id="44036" name="Rectangle 3"/>
          <p:cNvSpPr>
            <a:spLocks noGrp="1" noChangeArrowheads="1"/>
          </p:cNvSpPr>
          <p:nvPr>
            <p:ph type="body" sz="half" idx="1"/>
          </p:nvPr>
        </p:nvSpPr>
        <p:spPr>
          <a:xfrm>
            <a:off x="373063" y="1673225"/>
            <a:ext cx="8280400" cy="758825"/>
          </a:xfrm>
        </p:spPr>
        <p:txBody>
          <a:bodyPr/>
          <a:lstStyle/>
          <a:p>
            <a:pPr eaLnBrk="1" hangingPunct="1">
              <a:buFont typeface="Wingdings" pitchFamily="2" charset="2"/>
              <a:buNone/>
            </a:pPr>
            <a:r>
              <a:rPr lang="en-US" sz="3200" smtClean="0"/>
              <a:t>All mid-level providers</a:t>
            </a:r>
          </a:p>
        </p:txBody>
      </p:sp>
      <p:pic>
        <p:nvPicPr>
          <p:cNvPr id="44037" name="Picture 21" hidden="1"/>
          <p:cNvPicPr>
            <a:picLocks noChangeAspect="1" noChangeArrowheads="1"/>
          </p:cNvPicPr>
          <p:nvPr>
            <p:custDataLst>
              <p:tags r:id="rId2"/>
            </p:custDataLst>
          </p:nvPr>
        </p:nvPicPr>
        <p:blipFill>
          <a:blip r:embed="rId14" cstate="print"/>
          <a:srcRect/>
          <a:stretch>
            <a:fillRect/>
          </a:stretch>
        </p:blipFill>
        <p:spPr bwMode="auto">
          <a:xfrm>
            <a:off x="5595938" y="2154238"/>
            <a:ext cx="2495550" cy="3121025"/>
          </a:xfrm>
          <a:prstGeom prst="rect">
            <a:avLst/>
          </a:prstGeom>
          <a:noFill/>
          <a:ln w="9525">
            <a:noFill/>
            <a:miter lim="800000"/>
            <a:headEnd/>
            <a:tailEnd/>
          </a:ln>
        </p:spPr>
      </p:pic>
      <p:pic>
        <p:nvPicPr>
          <p:cNvPr id="44038" name="Picture 26" descr="Picture 22_pptX"/>
          <p:cNvPicPr>
            <a:picLocks noChangeAspect="1" noChangeArrowheads="1"/>
          </p:cNvPicPr>
          <p:nvPr>
            <p:custDataLst>
              <p:tags r:id="rId3"/>
            </p:custDataLst>
          </p:nvPr>
        </p:nvPicPr>
        <p:blipFill>
          <a:blip r:embed="rId15" cstate="print"/>
          <a:srcRect/>
          <a:stretch>
            <a:fillRect/>
          </a:stretch>
        </p:blipFill>
        <p:spPr bwMode="auto">
          <a:xfrm>
            <a:off x="336550" y="2476500"/>
            <a:ext cx="1871663" cy="2659063"/>
          </a:xfrm>
          <a:prstGeom prst="rect">
            <a:avLst/>
          </a:prstGeom>
          <a:noFill/>
          <a:ln w="9525">
            <a:noFill/>
            <a:miter lim="800000"/>
            <a:headEnd/>
            <a:tailEnd/>
          </a:ln>
        </p:spPr>
      </p:pic>
      <p:pic>
        <p:nvPicPr>
          <p:cNvPr id="44039" name="Picture 22" hidden="1"/>
          <p:cNvPicPr>
            <a:picLocks noChangeAspect="1" noChangeArrowheads="1"/>
          </p:cNvPicPr>
          <p:nvPr>
            <p:custDataLst>
              <p:tags r:id="rId4"/>
            </p:custDataLst>
          </p:nvPr>
        </p:nvPicPr>
        <p:blipFill>
          <a:blip r:embed="rId16" cstate="print"/>
          <a:srcRect/>
          <a:stretch>
            <a:fillRect/>
          </a:stretch>
        </p:blipFill>
        <p:spPr bwMode="auto">
          <a:xfrm>
            <a:off x="336550" y="2714625"/>
            <a:ext cx="1554163" cy="2341563"/>
          </a:xfrm>
          <a:prstGeom prst="rect">
            <a:avLst/>
          </a:prstGeom>
          <a:noFill/>
          <a:ln w="9525">
            <a:noFill/>
            <a:miter lim="800000"/>
            <a:headEnd/>
            <a:tailEnd/>
          </a:ln>
        </p:spPr>
      </p:pic>
      <p:pic>
        <p:nvPicPr>
          <p:cNvPr id="44040" name="Picture 23" hidden="1"/>
          <p:cNvPicPr>
            <a:picLocks noChangeAspect="1" noChangeArrowheads="1"/>
          </p:cNvPicPr>
          <p:nvPr>
            <p:custDataLst>
              <p:tags r:id="rId5"/>
            </p:custDataLst>
          </p:nvPr>
        </p:nvPicPr>
        <p:blipFill>
          <a:blip r:embed="rId17" cstate="print"/>
          <a:srcRect/>
          <a:stretch>
            <a:fillRect/>
          </a:stretch>
        </p:blipFill>
        <p:spPr bwMode="auto">
          <a:xfrm>
            <a:off x="3263900" y="1884363"/>
            <a:ext cx="1828800" cy="2741612"/>
          </a:xfrm>
          <a:prstGeom prst="rect">
            <a:avLst/>
          </a:prstGeom>
          <a:noFill/>
          <a:ln w="9525">
            <a:noFill/>
            <a:miter lim="800000"/>
            <a:headEnd/>
            <a:tailEnd/>
          </a:ln>
        </p:spPr>
      </p:pic>
      <p:pic>
        <p:nvPicPr>
          <p:cNvPr id="44041" name="Picture 29" descr="Picture 25_pptX"/>
          <p:cNvPicPr>
            <a:picLocks noChangeAspect="1" noChangeArrowheads="1"/>
          </p:cNvPicPr>
          <p:nvPr>
            <p:custDataLst>
              <p:tags r:id="rId6"/>
            </p:custDataLst>
          </p:nvPr>
        </p:nvPicPr>
        <p:blipFill>
          <a:blip r:embed="rId18" cstate="print"/>
          <a:srcRect/>
          <a:stretch>
            <a:fillRect/>
          </a:stretch>
        </p:blipFill>
        <p:spPr bwMode="auto">
          <a:xfrm>
            <a:off x="6205538" y="1466850"/>
            <a:ext cx="2711450" cy="4122738"/>
          </a:xfrm>
          <a:prstGeom prst="rect">
            <a:avLst/>
          </a:prstGeom>
          <a:noFill/>
          <a:ln w="9525">
            <a:noFill/>
            <a:miter lim="800000"/>
            <a:headEnd/>
            <a:tailEnd/>
          </a:ln>
        </p:spPr>
      </p:pic>
      <p:pic>
        <p:nvPicPr>
          <p:cNvPr id="44042" name="Picture 25" descr="doc 2" hidden="1"/>
          <p:cNvPicPr>
            <a:picLocks noChangeAspect="1" noChangeArrowheads="1"/>
          </p:cNvPicPr>
          <p:nvPr>
            <p:custDataLst>
              <p:tags r:id="rId7"/>
            </p:custDataLst>
          </p:nvPr>
        </p:nvPicPr>
        <p:blipFill>
          <a:blip r:embed="rId19" cstate="print"/>
          <a:srcRect/>
          <a:stretch>
            <a:fillRect/>
          </a:stretch>
        </p:blipFill>
        <p:spPr bwMode="auto">
          <a:xfrm>
            <a:off x="4633913" y="3243263"/>
            <a:ext cx="1690687" cy="2736850"/>
          </a:xfrm>
          <a:prstGeom prst="rect">
            <a:avLst/>
          </a:prstGeom>
          <a:noFill/>
          <a:ln w="9525">
            <a:noFill/>
            <a:miter lim="800000"/>
            <a:headEnd/>
            <a:tailEnd/>
          </a:ln>
        </p:spPr>
      </p:pic>
      <p:pic>
        <p:nvPicPr>
          <p:cNvPr id="44043" name="Picture 27" descr="Picture 20_pptX"/>
          <p:cNvPicPr>
            <a:picLocks noChangeAspect="1" noChangeArrowheads="1"/>
          </p:cNvPicPr>
          <p:nvPr>
            <p:custDataLst>
              <p:tags r:id="rId8"/>
            </p:custDataLst>
          </p:nvPr>
        </p:nvPicPr>
        <p:blipFill>
          <a:blip r:embed="rId20" cstate="print"/>
          <a:srcRect/>
          <a:stretch>
            <a:fillRect/>
          </a:stretch>
        </p:blipFill>
        <p:spPr bwMode="auto">
          <a:xfrm>
            <a:off x="1863725" y="3227388"/>
            <a:ext cx="1881188" cy="2681287"/>
          </a:xfrm>
          <a:prstGeom prst="rect">
            <a:avLst/>
          </a:prstGeom>
          <a:noFill/>
          <a:ln w="9525">
            <a:noFill/>
            <a:miter lim="800000"/>
            <a:headEnd/>
            <a:tailEnd/>
          </a:ln>
        </p:spPr>
      </p:pic>
      <p:pic>
        <p:nvPicPr>
          <p:cNvPr id="44044" name="Picture 20" hidden="1"/>
          <p:cNvPicPr>
            <a:picLocks noChangeAspect="1" noChangeArrowheads="1"/>
          </p:cNvPicPr>
          <p:nvPr>
            <p:custDataLst>
              <p:tags r:id="rId9"/>
            </p:custDataLst>
          </p:nvPr>
        </p:nvPicPr>
        <p:blipFill>
          <a:blip r:embed="rId21" cstate="print"/>
          <a:srcRect/>
          <a:stretch>
            <a:fillRect/>
          </a:stretch>
        </p:blipFill>
        <p:spPr bwMode="auto">
          <a:xfrm>
            <a:off x="1720850" y="3227388"/>
            <a:ext cx="1828800" cy="2741612"/>
          </a:xfrm>
          <a:prstGeom prst="rect">
            <a:avLst/>
          </a:prstGeom>
          <a:noFill/>
          <a:ln w="9525">
            <a:noFill/>
            <a:miter lim="800000"/>
            <a:headEnd/>
            <a:tailEnd/>
          </a:ln>
        </p:spPr>
      </p:pic>
      <p:pic>
        <p:nvPicPr>
          <p:cNvPr id="44045" name="Picture 30" descr="Picture 21_pptX"/>
          <p:cNvPicPr>
            <a:picLocks noChangeAspect="1" noChangeArrowheads="1"/>
          </p:cNvPicPr>
          <p:nvPr>
            <p:custDataLst>
              <p:tags r:id="rId10"/>
            </p:custDataLst>
          </p:nvPr>
        </p:nvPicPr>
        <p:blipFill>
          <a:blip r:embed="rId22" cstate="print"/>
          <a:srcRect/>
          <a:stretch>
            <a:fillRect/>
          </a:stretch>
        </p:blipFill>
        <p:spPr bwMode="auto">
          <a:xfrm>
            <a:off x="5078413" y="3648075"/>
            <a:ext cx="1993900"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Facilities Needed for MVA</a:t>
            </a:r>
          </a:p>
        </p:txBody>
      </p:sp>
      <p:sp>
        <p:nvSpPr>
          <p:cNvPr id="45059" name="Rectangle 3"/>
          <p:cNvSpPr>
            <a:spLocks noGrp="1" noChangeArrowheads="1"/>
          </p:cNvSpPr>
          <p:nvPr>
            <p:ph type="body" sz="half" idx="1"/>
          </p:nvPr>
        </p:nvSpPr>
        <p:spPr>
          <a:xfrm>
            <a:off x="373063" y="1673225"/>
            <a:ext cx="4503737" cy="4114800"/>
          </a:xfrm>
        </p:spPr>
        <p:txBody>
          <a:bodyPr/>
          <a:lstStyle/>
          <a:p>
            <a:pPr eaLnBrk="1" hangingPunct="1"/>
            <a:r>
              <a:rPr lang="en-US" smtClean="0"/>
              <a:t>Privacy for counseling </a:t>
            </a:r>
          </a:p>
          <a:p>
            <a:pPr eaLnBrk="1" hangingPunct="1"/>
            <a:r>
              <a:rPr lang="en-US" smtClean="0"/>
              <a:t>Procedure room</a:t>
            </a:r>
          </a:p>
          <a:p>
            <a:pPr lvl="2" eaLnBrk="1" hangingPunct="1"/>
            <a:r>
              <a:rPr lang="en-US" smtClean="0"/>
              <a:t>Exam table</a:t>
            </a:r>
          </a:p>
          <a:p>
            <a:pPr lvl="2" eaLnBrk="1" hangingPunct="1"/>
            <a:r>
              <a:rPr lang="en-US" smtClean="0"/>
              <a:t>Space for supplies, processing instruments, and examining products of conception</a:t>
            </a:r>
          </a:p>
        </p:txBody>
      </p:sp>
      <p:pic>
        <p:nvPicPr>
          <p:cNvPr id="45060" name="Picture 6" hidden="1"/>
          <p:cNvPicPr>
            <a:picLocks noChangeAspect="1" noChangeArrowheads="1"/>
          </p:cNvPicPr>
          <p:nvPr>
            <p:custDataLst>
              <p:tags r:id="rId1"/>
            </p:custDataLst>
          </p:nvPr>
        </p:nvPicPr>
        <p:blipFill>
          <a:blip r:embed="rId4" cstate="print"/>
          <a:srcRect/>
          <a:stretch>
            <a:fillRect/>
          </a:stretch>
        </p:blipFill>
        <p:spPr bwMode="auto">
          <a:xfrm>
            <a:off x="5199063" y="1755775"/>
            <a:ext cx="2574925" cy="3816350"/>
          </a:xfrm>
          <a:prstGeom prst="rect">
            <a:avLst/>
          </a:prstGeom>
          <a:noFill/>
          <a:ln w="9525">
            <a:noFill/>
            <a:miter lim="800000"/>
            <a:headEnd/>
            <a:tailEnd/>
          </a:ln>
        </p:spPr>
      </p:pic>
      <p:pic>
        <p:nvPicPr>
          <p:cNvPr id="45067" name="Picture 11" descr="C:\Documents and Settings\sbrown\Local Settings\Temporary Internet Files\Content.IE5\0SDVVTB0\MPj04093560000[1].jpg"/>
          <p:cNvPicPr>
            <a:picLocks noChangeAspect="1" noChangeArrowheads="1"/>
          </p:cNvPicPr>
          <p:nvPr/>
        </p:nvPicPr>
        <p:blipFill>
          <a:blip r:embed="rId5" cstate="print"/>
          <a:srcRect l="33333"/>
          <a:stretch>
            <a:fillRect/>
          </a:stretch>
        </p:blipFill>
        <p:spPr bwMode="auto">
          <a:xfrm>
            <a:off x="5791200" y="1828800"/>
            <a:ext cx="2540000" cy="3810000"/>
          </a:xfrm>
          <a:prstGeom prst="rect">
            <a:avLst/>
          </a:prstGeom>
          <a:noFill/>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Medications and Supplies Needed for MVA</a:t>
            </a:r>
          </a:p>
        </p:txBody>
      </p:sp>
      <p:sp>
        <p:nvSpPr>
          <p:cNvPr id="46083" name="Rectangle 3"/>
          <p:cNvSpPr>
            <a:spLocks noGrp="1" noChangeArrowheads="1"/>
          </p:cNvSpPr>
          <p:nvPr>
            <p:ph type="body" sz="half" idx="1"/>
          </p:nvPr>
        </p:nvSpPr>
        <p:spPr>
          <a:xfrm>
            <a:off x="374650" y="1673225"/>
            <a:ext cx="8607425" cy="3736975"/>
          </a:xfrm>
        </p:spPr>
        <p:txBody>
          <a:bodyPr/>
          <a:lstStyle/>
          <a:p>
            <a:pPr lvl="1" eaLnBrk="1" hangingPunct="1"/>
            <a:r>
              <a:rPr lang="en-US" sz="3200" smtClean="0"/>
              <a:t>Analgesia</a:t>
            </a:r>
          </a:p>
          <a:p>
            <a:pPr lvl="1" eaLnBrk="1" hangingPunct="1"/>
            <a:r>
              <a:rPr lang="en-US" sz="3200" smtClean="0"/>
              <a:t>Anesthetic</a:t>
            </a:r>
          </a:p>
          <a:p>
            <a:pPr lvl="1" eaLnBrk="1" hangingPunct="1"/>
            <a:r>
              <a:rPr lang="en-US" sz="3200" smtClean="0"/>
              <a:t>Silver nitrate or ferric subsulfate</a:t>
            </a:r>
          </a:p>
          <a:p>
            <a:pPr lvl="1" eaLnBrk="1" hangingPunct="1"/>
            <a:r>
              <a:rPr lang="en-US" sz="3200" smtClean="0"/>
              <a:t>Uterotonic agent</a:t>
            </a:r>
          </a:p>
          <a:p>
            <a:pPr lvl="1" eaLnBrk="1" hangingPunct="1"/>
            <a:r>
              <a:rPr lang="en-US" sz="3200" smtClean="0"/>
              <a:t>Rhogam</a:t>
            </a:r>
          </a:p>
        </p:txBody>
      </p:sp>
      <p:sp>
        <p:nvSpPr>
          <p:cNvPr id="46084" name="Text Box 4"/>
          <p:cNvSpPr txBox="1">
            <a:spLocks noChangeArrowheads="1"/>
          </p:cNvSpPr>
          <p:nvPr/>
        </p:nvSpPr>
        <p:spPr bwMode="auto">
          <a:xfrm>
            <a:off x="6062663" y="5867400"/>
            <a:ext cx="3081337" cy="457200"/>
          </a:xfrm>
          <a:prstGeom prst="rect">
            <a:avLst/>
          </a:prstGeom>
          <a:noFill/>
          <a:ln w="9525">
            <a:noFill/>
            <a:miter lim="800000"/>
            <a:headEnd/>
            <a:tailEnd/>
          </a:ln>
        </p:spPr>
        <p:txBody>
          <a:bodyPr>
            <a:spAutoFit/>
          </a:bodyPr>
          <a:lstStyle/>
          <a:p>
            <a:pPr algn="r">
              <a:spcBef>
                <a:spcPct val="50000"/>
              </a:spcBef>
            </a:pPr>
            <a:endParaRPr lang="en-US" sz="2400">
              <a:latin typeface="Times New Roman" charset="0"/>
            </a:endParaRPr>
          </a:p>
        </p:txBody>
      </p:sp>
      <p:sp>
        <p:nvSpPr>
          <p:cNvPr id="46085" name="Text Box 6"/>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Medications and Supplies Needed for MVA </a:t>
            </a:r>
            <a:r>
              <a:rPr lang="en-US" sz="2400" smtClean="0"/>
              <a:t>(continued)</a:t>
            </a:r>
          </a:p>
        </p:txBody>
      </p:sp>
      <p:sp>
        <p:nvSpPr>
          <p:cNvPr id="47107" name="Rectangle 3"/>
          <p:cNvSpPr>
            <a:spLocks noGrp="1" noChangeArrowheads="1"/>
          </p:cNvSpPr>
          <p:nvPr>
            <p:ph type="body" sz="half" idx="1"/>
          </p:nvPr>
        </p:nvSpPr>
        <p:spPr>
          <a:xfrm>
            <a:off x="374650" y="1673225"/>
            <a:ext cx="8607425" cy="4602163"/>
          </a:xfrm>
        </p:spPr>
        <p:txBody>
          <a:bodyPr/>
          <a:lstStyle/>
          <a:p>
            <a:pPr lvl="1" eaLnBrk="1" hangingPunct="1"/>
            <a:r>
              <a:rPr lang="en-US" sz="3200" smtClean="0"/>
              <a:t>Urine pregnancy tests</a:t>
            </a:r>
          </a:p>
          <a:p>
            <a:pPr lvl="1" eaLnBrk="1" hangingPunct="1"/>
            <a:r>
              <a:rPr lang="en-US" sz="3200" smtClean="0"/>
              <a:t>Emergency cart</a:t>
            </a:r>
          </a:p>
          <a:p>
            <a:pPr lvl="1" eaLnBrk="1" hangingPunct="1"/>
            <a:r>
              <a:rPr lang="en-US" sz="3200" smtClean="0"/>
              <a:t>Pharmacologic agents for cervical ripening (optional)</a:t>
            </a:r>
          </a:p>
        </p:txBody>
      </p:sp>
      <p:sp>
        <p:nvSpPr>
          <p:cNvPr id="47108" name="Text Box 4"/>
          <p:cNvSpPr txBox="1">
            <a:spLocks noChangeArrowheads="1"/>
          </p:cNvSpPr>
          <p:nvPr/>
        </p:nvSpPr>
        <p:spPr bwMode="auto">
          <a:xfrm>
            <a:off x="6062663" y="5867400"/>
            <a:ext cx="3081337" cy="457200"/>
          </a:xfrm>
          <a:prstGeom prst="rect">
            <a:avLst/>
          </a:prstGeom>
          <a:noFill/>
          <a:ln w="9525">
            <a:noFill/>
            <a:miter lim="800000"/>
            <a:headEnd/>
            <a:tailEnd/>
          </a:ln>
        </p:spPr>
        <p:txBody>
          <a:bodyPr>
            <a:spAutoFit/>
          </a:bodyPr>
          <a:lstStyle/>
          <a:p>
            <a:pPr algn="r">
              <a:spcBef>
                <a:spcPct val="50000"/>
              </a:spcBef>
            </a:pPr>
            <a:endParaRPr lang="en-US" sz="2400">
              <a:latin typeface="Times New Roman"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Equipment Needed for MVA</a:t>
            </a:r>
          </a:p>
        </p:txBody>
      </p:sp>
      <p:sp>
        <p:nvSpPr>
          <p:cNvPr id="48131" name="Rectangle 3"/>
          <p:cNvSpPr>
            <a:spLocks noGrp="1" noChangeArrowheads="1"/>
          </p:cNvSpPr>
          <p:nvPr>
            <p:ph type="body" sz="half" idx="1"/>
          </p:nvPr>
        </p:nvSpPr>
        <p:spPr>
          <a:xfrm>
            <a:off x="373063" y="1673225"/>
            <a:ext cx="8242300" cy="4114800"/>
          </a:xfrm>
        </p:spPr>
        <p:txBody>
          <a:bodyPr/>
          <a:lstStyle/>
          <a:p>
            <a:pPr lvl="1" eaLnBrk="1" hangingPunct="1">
              <a:buFont typeface="Arial" charset="0"/>
              <a:buNone/>
            </a:pPr>
            <a:r>
              <a:rPr lang="en-US" sz="3200" smtClean="0"/>
              <a:t>Procedure</a:t>
            </a:r>
          </a:p>
          <a:p>
            <a:pPr lvl="1" eaLnBrk="1" hangingPunct="1"/>
            <a:r>
              <a:rPr lang="en-US" sz="3200" smtClean="0"/>
              <a:t>Aspirators</a:t>
            </a:r>
          </a:p>
          <a:p>
            <a:pPr lvl="1" eaLnBrk="1" hangingPunct="1"/>
            <a:r>
              <a:rPr lang="en-US" sz="3200" smtClean="0"/>
              <a:t>Cannulae</a:t>
            </a:r>
          </a:p>
          <a:p>
            <a:pPr lvl="1" eaLnBrk="1" hangingPunct="1"/>
            <a:r>
              <a:rPr lang="en-US" sz="3200" smtClean="0"/>
              <a:t>Speculae</a:t>
            </a:r>
          </a:p>
          <a:p>
            <a:pPr lvl="1" eaLnBrk="1" hangingPunct="1"/>
            <a:r>
              <a:rPr lang="en-US" sz="3200" smtClean="0"/>
              <a:t>Sharp-toothed and/or atraumatic tenaculae</a:t>
            </a:r>
          </a:p>
        </p:txBody>
      </p:sp>
      <p:sp>
        <p:nvSpPr>
          <p:cNvPr id="48132"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Equipment Needed for MVA </a:t>
            </a:r>
            <a:r>
              <a:rPr lang="en-US" sz="2400" smtClean="0"/>
              <a:t>(continued)</a:t>
            </a:r>
          </a:p>
        </p:txBody>
      </p:sp>
      <p:sp>
        <p:nvSpPr>
          <p:cNvPr id="49155" name="Rectangle 3"/>
          <p:cNvSpPr>
            <a:spLocks noGrp="1" noChangeArrowheads="1"/>
          </p:cNvSpPr>
          <p:nvPr>
            <p:ph type="body" sz="half" idx="1"/>
          </p:nvPr>
        </p:nvSpPr>
        <p:spPr>
          <a:xfrm>
            <a:off x="373063" y="1673225"/>
            <a:ext cx="8242300" cy="4114800"/>
          </a:xfrm>
        </p:spPr>
        <p:txBody>
          <a:bodyPr/>
          <a:lstStyle/>
          <a:p>
            <a:pPr lvl="1" eaLnBrk="1" hangingPunct="1">
              <a:buFont typeface="Arial" charset="0"/>
              <a:buNone/>
            </a:pPr>
            <a:r>
              <a:rPr lang="en-US" sz="3200" smtClean="0"/>
              <a:t>Procedure</a:t>
            </a:r>
          </a:p>
          <a:p>
            <a:pPr lvl="1" eaLnBrk="1" hangingPunct="1"/>
            <a:r>
              <a:rPr lang="en-US" sz="3200" smtClean="0"/>
              <a:t>Antiseptic solution</a:t>
            </a:r>
          </a:p>
          <a:p>
            <a:pPr lvl="1" eaLnBrk="1" hangingPunct="1"/>
            <a:r>
              <a:rPr lang="en-US" sz="3200" smtClean="0"/>
              <a:t>Mechanical dilators</a:t>
            </a:r>
          </a:p>
          <a:p>
            <a:pPr lvl="1" eaLnBrk="1" hangingPunct="1"/>
            <a:r>
              <a:rPr lang="en-US" sz="3200" smtClean="0"/>
              <a:t>20-cc syringe for local anesthesia</a:t>
            </a:r>
          </a:p>
        </p:txBody>
      </p:sp>
      <p:sp>
        <p:nvSpPr>
          <p:cNvPr id="49156" name="Text Box 5"/>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Equipment Needed for MVA </a:t>
            </a:r>
            <a:r>
              <a:rPr lang="en-US" sz="2400" smtClean="0"/>
              <a:t>(continued)</a:t>
            </a:r>
          </a:p>
        </p:txBody>
      </p:sp>
      <p:grpSp>
        <p:nvGrpSpPr>
          <p:cNvPr id="50179" name="Group 3"/>
          <p:cNvGrpSpPr>
            <a:grpSpLocks/>
          </p:cNvGrpSpPr>
          <p:nvPr/>
        </p:nvGrpSpPr>
        <p:grpSpPr bwMode="auto">
          <a:xfrm>
            <a:off x="504825" y="1616075"/>
            <a:ext cx="6184900" cy="4259263"/>
            <a:chOff x="838" y="895"/>
            <a:chExt cx="3896" cy="2683"/>
          </a:xfrm>
        </p:grpSpPr>
        <p:pic>
          <p:nvPicPr>
            <p:cNvPr id="50181" name="Picture 4" descr="Rectangle 9_pptX"/>
            <p:cNvPicPr>
              <a:picLocks noChangeAspect="1" noChangeArrowheads="1"/>
            </p:cNvPicPr>
            <p:nvPr>
              <p:custDataLst>
                <p:tags r:id="rId1"/>
              </p:custDataLst>
            </p:nvPr>
          </p:nvPicPr>
          <p:blipFill>
            <a:blip r:embed="rId4" cstate="print"/>
            <a:srcRect/>
            <a:stretch>
              <a:fillRect/>
            </a:stretch>
          </p:blipFill>
          <p:spPr bwMode="invGray">
            <a:xfrm>
              <a:off x="838" y="895"/>
              <a:ext cx="3896" cy="2683"/>
            </a:xfrm>
            <a:prstGeom prst="rect">
              <a:avLst/>
            </a:prstGeom>
            <a:noFill/>
            <a:ln w="9525">
              <a:noFill/>
              <a:miter lim="800000"/>
              <a:headEnd/>
              <a:tailEnd/>
            </a:ln>
          </p:spPr>
        </p:pic>
        <p:pic>
          <p:nvPicPr>
            <p:cNvPr id="50182" name="Picture 5" descr="MVA Supplies"/>
            <p:cNvPicPr>
              <a:picLocks noChangeAspect="1" noChangeArrowheads="1"/>
            </p:cNvPicPr>
            <p:nvPr/>
          </p:nvPicPr>
          <p:blipFill>
            <a:blip r:embed="rId5" cstate="print"/>
            <a:srcRect r="948" b="-116"/>
            <a:stretch>
              <a:fillRect/>
            </a:stretch>
          </p:blipFill>
          <p:spPr bwMode="auto">
            <a:xfrm>
              <a:off x="936" y="973"/>
              <a:ext cx="3595" cy="2458"/>
            </a:xfrm>
            <a:prstGeom prst="rect">
              <a:avLst/>
            </a:prstGeom>
            <a:noFill/>
            <a:ln w="9525">
              <a:noFill/>
              <a:miter lim="800000"/>
              <a:headEnd/>
              <a:tailEnd/>
            </a:ln>
          </p:spPr>
        </p:pic>
      </p:grpSp>
      <p:sp>
        <p:nvSpPr>
          <p:cNvPr id="50180" name="Text Box 6"/>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Equipment Needed for MVA </a:t>
            </a:r>
            <a:r>
              <a:rPr lang="en-US" sz="2400" smtClean="0"/>
              <a:t>(continued)</a:t>
            </a:r>
          </a:p>
        </p:txBody>
      </p:sp>
      <p:sp>
        <p:nvSpPr>
          <p:cNvPr id="51203" name="Rectangle 3"/>
          <p:cNvSpPr>
            <a:spLocks noGrp="1" noChangeArrowheads="1"/>
          </p:cNvSpPr>
          <p:nvPr>
            <p:ph type="body" sz="half" idx="2"/>
          </p:nvPr>
        </p:nvSpPr>
        <p:spPr>
          <a:xfrm>
            <a:off x="374650" y="1673225"/>
            <a:ext cx="8529638" cy="4114800"/>
          </a:xfrm>
        </p:spPr>
        <p:txBody>
          <a:bodyPr/>
          <a:lstStyle/>
          <a:p>
            <a:pPr lvl="1" eaLnBrk="1" hangingPunct="1">
              <a:buFont typeface="Arial" charset="0"/>
              <a:buNone/>
            </a:pPr>
            <a:r>
              <a:rPr lang="en-US" sz="3200" smtClean="0"/>
              <a:t>Tissue examination</a:t>
            </a:r>
          </a:p>
          <a:p>
            <a:pPr lvl="1" eaLnBrk="1" hangingPunct="1"/>
            <a:r>
              <a:rPr lang="en-US" sz="3200" smtClean="0"/>
              <a:t>Basin for POC</a:t>
            </a:r>
          </a:p>
          <a:p>
            <a:pPr lvl="1" eaLnBrk="1" hangingPunct="1"/>
            <a:r>
              <a:rPr lang="en-US" sz="3200" smtClean="0"/>
              <a:t>Fine-mesh kitchen strainer</a:t>
            </a:r>
          </a:p>
          <a:p>
            <a:pPr lvl="1" eaLnBrk="1" hangingPunct="1"/>
            <a:r>
              <a:rPr lang="en-US" sz="3200" smtClean="0"/>
              <a:t>Back light or enhanced light</a:t>
            </a:r>
          </a:p>
          <a:p>
            <a:pPr lvl="1" eaLnBrk="1" hangingPunct="1"/>
            <a:r>
              <a:rPr lang="en-US" sz="3200" smtClean="0"/>
              <a:t>Tools to grasp tissue and POC</a:t>
            </a:r>
          </a:p>
          <a:p>
            <a:pPr lvl="1" eaLnBrk="1" hangingPunct="1"/>
            <a:r>
              <a:rPr lang="en-US" sz="3200" smtClean="0"/>
              <a:t>Specimen containers</a:t>
            </a:r>
          </a:p>
        </p:txBody>
      </p:sp>
      <p:sp>
        <p:nvSpPr>
          <p:cNvPr id="51204" name="Text Box 4"/>
          <p:cNvSpPr txBox="1">
            <a:spLocks noChangeArrowheads="1"/>
          </p:cNvSpPr>
          <p:nvPr/>
        </p:nvSpPr>
        <p:spPr bwMode="auto">
          <a:xfrm>
            <a:off x="292100" y="6051550"/>
            <a:ext cx="3575050" cy="338138"/>
          </a:xfrm>
          <a:prstGeom prst="rect">
            <a:avLst/>
          </a:prstGeom>
          <a:noFill/>
          <a:ln w="9525">
            <a:noFill/>
            <a:miter lim="800000"/>
            <a:headEnd/>
            <a:tailEnd/>
          </a:ln>
        </p:spPr>
        <p:txBody>
          <a:bodyPr wrap="none">
            <a:spAutoFit/>
          </a:bodyPr>
          <a:lstStyle/>
          <a:p>
            <a:pPr eaLnBrk="0" hangingPunct="0"/>
            <a:r>
              <a:rPr lang="en-US" altLang="en-US" sz="1600"/>
              <a:t>Hyman AG, Castleman L. Ipas, 2005.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MVA and Follow-up Ultrasound</a:t>
            </a:r>
          </a:p>
        </p:txBody>
      </p:sp>
      <p:sp>
        <p:nvSpPr>
          <p:cNvPr id="52227" name="Rectangle 3"/>
          <p:cNvSpPr>
            <a:spLocks noGrp="1" noChangeArrowheads="1"/>
          </p:cNvSpPr>
          <p:nvPr>
            <p:ph type="body" sz="half" idx="1"/>
          </p:nvPr>
        </p:nvSpPr>
        <p:spPr>
          <a:xfrm>
            <a:off x="373063" y="1673225"/>
            <a:ext cx="8186737" cy="4114800"/>
          </a:xfrm>
        </p:spPr>
        <p:txBody>
          <a:bodyPr/>
          <a:lstStyle/>
          <a:p>
            <a:pPr marL="0" indent="0" eaLnBrk="1" hangingPunct="1">
              <a:buFont typeface="Wingdings" pitchFamily="2" charset="2"/>
              <a:buNone/>
            </a:pPr>
            <a:r>
              <a:rPr lang="en-US" smtClean="0"/>
              <a:t>POC may be harder to identify in EPL</a:t>
            </a:r>
            <a:endParaRPr lang="en-US" sz="3600" smtClean="0"/>
          </a:p>
          <a:p>
            <a:pPr lvl="1" eaLnBrk="1" hangingPunct="1"/>
            <a:r>
              <a:rPr lang="en-US" sz="3200" smtClean="0"/>
              <a:t>Use in office ultrasound </a:t>
            </a:r>
            <a:r>
              <a:rPr lang="en-US" sz="3200" i="1" smtClean="0"/>
              <a:t>or</a:t>
            </a:r>
          </a:p>
          <a:p>
            <a:pPr lvl="1" eaLnBrk="1" hangingPunct="1"/>
            <a:r>
              <a:rPr lang="en-US" sz="3200" smtClean="0"/>
              <a:t>Follow-up ultrasound </a:t>
            </a:r>
            <a:br>
              <a:rPr lang="en-US" sz="3200" smtClean="0"/>
            </a:br>
            <a:r>
              <a:rPr lang="en-US" sz="3200" smtClean="0"/>
              <a:t>determination performed </a:t>
            </a:r>
            <a:br>
              <a:rPr lang="en-US" sz="3200" smtClean="0"/>
            </a:br>
            <a:r>
              <a:rPr lang="en-US" sz="3200" smtClean="0"/>
              <a:t>elsewhere</a:t>
            </a:r>
          </a:p>
        </p:txBody>
      </p:sp>
      <p:grpSp>
        <p:nvGrpSpPr>
          <p:cNvPr id="52228" name="Group 4"/>
          <p:cNvGrpSpPr>
            <a:grpSpLocks/>
          </p:cNvGrpSpPr>
          <p:nvPr/>
        </p:nvGrpSpPr>
        <p:grpSpPr bwMode="auto">
          <a:xfrm>
            <a:off x="5410200" y="3124200"/>
            <a:ext cx="2973388" cy="2301875"/>
            <a:chOff x="2877" y="1119"/>
            <a:chExt cx="2710" cy="1970"/>
          </a:xfrm>
        </p:grpSpPr>
        <p:pic>
          <p:nvPicPr>
            <p:cNvPr id="52230" name="Picture 5" descr="Rectangle 9_pptX"/>
            <p:cNvPicPr>
              <a:picLocks noChangeAspect="1" noChangeArrowheads="1"/>
            </p:cNvPicPr>
            <p:nvPr>
              <p:custDataLst>
                <p:tags r:id="rId1"/>
              </p:custDataLst>
            </p:nvPr>
          </p:nvPicPr>
          <p:blipFill>
            <a:blip r:embed="rId4" cstate="print"/>
            <a:srcRect/>
            <a:stretch>
              <a:fillRect/>
            </a:stretch>
          </p:blipFill>
          <p:spPr bwMode="invGray">
            <a:xfrm>
              <a:off x="2877" y="1119"/>
              <a:ext cx="2710" cy="1970"/>
            </a:xfrm>
            <a:prstGeom prst="rect">
              <a:avLst/>
            </a:prstGeom>
            <a:noFill/>
            <a:ln w="9525">
              <a:noFill/>
              <a:miter lim="800000"/>
              <a:headEnd/>
              <a:tailEnd/>
            </a:ln>
          </p:spPr>
        </p:pic>
        <p:pic>
          <p:nvPicPr>
            <p:cNvPr id="52231" name="Picture 6" descr="sonogram machine"/>
            <p:cNvPicPr>
              <a:picLocks noChangeAspect="1" noChangeArrowheads="1"/>
            </p:cNvPicPr>
            <p:nvPr/>
          </p:nvPicPr>
          <p:blipFill>
            <a:blip r:embed="rId5" cstate="print"/>
            <a:srcRect/>
            <a:stretch>
              <a:fillRect/>
            </a:stretch>
          </p:blipFill>
          <p:spPr bwMode="auto">
            <a:xfrm>
              <a:off x="2934" y="1181"/>
              <a:ext cx="2532" cy="1786"/>
            </a:xfrm>
            <a:prstGeom prst="rect">
              <a:avLst/>
            </a:prstGeom>
            <a:noFill/>
            <a:ln w="9525">
              <a:noFill/>
              <a:miter lim="800000"/>
              <a:headEnd/>
              <a:tailEnd/>
            </a:ln>
          </p:spPr>
        </p:pic>
      </p:grpSp>
      <p:sp>
        <p:nvSpPr>
          <p:cNvPr id="52229" name="Text Box 7"/>
          <p:cNvSpPr txBox="1">
            <a:spLocks noChangeArrowheads="1"/>
          </p:cNvSpPr>
          <p:nvPr/>
        </p:nvSpPr>
        <p:spPr bwMode="auto">
          <a:xfrm>
            <a:off x="292100" y="6051550"/>
            <a:ext cx="3168650" cy="338138"/>
          </a:xfrm>
          <a:prstGeom prst="rect">
            <a:avLst/>
          </a:prstGeom>
          <a:noFill/>
          <a:ln w="9525">
            <a:noFill/>
            <a:miter lim="800000"/>
            <a:headEnd/>
            <a:tailEnd/>
          </a:ln>
        </p:spPr>
        <p:txBody>
          <a:bodyPr wrap="none">
            <a:spAutoFit/>
          </a:bodyPr>
          <a:lstStyle/>
          <a:p>
            <a:pPr eaLnBrk="0" hangingPunct="0"/>
            <a:r>
              <a:rPr lang="en-US" altLang="en-US" sz="1600"/>
              <a:t>Word Health Organization. 2003.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ctrTitle"/>
          </p:nvPr>
        </p:nvSpPr>
        <p:spPr>
          <a:xfrm>
            <a:off x="374650" y="1673225"/>
            <a:ext cx="8769350" cy="1470025"/>
          </a:xfrm>
        </p:spPr>
        <p:txBody>
          <a:bodyPr/>
          <a:lstStyle/>
          <a:p>
            <a:pPr eaLnBrk="1" hangingPunct="1"/>
            <a:r>
              <a:rPr lang="en-US" smtClean="0"/>
              <a:t>Module 1: </a:t>
            </a:r>
            <a:br>
              <a:rPr lang="en-US" smtClean="0"/>
            </a:br>
            <a:r>
              <a:rPr lang="en-US" smtClean="0"/>
              <a:t>Manual Vacuum Aspiration Overview</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2300288" y="2147888"/>
            <a:ext cx="4522787" cy="3187700"/>
            <a:chOff x="3249" y="1299"/>
            <a:chExt cx="2230" cy="1518"/>
          </a:xfrm>
        </p:grpSpPr>
        <p:pic>
          <p:nvPicPr>
            <p:cNvPr id="53252" name="Picture 3" descr="Rectangle 9_pptX"/>
            <p:cNvPicPr>
              <a:picLocks noChangeAspect="1" noChangeArrowheads="1"/>
            </p:cNvPicPr>
            <p:nvPr>
              <p:custDataLst>
                <p:tags r:id="rId1"/>
              </p:custDataLst>
            </p:nvPr>
          </p:nvPicPr>
          <p:blipFill>
            <a:blip r:embed="rId4" cstate="print"/>
            <a:srcRect/>
            <a:stretch>
              <a:fillRect/>
            </a:stretch>
          </p:blipFill>
          <p:spPr bwMode="invGray">
            <a:xfrm>
              <a:off x="3249" y="1299"/>
              <a:ext cx="2230" cy="1518"/>
            </a:xfrm>
            <a:prstGeom prst="rect">
              <a:avLst/>
            </a:prstGeom>
            <a:noFill/>
            <a:ln w="9525">
              <a:noFill/>
              <a:miter lim="800000"/>
              <a:headEnd/>
              <a:tailEnd/>
            </a:ln>
          </p:spPr>
        </p:pic>
        <p:pic>
          <p:nvPicPr>
            <p:cNvPr id="53253" name="Picture 4" descr="patient intake"/>
            <p:cNvPicPr>
              <a:picLocks noChangeAspect="1" noChangeArrowheads="1"/>
            </p:cNvPicPr>
            <p:nvPr/>
          </p:nvPicPr>
          <p:blipFill>
            <a:blip r:embed="rId5" cstate="print"/>
            <a:srcRect/>
            <a:stretch>
              <a:fillRect/>
            </a:stretch>
          </p:blipFill>
          <p:spPr bwMode="auto">
            <a:xfrm>
              <a:off x="3285" y="1323"/>
              <a:ext cx="2110" cy="1407"/>
            </a:xfrm>
            <a:prstGeom prst="rect">
              <a:avLst/>
            </a:prstGeom>
            <a:noFill/>
            <a:ln w="9525">
              <a:noFill/>
              <a:miter lim="800000"/>
              <a:headEnd/>
              <a:tailEnd/>
            </a:ln>
          </p:spPr>
        </p:pic>
      </p:grpSp>
      <p:sp>
        <p:nvSpPr>
          <p:cNvPr id="53251" name="Rectangle 5"/>
          <p:cNvSpPr>
            <a:spLocks noChangeArrowheads="1"/>
          </p:cNvSpPr>
          <p:nvPr/>
        </p:nvSpPr>
        <p:spPr bwMode="auto">
          <a:xfrm>
            <a:off x="338138" y="228600"/>
            <a:ext cx="8582025" cy="1143000"/>
          </a:xfrm>
          <a:prstGeom prst="rect">
            <a:avLst/>
          </a:prstGeom>
          <a:noFill/>
          <a:ln w="9525">
            <a:noFill/>
            <a:miter lim="800000"/>
            <a:headEnd/>
            <a:tailEnd/>
          </a:ln>
        </p:spPr>
        <p:txBody>
          <a:bodyPr anchor="b"/>
          <a:lstStyle/>
          <a:p>
            <a:pPr>
              <a:lnSpc>
                <a:spcPct val="90000"/>
              </a:lnSpc>
            </a:pPr>
            <a:r>
              <a:rPr lang="en-US" sz="4000">
                <a:solidFill>
                  <a:srgbClr val="663366"/>
                </a:solidFill>
              </a:rPr>
              <a:t>MVA Patient Intake and Counseling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Indications for MVA  	</a:t>
            </a:r>
          </a:p>
        </p:txBody>
      </p:sp>
      <p:sp>
        <p:nvSpPr>
          <p:cNvPr id="54275" name="Text Box 4"/>
          <p:cNvSpPr txBox="1">
            <a:spLocks noChangeArrowheads="1"/>
          </p:cNvSpPr>
          <p:nvPr/>
        </p:nvSpPr>
        <p:spPr bwMode="auto">
          <a:xfrm>
            <a:off x="292100" y="6051550"/>
            <a:ext cx="1201738" cy="338138"/>
          </a:xfrm>
          <a:prstGeom prst="rect">
            <a:avLst/>
          </a:prstGeom>
          <a:noFill/>
          <a:ln w="9525">
            <a:noFill/>
            <a:miter lim="800000"/>
            <a:headEnd/>
            <a:tailEnd/>
          </a:ln>
        </p:spPr>
        <p:txBody>
          <a:bodyPr wrap="none">
            <a:spAutoFit/>
          </a:bodyPr>
          <a:lstStyle/>
          <a:p>
            <a:pPr eaLnBrk="0" hangingPunct="0"/>
            <a:r>
              <a:rPr lang="en-US" altLang="en-US" sz="1600"/>
              <a:t>Ipas. 2007.</a:t>
            </a:r>
          </a:p>
        </p:txBody>
      </p:sp>
      <p:sp>
        <p:nvSpPr>
          <p:cNvPr id="54276" name="Rectangle 6"/>
          <p:cNvSpPr>
            <a:spLocks noChangeArrowheads="1"/>
          </p:cNvSpPr>
          <p:nvPr>
            <p:ph type="body" idx="1"/>
          </p:nvPr>
        </p:nvSpPr>
        <p:spPr>
          <a:xfrm>
            <a:off x="373063" y="1673225"/>
            <a:ext cx="7932737" cy="4114800"/>
          </a:xfrm>
          <a:noFill/>
        </p:spPr>
        <p:txBody>
          <a:bodyPr/>
          <a:lstStyle/>
          <a:p>
            <a:pPr marL="0" indent="0" eaLnBrk="1" hangingPunct="1">
              <a:lnSpc>
                <a:spcPct val="100000"/>
              </a:lnSpc>
              <a:spcBef>
                <a:spcPct val="30000"/>
              </a:spcBef>
              <a:buClrTx/>
              <a:buFontTx/>
              <a:buNone/>
            </a:pPr>
            <a:r>
              <a:rPr lang="en-US" smtClean="0">
                <a:solidFill>
                  <a:schemeClr val="tx1"/>
                </a:solidFill>
              </a:rPr>
              <a:t>MVA is appropriate for the treatment of incomplete abortion for uterine sizes up to 12 weeks LMP</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Use Caution in Women with…</a:t>
            </a:r>
          </a:p>
        </p:txBody>
      </p:sp>
      <p:sp>
        <p:nvSpPr>
          <p:cNvPr id="55299" name="Rectangle 3"/>
          <p:cNvSpPr>
            <a:spLocks noGrp="1" noChangeArrowheads="1"/>
          </p:cNvSpPr>
          <p:nvPr>
            <p:ph type="body" idx="1"/>
          </p:nvPr>
        </p:nvSpPr>
        <p:spPr>
          <a:xfrm>
            <a:off x="373063" y="1673225"/>
            <a:ext cx="8562975" cy="4114800"/>
          </a:xfrm>
        </p:spPr>
        <p:txBody>
          <a:bodyPr/>
          <a:lstStyle/>
          <a:p>
            <a:pPr lvl="1" eaLnBrk="1" hangingPunct="1"/>
            <a:r>
              <a:rPr lang="en-US" smtClean="0"/>
              <a:t>Uterine anomalies</a:t>
            </a:r>
          </a:p>
          <a:p>
            <a:pPr lvl="1" eaLnBrk="1" hangingPunct="1"/>
            <a:r>
              <a:rPr lang="en-US" smtClean="0"/>
              <a:t>Coagulation problems</a:t>
            </a:r>
          </a:p>
          <a:p>
            <a:pPr lvl="1" eaLnBrk="1" hangingPunct="1"/>
            <a:r>
              <a:rPr lang="en-US" smtClean="0"/>
              <a:t>Active pelvic infection </a:t>
            </a:r>
          </a:p>
          <a:p>
            <a:pPr lvl="1" eaLnBrk="1" hangingPunct="1"/>
            <a:r>
              <a:rPr lang="en-US" smtClean="0"/>
              <a:t>Extreme anxiety</a:t>
            </a:r>
          </a:p>
          <a:p>
            <a:pPr lvl="1" eaLnBrk="1" hangingPunct="1"/>
            <a:r>
              <a:rPr lang="en-US" smtClean="0"/>
              <a:t>Any condition causing the patient to be medically unstable</a:t>
            </a:r>
          </a:p>
        </p:txBody>
      </p:sp>
      <p:sp>
        <p:nvSpPr>
          <p:cNvPr id="55300" name="Text Box 4"/>
          <p:cNvSpPr txBox="1">
            <a:spLocks noChangeArrowheads="1"/>
          </p:cNvSpPr>
          <p:nvPr/>
        </p:nvSpPr>
        <p:spPr bwMode="auto">
          <a:xfrm>
            <a:off x="292100" y="6051550"/>
            <a:ext cx="1201738" cy="338138"/>
          </a:xfrm>
          <a:prstGeom prst="rect">
            <a:avLst/>
          </a:prstGeom>
          <a:noFill/>
          <a:ln w="9525">
            <a:noFill/>
            <a:miter lim="800000"/>
            <a:headEnd/>
            <a:tailEnd/>
          </a:ln>
        </p:spPr>
        <p:txBody>
          <a:bodyPr wrap="none">
            <a:spAutoFit/>
          </a:bodyPr>
          <a:lstStyle/>
          <a:p>
            <a:pPr eaLnBrk="0" hangingPunct="0"/>
            <a:r>
              <a:rPr lang="en-US" altLang="en-US" sz="1600"/>
              <a:t>Ipas. 2007.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Counseling for MVA</a:t>
            </a:r>
          </a:p>
        </p:txBody>
      </p:sp>
      <p:sp>
        <p:nvSpPr>
          <p:cNvPr id="56323" name="Rectangle 3"/>
          <p:cNvSpPr>
            <a:spLocks noGrp="1" noChangeArrowheads="1"/>
          </p:cNvSpPr>
          <p:nvPr>
            <p:ph type="body" idx="1"/>
          </p:nvPr>
        </p:nvSpPr>
        <p:spPr>
          <a:xfrm>
            <a:off x="373063" y="1673225"/>
            <a:ext cx="5265737" cy="4114800"/>
          </a:xfrm>
        </p:spPr>
        <p:txBody>
          <a:bodyPr/>
          <a:lstStyle/>
          <a:p>
            <a:pPr marL="0" indent="0" eaLnBrk="1" hangingPunct="1">
              <a:buFont typeface="Wingdings" pitchFamily="2" charset="2"/>
              <a:buNone/>
            </a:pPr>
            <a:r>
              <a:rPr lang="en-US" altLang="en-US" smtClean="0"/>
              <a:t>Effective counseling occurs before, during, and after the procedure</a:t>
            </a:r>
          </a:p>
          <a:p>
            <a:pPr lvl="1" eaLnBrk="1" hangingPunct="1"/>
            <a:r>
              <a:rPr lang="en-US" altLang="en-US" smtClean="0"/>
              <a:t>Woman-centered </a:t>
            </a:r>
          </a:p>
          <a:p>
            <a:pPr lvl="1" eaLnBrk="1" hangingPunct="1"/>
            <a:r>
              <a:rPr lang="en-US" altLang="en-US" smtClean="0"/>
              <a:t>Structured completely around the women’s needs and concerns</a:t>
            </a:r>
          </a:p>
        </p:txBody>
      </p:sp>
      <p:sp>
        <p:nvSpPr>
          <p:cNvPr id="56324" name="Text Box 4"/>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pic>
        <p:nvPicPr>
          <p:cNvPr id="56325" name="Picture 7" descr="Picture 5_pptX"/>
          <p:cNvPicPr>
            <a:picLocks noChangeAspect="1" noChangeArrowheads="1"/>
          </p:cNvPicPr>
          <p:nvPr>
            <p:custDataLst>
              <p:tags r:id="rId1"/>
            </p:custDataLst>
          </p:nvPr>
        </p:nvPicPr>
        <p:blipFill>
          <a:blip r:embed="rId5" cstate="print"/>
          <a:srcRect/>
          <a:stretch>
            <a:fillRect/>
          </a:stretch>
        </p:blipFill>
        <p:spPr bwMode="auto">
          <a:xfrm>
            <a:off x="6178550" y="1963738"/>
            <a:ext cx="2578100" cy="3683000"/>
          </a:xfrm>
          <a:prstGeom prst="rect">
            <a:avLst/>
          </a:prstGeom>
          <a:noFill/>
          <a:ln w="9525">
            <a:noFill/>
            <a:miter lim="800000"/>
            <a:headEnd/>
            <a:tailEnd/>
          </a:ln>
        </p:spPr>
      </p:pic>
      <p:pic>
        <p:nvPicPr>
          <p:cNvPr id="56326" name="Picture 5" descr="female doc and patient 2" hidden="1"/>
          <p:cNvPicPr>
            <a:picLocks noChangeAspect="1" noChangeArrowheads="1"/>
          </p:cNvPicPr>
          <p:nvPr>
            <p:custDataLst>
              <p:tags r:id="rId2"/>
            </p:custDataLst>
          </p:nvPr>
        </p:nvPicPr>
        <p:blipFill>
          <a:blip r:embed="rId6" cstate="print"/>
          <a:srcRect/>
          <a:stretch>
            <a:fillRect/>
          </a:stretch>
        </p:blipFill>
        <p:spPr bwMode="auto">
          <a:xfrm>
            <a:off x="6178550" y="1963738"/>
            <a:ext cx="2260600" cy="3365500"/>
          </a:xfrm>
          <a:prstGeom prst="rect">
            <a:avLst/>
          </a:prstGeom>
          <a:noFill/>
          <a:ln w="9525">
            <a:noFill/>
            <a:miter lim="800000"/>
            <a:headEnd/>
            <a:tailEnd/>
          </a:ln>
        </p:spPr>
      </p:pic>
      <p:sp>
        <p:nvSpPr>
          <p:cNvPr id="56327" name="Text Box 6"/>
          <p:cNvSpPr txBox="1">
            <a:spLocks noChangeArrowheads="1"/>
          </p:cNvSpPr>
          <p:nvPr/>
        </p:nvSpPr>
        <p:spPr bwMode="auto">
          <a:xfrm>
            <a:off x="292100" y="6051550"/>
            <a:ext cx="7785100" cy="584200"/>
          </a:xfrm>
          <a:prstGeom prst="rect">
            <a:avLst/>
          </a:prstGeom>
          <a:noFill/>
          <a:ln w="9525">
            <a:noFill/>
            <a:miter lim="800000"/>
            <a:headEnd/>
            <a:tailEnd/>
          </a:ln>
        </p:spPr>
        <p:txBody>
          <a:bodyPr>
            <a:spAutoFit/>
          </a:bodyPr>
          <a:lstStyle/>
          <a:p>
            <a:pPr eaLnBrk="0" hangingPunct="0"/>
            <a:r>
              <a:rPr lang="en-US" altLang="en-US" sz="1600"/>
              <a:t>Breitbart V, Repass DC. </a:t>
            </a:r>
            <a:r>
              <a:rPr lang="en-US" altLang="en-US" sz="1600" i="1"/>
              <a:t>J Am Med Womens Assoc</a:t>
            </a:r>
            <a:r>
              <a:rPr lang="en-US" altLang="en-US" sz="1600"/>
              <a:t>. 2000.; Hogue CJ, et al. </a:t>
            </a:r>
            <a:r>
              <a:rPr lang="en-US" altLang="en-US" sz="1600" i="1"/>
              <a:t>Epidemiol Rev</a:t>
            </a:r>
            <a:r>
              <a:rPr lang="en-US" altLang="en-US" sz="1600"/>
              <a:t>. 1982; Steward FH, et al. 2004. Hyman AG, Castleman L. 2005.</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Counseling for MVA </a:t>
            </a:r>
            <a:r>
              <a:rPr lang="en-US" altLang="en-US" sz="2400" smtClean="0"/>
              <a:t>(continued)</a:t>
            </a:r>
          </a:p>
        </p:txBody>
      </p:sp>
      <p:sp>
        <p:nvSpPr>
          <p:cNvPr id="57347" name="Rectangle 3"/>
          <p:cNvSpPr>
            <a:spLocks noGrp="1" noChangeArrowheads="1"/>
          </p:cNvSpPr>
          <p:nvPr>
            <p:ph type="body" idx="1"/>
          </p:nvPr>
        </p:nvSpPr>
        <p:spPr>
          <a:xfrm>
            <a:off x="373063" y="1673225"/>
            <a:ext cx="5478462" cy="4114800"/>
          </a:xfrm>
        </p:spPr>
        <p:txBody>
          <a:bodyPr/>
          <a:lstStyle/>
          <a:p>
            <a:pPr eaLnBrk="1" hangingPunct="1">
              <a:buFont typeface="Arial" charset="0"/>
              <a:buChar char="•"/>
            </a:pPr>
            <a:r>
              <a:rPr lang="en-US" altLang="en-US" smtClean="0"/>
              <a:t>Prepare women for procedure-related effects</a:t>
            </a:r>
          </a:p>
          <a:p>
            <a:pPr eaLnBrk="1" hangingPunct="1">
              <a:buFont typeface="Arial" charset="0"/>
              <a:buChar char="•"/>
            </a:pPr>
            <a:r>
              <a:rPr lang="en-US" altLang="en-US" smtClean="0"/>
              <a:t>Address women’s concerns about future desired pregnancies</a:t>
            </a:r>
          </a:p>
        </p:txBody>
      </p:sp>
      <p:sp>
        <p:nvSpPr>
          <p:cNvPr id="57348" name="Text Box 4"/>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pic>
        <p:nvPicPr>
          <p:cNvPr id="57349" name="Picture 7" descr="Picture 5_pptX"/>
          <p:cNvPicPr>
            <a:picLocks noChangeAspect="1" noChangeArrowheads="1"/>
          </p:cNvPicPr>
          <p:nvPr>
            <p:custDataLst>
              <p:tags r:id="rId1"/>
            </p:custDataLst>
          </p:nvPr>
        </p:nvPicPr>
        <p:blipFill>
          <a:blip r:embed="rId5" cstate="print"/>
          <a:srcRect/>
          <a:stretch>
            <a:fillRect/>
          </a:stretch>
        </p:blipFill>
        <p:spPr bwMode="auto">
          <a:xfrm>
            <a:off x="6178550" y="1963738"/>
            <a:ext cx="2578100" cy="3683000"/>
          </a:xfrm>
          <a:prstGeom prst="rect">
            <a:avLst/>
          </a:prstGeom>
          <a:noFill/>
          <a:ln w="9525">
            <a:noFill/>
            <a:miter lim="800000"/>
            <a:headEnd/>
            <a:tailEnd/>
          </a:ln>
        </p:spPr>
      </p:pic>
      <p:pic>
        <p:nvPicPr>
          <p:cNvPr id="57350" name="Picture 5" descr="female doc and patient 2" hidden="1"/>
          <p:cNvPicPr>
            <a:picLocks noChangeAspect="1" noChangeArrowheads="1"/>
          </p:cNvPicPr>
          <p:nvPr>
            <p:custDataLst>
              <p:tags r:id="rId2"/>
            </p:custDataLst>
          </p:nvPr>
        </p:nvPicPr>
        <p:blipFill>
          <a:blip r:embed="rId6" cstate="print"/>
          <a:srcRect/>
          <a:stretch>
            <a:fillRect/>
          </a:stretch>
        </p:blipFill>
        <p:spPr bwMode="auto">
          <a:xfrm>
            <a:off x="6178550" y="1963738"/>
            <a:ext cx="2260600" cy="3365500"/>
          </a:xfrm>
          <a:prstGeom prst="rect">
            <a:avLst/>
          </a:prstGeom>
          <a:noFill/>
          <a:ln w="9525">
            <a:noFill/>
            <a:miter lim="800000"/>
            <a:headEnd/>
            <a:tailEnd/>
          </a:ln>
        </p:spPr>
      </p:pic>
      <p:sp>
        <p:nvSpPr>
          <p:cNvPr id="57351" name="Text Box 6"/>
          <p:cNvSpPr txBox="1">
            <a:spLocks noChangeArrowheads="1"/>
          </p:cNvSpPr>
          <p:nvPr/>
        </p:nvSpPr>
        <p:spPr bwMode="auto">
          <a:xfrm>
            <a:off x="292100" y="6051550"/>
            <a:ext cx="7785100" cy="584200"/>
          </a:xfrm>
          <a:prstGeom prst="rect">
            <a:avLst/>
          </a:prstGeom>
          <a:noFill/>
          <a:ln w="9525">
            <a:noFill/>
            <a:miter lim="800000"/>
            <a:headEnd/>
            <a:tailEnd/>
          </a:ln>
        </p:spPr>
        <p:txBody>
          <a:bodyPr>
            <a:spAutoFit/>
          </a:bodyPr>
          <a:lstStyle/>
          <a:p>
            <a:pPr eaLnBrk="0" hangingPunct="0"/>
            <a:r>
              <a:rPr lang="en-US" altLang="en-US" sz="1600"/>
              <a:t>Breitbart V, Repass DC. </a:t>
            </a:r>
            <a:r>
              <a:rPr lang="en-US" altLang="en-US" sz="1600" i="1"/>
              <a:t>J Am Med Womens Assoc</a:t>
            </a:r>
            <a:r>
              <a:rPr lang="en-US" altLang="en-US" sz="1600"/>
              <a:t>. 2000.; Hogue CJ, et al. </a:t>
            </a:r>
            <a:r>
              <a:rPr lang="en-US" altLang="en-US" sz="1600" i="1"/>
              <a:t>Epidemiol Rev</a:t>
            </a:r>
            <a:r>
              <a:rPr lang="en-US" altLang="en-US" sz="1600"/>
              <a:t>. 1982; Steward FH, et al. 2004. Hyman AG, Castleman L. 2005.</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Counseling for MVA </a:t>
            </a:r>
            <a:r>
              <a:rPr lang="en-US" altLang="en-US" sz="2400" smtClean="0"/>
              <a:t>(continued)</a:t>
            </a:r>
          </a:p>
        </p:txBody>
      </p:sp>
      <p:sp>
        <p:nvSpPr>
          <p:cNvPr id="58371" name="Text Box 3"/>
          <p:cNvSpPr txBox="1">
            <a:spLocks noChangeArrowheads="1"/>
          </p:cNvSpPr>
          <p:nvPr/>
        </p:nvSpPr>
        <p:spPr bwMode="auto">
          <a:xfrm>
            <a:off x="292100" y="6051550"/>
            <a:ext cx="2217738" cy="338138"/>
          </a:xfrm>
          <a:prstGeom prst="rect">
            <a:avLst/>
          </a:prstGeom>
          <a:noFill/>
          <a:ln w="9525">
            <a:noFill/>
            <a:miter lim="800000"/>
            <a:headEnd/>
            <a:tailEnd/>
          </a:ln>
        </p:spPr>
        <p:txBody>
          <a:bodyPr wrap="none">
            <a:spAutoFit/>
          </a:bodyPr>
          <a:lstStyle/>
          <a:p>
            <a:pPr eaLnBrk="0" hangingPunct="0"/>
            <a:r>
              <a:rPr lang="en-US" altLang="en-US" sz="1600"/>
              <a:t>Picker Institute. 1999. </a:t>
            </a:r>
          </a:p>
        </p:txBody>
      </p:sp>
      <p:sp>
        <p:nvSpPr>
          <p:cNvPr id="2463748" name="Rectangle 4"/>
          <p:cNvSpPr>
            <a:spLocks noChangeArrowheads="1"/>
          </p:cNvSpPr>
          <p:nvPr/>
        </p:nvSpPr>
        <p:spPr bwMode="auto">
          <a:xfrm>
            <a:off x="609600" y="2959100"/>
            <a:ext cx="2247900" cy="1077913"/>
          </a:xfrm>
          <a:prstGeom prst="rect">
            <a:avLst/>
          </a:prstGeom>
          <a:noFill/>
          <a:ln w="9525">
            <a:noFill/>
            <a:miter lim="800000"/>
            <a:headEnd/>
            <a:tailEnd/>
          </a:ln>
        </p:spPr>
        <p:txBody>
          <a:bodyPr>
            <a:spAutoFit/>
          </a:bodyPr>
          <a:lstStyle/>
          <a:p>
            <a:pPr algn="ctr"/>
            <a:r>
              <a:rPr lang="en-US" altLang="en-US" sz="3200"/>
              <a:t>Quality of counseling</a:t>
            </a:r>
            <a:endParaRPr lang="en-US" sz="3200"/>
          </a:p>
        </p:txBody>
      </p:sp>
      <p:sp>
        <p:nvSpPr>
          <p:cNvPr id="2463749" name="Rectangle 5"/>
          <p:cNvSpPr>
            <a:spLocks noChangeArrowheads="1"/>
          </p:cNvSpPr>
          <p:nvPr/>
        </p:nvSpPr>
        <p:spPr bwMode="auto">
          <a:xfrm>
            <a:off x="5694363" y="2682875"/>
            <a:ext cx="2573337" cy="1595438"/>
          </a:xfrm>
          <a:prstGeom prst="rect">
            <a:avLst/>
          </a:prstGeom>
          <a:noFill/>
          <a:ln w="9525">
            <a:noFill/>
            <a:miter lim="800000"/>
            <a:headEnd/>
            <a:tailEnd/>
          </a:ln>
        </p:spPr>
        <p:txBody>
          <a:bodyPr>
            <a:spAutoFit/>
          </a:bodyPr>
          <a:lstStyle/>
          <a:p>
            <a:pPr algn="ctr"/>
            <a:r>
              <a:rPr lang="en-US" altLang="en-US" sz="3200"/>
              <a:t>Patient satisfaction with care</a:t>
            </a:r>
            <a:endParaRPr lang="en-US" sz="3200"/>
          </a:p>
        </p:txBody>
      </p:sp>
      <p:pic>
        <p:nvPicPr>
          <p:cNvPr id="2463750" name="Picture 6" descr="AutoShape 8_pptX"/>
          <p:cNvPicPr>
            <a:picLocks noChangeAspect="1" noChangeArrowheads="1"/>
          </p:cNvPicPr>
          <p:nvPr>
            <p:custDataLst>
              <p:tags r:id="rId1"/>
            </p:custDataLst>
          </p:nvPr>
        </p:nvPicPr>
        <p:blipFill>
          <a:blip r:embed="rId5" cstate="print"/>
          <a:srcRect/>
          <a:stretch>
            <a:fillRect/>
          </a:stretch>
        </p:blipFill>
        <p:spPr bwMode="auto">
          <a:xfrm>
            <a:off x="3165475" y="3165475"/>
            <a:ext cx="2557463" cy="700088"/>
          </a:xfrm>
          <a:prstGeom prst="rect">
            <a:avLst/>
          </a:prstGeom>
          <a:noFill/>
          <a:ln w="9525">
            <a:noFill/>
            <a:miter lim="800000"/>
            <a:headEnd/>
            <a:tailEnd/>
          </a:ln>
        </p:spPr>
      </p:pic>
      <p:sp>
        <p:nvSpPr>
          <p:cNvPr id="58375" name="AutoShape 7" hidden="1"/>
          <p:cNvSpPr>
            <a:spLocks noChangeArrowheads="1"/>
          </p:cNvSpPr>
          <p:nvPr>
            <p:custDataLst>
              <p:tags r:id="rId2"/>
            </p:custDataLst>
          </p:nvPr>
        </p:nvSpPr>
        <p:spPr bwMode="auto">
          <a:xfrm>
            <a:off x="3165475" y="3165475"/>
            <a:ext cx="2403475" cy="546100"/>
          </a:xfrm>
          <a:prstGeom prst="rightArrow">
            <a:avLst>
              <a:gd name="adj1" fmla="val 50000"/>
              <a:gd name="adj2" fmla="val 110029"/>
            </a:avLst>
          </a:prstGeom>
          <a:solidFill>
            <a:schemeClr val="folHlink"/>
          </a:solidFill>
          <a:ln w="9525">
            <a:noFill/>
            <a:miter lim="800000"/>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63748"/>
                                        </p:tgtEl>
                                        <p:attrNameLst>
                                          <p:attrName>style.visibility</p:attrName>
                                        </p:attrNameLst>
                                      </p:cBhvr>
                                      <p:to>
                                        <p:strVal val="visible"/>
                                      </p:to>
                                    </p:set>
                                    <p:animEffect transition="in" filter="fade">
                                      <p:cBhvr>
                                        <p:cTn id="7" dur="1000"/>
                                        <p:tgtEl>
                                          <p:spTgt spid="24637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63750"/>
                                        </p:tgtEl>
                                        <p:attrNameLst>
                                          <p:attrName>style.visibility</p:attrName>
                                        </p:attrNameLst>
                                      </p:cBhvr>
                                      <p:to>
                                        <p:strVal val="visible"/>
                                      </p:to>
                                    </p:set>
                                    <p:animEffect transition="in" filter="fade">
                                      <p:cBhvr>
                                        <p:cTn id="11" dur="1000"/>
                                        <p:tgtEl>
                                          <p:spTgt spid="246375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63749"/>
                                        </p:tgtEl>
                                        <p:attrNameLst>
                                          <p:attrName>style.visibility</p:attrName>
                                        </p:attrNameLst>
                                      </p:cBhvr>
                                      <p:to>
                                        <p:strVal val="visible"/>
                                      </p:to>
                                    </p:set>
                                    <p:animEffect transition="in" filter="fade">
                                      <p:cBhvr>
                                        <p:cTn id="15" dur="1000"/>
                                        <p:tgtEl>
                                          <p:spTgt spid="2463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748" grpId="0"/>
      <p:bldP spid="246374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Post-Procedure Care</a:t>
            </a:r>
          </a:p>
        </p:txBody>
      </p:sp>
      <p:sp>
        <p:nvSpPr>
          <p:cNvPr id="59395" name="Rectangle 3"/>
          <p:cNvSpPr>
            <a:spLocks noGrp="1" noChangeArrowheads="1"/>
          </p:cNvSpPr>
          <p:nvPr>
            <p:ph type="body" idx="1"/>
          </p:nvPr>
        </p:nvSpPr>
        <p:spPr>
          <a:xfrm>
            <a:off x="374650" y="1673225"/>
            <a:ext cx="8312150" cy="3114675"/>
          </a:xfrm>
        </p:spPr>
        <p:txBody>
          <a:bodyPr/>
          <a:lstStyle/>
          <a:p>
            <a:pPr eaLnBrk="1" hangingPunct="1">
              <a:buFont typeface="Arial" charset="0"/>
              <a:buChar char="•"/>
            </a:pPr>
            <a:r>
              <a:rPr lang="en-US" smtClean="0">
                <a:solidFill>
                  <a:schemeClr val="tx1"/>
                </a:solidFill>
              </a:rPr>
              <a:t>Observe for complications</a:t>
            </a:r>
          </a:p>
          <a:p>
            <a:pPr lvl="2" eaLnBrk="1" hangingPunct="1"/>
            <a:r>
              <a:rPr lang="en-US" smtClean="0"/>
              <a:t>Bleeding </a:t>
            </a:r>
          </a:p>
          <a:p>
            <a:pPr lvl="2" eaLnBrk="1" hangingPunct="1"/>
            <a:r>
              <a:rPr lang="en-US" smtClean="0"/>
              <a:t>Pain</a:t>
            </a:r>
          </a:p>
          <a:p>
            <a:pPr eaLnBrk="1" hangingPunct="1">
              <a:buFont typeface="Arial" charset="0"/>
              <a:buChar char="•"/>
            </a:pPr>
            <a:r>
              <a:rPr lang="en-US" smtClean="0"/>
              <a:t>Monitor pain and treat accordingly</a:t>
            </a:r>
          </a:p>
          <a:p>
            <a:pPr lvl="1" eaLnBrk="1" hangingPunct="1"/>
            <a:r>
              <a:rPr lang="en-US" smtClean="0"/>
              <a:t>Monitor vital signs</a:t>
            </a:r>
          </a:p>
          <a:p>
            <a:pPr lvl="1" eaLnBrk="1" hangingPunct="1"/>
            <a:r>
              <a:rPr lang="en-US" smtClean="0"/>
              <a:t>Check bleeding and pain </a:t>
            </a:r>
          </a:p>
        </p:txBody>
      </p:sp>
      <p:sp>
        <p:nvSpPr>
          <p:cNvPr id="59396" name="Text Box 4"/>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Post-Procedure Care </a:t>
            </a:r>
            <a:r>
              <a:rPr lang="en-US" sz="2400" smtClean="0"/>
              <a:t>(continued)</a:t>
            </a:r>
          </a:p>
        </p:txBody>
      </p:sp>
      <p:sp>
        <p:nvSpPr>
          <p:cNvPr id="60419" name="Rectangle 3"/>
          <p:cNvSpPr>
            <a:spLocks noGrp="1" noChangeArrowheads="1"/>
          </p:cNvSpPr>
          <p:nvPr>
            <p:ph type="body" idx="1"/>
          </p:nvPr>
        </p:nvSpPr>
        <p:spPr>
          <a:xfrm>
            <a:off x="373063" y="1673225"/>
            <a:ext cx="8562975" cy="4114800"/>
          </a:xfrm>
        </p:spPr>
        <p:txBody>
          <a:bodyPr/>
          <a:lstStyle/>
          <a:p>
            <a:pPr lvl="1" eaLnBrk="1" hangingPunct="1"/>
            <a:r>
              <a:rPr lang="en-US" smtClean="0"/>
              <a:t>Give instructions for aftercare/follow-up</a:t>
            </a:r>
          </a:p>
          <a:p>
            <a:pPr lvl="1" eaLnBrk="1" hangingPunct="1"/>
            <a:r>
              <a:rPr lang="en-US" smtClean="0"/>
              <a:t>Discuss contraception, if appropriate</a:t>
            </a:r>
          </a:p>
          <a:p>
            <a:pPr lvl="1" eaLnBrk="1" hangingPunct="1"/>
            <a:r>
              <a:rPr lang="en-US" smtClean="0"/>
              <a:t>Discharge patient</a:t>
            </a:r>
          </a:p>
          <a:p>
            <a:pPr lvl="2" eaLnBrk="1" hangingPunct="1"/>
            <a:r>
              <a:rPr lang="en-US" smtClean="0"/>
              <a:t>Tolerates oral intake (general anesthesia only)</a:t>
            </a:r>
          </a:p>
          <a:p>
            <a:pPr lvl="2" eaLnBrk="1" hangingPunct="1"/>
            <a:r>
              <a:rPr lang="en-US" smtClean="0"/>
              <a:t>Vital signs are normal</a:t>
            </a:r>
          </a:p>
          <a:p>
            <a:pPr lvl="2" eaLnBrk="1" hangingPunct="1"/>
            <a:r>
              <a:rPr lang="en-US" smtClean="0"/>
              <a:t>Bleeding is minimal</a:t>
            </a:r>
          </a:p>
        </p:txBody>
      </p:sp>
      <p:sp>
        <p:nvSpPr>
          <p:cNvPr id="60420" name="Text Box 4"/>
          <p:cNvSpPr txBox="1">
            <a:spLocks noChangeArrowheads="1"/>
          </p:cNvSpPr>
          <p:nvPr/>
        </p:nvSpPr>
        <p:spPr bwMode="auto">
          <a:xfrm>
            <a:off x="292100" y="6051550"/>
            <a:ext cx="4533900" cy="338138"/>
          </a:xfrm>
          <a:prstGeom prst="rect">
            <a:avLst/>
          </a:prstGeom>
          <a:noFill/>
          <a:ln w="9525">
            <a:noFill/>
            <a:miter lim="800000"/>
            <a:headEnd/>
            <a:tailEnd/>
          </a:ln>
        </p:spPr>
        <p:txBody>
          <a:bodyPr wrap="none">
            <a:spAutoFit/>
          </a:bodyPr>
          <a:lstStyle/>
          <a:p>
            <a:pPr eaLnBrk="0" hangingPunct="0"/>
            <a:r>
              <a:rPr lang="en-US" altLang="en-US" sz="1600"/>
              <a:t>Lichtenberg ES, Shott S. </a:t>
            </a:r>
            <a:r>
              <a:rPr lang="en-US" altLang="en-US" sz="1600" i="1"/>
              <a:t>Obstet Gynecol</a:t>
            </a:r>
            <a:r>
              <a:rPr lang="en-US" altLang="en-US" sz="1600"/>
              <a:t>. 2003.</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Instructions for Aftercare</a:t>
            </a:r>
          </a:p>
        </p:txBody>
      </p:sp>
      <p:sp>
        <p:nvSpPr>
          <p:cNvPr id="61443" name="Rectangle 3"/>
          <p:cNvSpPr>
            <a:spLocks noGrp="1" noChangeArrowheads="1"/>
          </p:cNvSpPr>
          <p:nvPr>
            <p:ph type="body" idx="1"/>
          </p:nvPr>
        </p:nvSpPr>
        <p:spPr>
          <a:xfrm>
            <a:off x="373063" y="1673225"/>
            <a:ext cx="5418137" cy="4114800"/>
          </a:xfrm>
        </p:spPr>
        <p:txBody>
          <a:bodyPr/>
          <a:lstStyle/>
          <a:p>
            <a:pPr lvl="1" eaLnBrk="1" hangingPunct="1"/>
            <a:r>
              <a:rPr lang="en-US" smtClean="0"/>
              <a:t>Warning signs to call a clinician</a:t>
            </a:r>
          </a:p>
          <a:p>
            <a:pPr lvl="1" eaLnBrk="1" hangingPunct="1"/>
            <a:r>
              <a:rPr lang="en-US" smtClean="0"/>
              <a:t>Pain management options</a:t>
            </a:r>
          </a:p>
          <a:p>
            <a:pPr lvl="1" eaLnBrk="1" hangingPunct="1"/>
            <a:r>
              <a:rPr lang="en-US" smtClean="0"/>
              <a:t>Prophylactic antibiotics</a:t>
            </a:r>
          </a:p>
          <a:p>
            <a:pPr lvl="2" eaLnBrk="1" hangingPunct="1"/>
            <a:r>
              <a:rPr lang="en-US" smtClean="0"/>
              <a:t>Many regimens effective</a:t>
            </a:r>
          </a:p>
          <a:p>
            <a:pPr lvl="1" eaLnBrk="1" hangingPunct="1"/>
            <a:r>
              <a:rPr lang="en-US" smtClean="0"/>
              <a:t>When to return to normal activities</a:t>
            </a:r>
          </a:p>
        </p:txBody>
      </p:sp>
      <p:sp>
        <p:nvSpPr>
          <p:cNvPr id="61444" name="Text Box 4"/>
          <p:cNvSpPr txBox="1">
            <a:spLocks noChangeArrowheads="1"/>
          </p:cNvSpPr>
          <p:nvPr/>
        </p:nvSpPr>
        <p:spPr bwMode="auto">
          <a:xfrm>
            <a:off x="292100" y="6051550"/>
            <a:ext cx="4533900" cy="338138"/>
          </a:xfrm>
          <a:prstGeom prst="rect">
            <a:avLst/>
          </a:prstGeom>
          <a:noFill/>
          <a:ln w="9525">
            <a:noFill/>
            <a:miter lim="800000"/>
            <a:headEnd/>
            <a:tailEnd/>
          </a:ln>
        </p:spPr>
        <p:txBody>
          <a:bodyPr wrap="none">
            <a:spAutoFit/>
          </a:bodyPr>
          <a:lstStyle/>
          <a:p>
            <a:pPr eaLnBrk="0" hangingPunct="0"/>
            <a:r>
              <a:rPr lang="en-US" altLang="en-US" sz="1600"/>
              <a:t>Lichtenberg ES, Shott S. </a:t>
            </a:r>
            <a:r>
              <a:rPr lang="en-US" altLang="en-US" sz="1600" i="1"/>
              <a:t>Obstet Gynecol</a:t>
            </a:r>
            <a:r>
              <a:rPr lang="en-US" altLang="en-US" sz="1600"/>
              <a:t>. 2003.</a:t>
            </a:r>
          </a:p>
        </p:txBody>
      </p:sp>
      <p:pic>
        <p:nvPicPr>
          <p:cNvPr id="61445" name="Picture 5" descr="pic_doctor_patient"/>
          <p:cNvPicPr>
            <a:picLocks noChangeAspect="1" noChangeArrowheads="1"/>
          </p:cNvPicPr>
          <p:nvPr/>
        </p:nvPicPr>
        <p:blipFill>
          <a:blip r:embed="rId3" cstate="print"/>
          <a:srcRect/>
          <a:stretch>
            <a:fillRect/>
          </a:stretch>
        </p:blipFill>
        <p:spPr bwMode="auto">
          <a:xfrm>
            <a:off x="5705475" y="1676400"/>
            <a:ext cx="3057525"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When Women Should Contact Clinician</a:t>
            </a:r>
          </a:p>
        </p:txBody>
      </p:sp>
      <p:sp>
        <p:nvSpPr>
          <p:cNvPr id="62467" name="Rectangle 3"/>
          <p:cNvSpPr>
            <a:spLocks noGrp="1" noChangeArrowheads="1"/>
          </p:cNvSpPr>
          <p:nvPr>
            <p:ph type="body" idx="1"/>
          </p:nvPr>
        </p:nvSpPr>
        <p:spPr>
          <a:xfrm>
            <a:off x="373063" y="1673225"/>
            <a:ext cx="8562975" cy="4114800"/>
          </a:xfrm>
        </p:spPr>
        <p:txBody>
          <a:bodyPr/>
          <a:lstStyle/>
          <a:p>
            <a:pPr lvl="1" eaLnBrk="1" hangingPunct="1"/>
            <a:r>
              <a:rPr lang="en-US" smtClean="0"/>
              <a:t>Heavy bleeding with dizziness, lightheadedness</a:t>
            </a:r>
          </a:p>
          <a:p>
            <a:pPr lvl="1" eaLnBrk="1" hangingPunct="1"/>
            <a:r>
              <a:rPr lang="en-US" smtClean="0"/>
              <a:t>Worsening pain not relieved with medication</a:t>
            </a:r>
          </a:p>
          <a:p>
            <a:pPr lvl="1" eaLnBrk="1" hangingPunct="1"/>
            <a:r>
              <a:rPr lang="en-US" smtClean="0"/>
              <a:t>Flu-like symptoms lasting &gt; 24 hours</a:t>
            </a:r>
          </a:p>
          <a:p>
            <a:pPr lvl="1" eaLnBrk="1" hangingPunct="1"/>
            <a:r>
              <a:rPr lang="en-US" smtClean="0"/>
              <a:t>Fever or chills</a:t>
            </a:r>
          </a:p>
          <a:p>
            <a:pPr lvl="1" eaLnBrk="1" hangingPunct="1"/>
            <a:r>
              <a:rPr lang="en-US" smtClean="0"/>
              <a:t>Syncope</a:t>
            </a:r>
          </a:p>
          <a:p>
            <a:pPr lvl="1" eaLnBrk="1" hangingPunct="1"/>
            <a:r>
              <a:rPr lang="en-US" smtClean="0"/>
              <a:t>Any 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smtClean="0"/>
              <a:t>Incidence of Early Pregnancy Loss </a:t>
            </a:r>
          </a:p>
        </p:txBody>
      </p:sp>
      <p:sp>
        <p:nvSpPr>
          <p:cNvPr id="8195" name="Text Box 7"/>
          <p:cNvSpPr txBox="1">
            <a:spLocks noChangeArrowheads="1"/>
          </p:cNvSpPr>
          <p:nvPr/>
        </p:nvSpPr>
        <p:spPr bwMode="auto">
          <a:xfrm>
            <a:off x="292100" y="6051550"/>
            <a:ext cx="6945313" cy="584200"/>
          </a:xfrm>
          <a:prstGeom prst="rect">
            <a:avLst/>
          </a:prstGeom>
          <a:noFill/>
          <a:ln w="9525">
            <a:noFill/>
            <a:miter lim="800000"/>
            <a:headEnd/>
            <a:tailEnd/>
          </a:ln>
        </p:spPr>
        <p:txBody>
          <a:bodyPr wrap="none">
            <a:spAutoFit/>
          </a:bodyPr>
          <a:lstStyle/>
          <a:p>
            <a:pPr eaLnBrk="0" hangingPunct="0"/>
            <a:r>
              <a:rPr lang="en-US" altLang="en-US" sz="1600"/>
              <a:t>Griebel CP, et al. </a:t>
            </a:r>
            <a:r>
              <a:rPr lang="en-US" altLang="en-US" sz="1600" i="1"/>
              <a:t>Am Fam Physician</a:t>
            </a:r>
            <a:r>
              <a:rPr lang="en-US" altLang="en-US" sz="1600"/>
              <a:t>. 2005.; Everett C. </a:t>
            </a:r>
            <a:r>
              <a:rPr lang="en-US" altLang="en-US" sz="1600" i="1"/>
              <a:t>BMJ</a:t>
            </a:r>
            <a:r>
              <a:rPr lang="en-US" altLang="en-US" sz="1600"/>
              <a:t>. 1997.</a:t>
            </a:r>
          </a:p>
          <a:p>
            <a:pPr eaLnBrk="0" hangingPunct="0"/>
            <a:r>
              <a:rPr lang="en-US" altLang="en-US" sz="1600"/>
              <a:t>Smith NC. </a:t>
            </a:r>
            <a:r>
              <a:rPr lang="en-US" altLang="en-US" sz="1600" i="1"/>
              <a:t>Contemp Rev Obstet Gynecol</a:t>
            </a:r>
            <a:r>
              <a:rPr lang="en-US" altLang="en-US" sz="1600"/>
              <a:t>. 1988.; Stirrat GM. </a:t>
            </a:r>
            <a:r>
              <a:rPr lang="en-US" altLang="en-US" sz="1600" i="1"/>
              <a:t>Lancet</a:t>
            </a:r>
            <a:r>
              <a:rPr lang="en-US" altLang="en-US" sz="1600"/>
              <a:t>. 1990.</a:t>
            </a:r>
          </a:p>
        </p:txBody>
      </p:sp>
      <p:pic>
        <p:nvPicPr>
          <p:cNvPr id="8196" name="Picture 8" descr="Group 11_pptX"/>
          <p:cNvPicPr>
            <a:picLocks noChangeAspect="1" noChangeArrowheads="1"/>
          </p:cNvPicPr>
          <p:nvPr>
            <p:custDataLst>
              <p:tags r:id="rId1"/>
            </p:custDataLst>
          </p:nvPr>
        </p:nvPicPr>
        <p:blipFill>
          <a:blip r:embed="rId4" cstate="print"/>
          <a:srcRect/>
          <a:stretch>
            <a:fillRect/>
          </a:stretch>
        </p:blipFill>
        <p:spPr bwMode="invGray">
          <a:xfrm>
            <a:off x="944563" y="2220913"/>
            <a:ext cx="7102475" cy="2039937"/>
          </a:xfrm>
          <a:prstGeom prst="rect">
            <a:avLst/>
          </a:prstGeom>
          <a:noFill/>
          <a:ln w="9525">
            <a:noFill/>
            <a:miter lim="800000"/>
            <a:headEnd/>
            <a:tailEnd/>
          </a:ln>
        </p:spPr>
      </p:pic>
      <p:sp>
        <p:nvSpPr>
          <p:cNvPr id="8197" name="Rectangle 9"/>
          <p:cNvSpPr>
            <a:spLocks noChangeArrowheads="1"/>
          </p:cNvSpPr>
          <p:nvPr/>
        </p:nvSpPr>
        <p:spPr bwMode="auto">
          <a:xfrm>
            <a:off x="1036638" y="2420938"/>
            <a:ext cx="2011362" cy="1501775"/>
          </a:xfrm>
          <a:prstGeom prst="rect">
            <a:avLst/>
          </a:prstGeom>
          <a:solidFill>
            <a:srgbClr val="663366"/>
          </a:solidFill>
          <a:ln w="9525">
            <a:noFill/>
            <a:miter lim="800000"/>
            <a:headEnd/>
            <a:tailEnd/>
          </a:ln>
        </p:spPr>
        <p:txBody>
          <a:bodyPr wrap="none" anchor="ctr"/>
          <a:lstStyle/>
          <a:p>
            <a:pPr algn="ctr">
              <a:lnSpc>
                <a:spcPct val="90000"/>
              </a:lnSpc>
              <a:spcBef>
                <a:spcPct val="20000"/>
              </a:spcBef>
            </a:pPr>
            <a:r>
              <a:rPr lang="en-US" sz="2800">
                <a:solidFill>
                  <a:schemeClr val="bg1"/>
                </a:solidFill>
                <a:cs typeface="Arial" charset="0"/>
              </a:rPr>
              <a:t>≤ 20 weeks’ </a:t>
            </a:r>
          </a:p>
          <a:p>
            <a:pPr algn="ctr">
              <a:lnSpc>
                <a:spcPct val="90000"/>
              </a:lnSpc>
              <a:spcBef>
                <a:spcPct val="20000"/>
              </a:spcBef>
            </a:pPr>
            <a:r>
              <a:rPr lang="en-US" sz="2800">
                <a:solidFill>
                  <a:schemeClr val="bg1"/>
                </a:solidFill>
                <a:cs typeface="Arial" charset="0"/>
              </a:rPr>
              <a:t>gestation</a:t>
            </a:r>
          </a:p>
        </p:txBody>
      </p:sp>
      <p:sp>
        <p:nvSpPr>
          <p:cNvPr id="8198" name="Rectangle 11"/>
          <p:cNvSpPr>
            <a:spLocks noChangeArrowheads="1"/>
          </p:cNvSpPr>
          <p:nvPr/>
        </p:nvSpPr>
        <p:spPr bwMode="auto">
          <a:xfrm>
            <a:off x="5826125" y="2420938"/>
            <a:ext cx="2011363" cy="1574800"/>
          </a:xfrm>
          <a:prstGeom prst="rect">
            <a:avLst/>
          </a:prstGeom>
          <a:solidFill>
            <a:srgbClr val="5C5CAE"/>
          </a:solidFill>
          <a:ln w="9525">
            <a:noFill/>
            <a:miter lim="800000"/>
            <a:headEnd/>
            <a:tailEnd/>
          </a:ln>
        </p:spPr>
        <p:txBody>
          <a:bodyPr wrap="none" anchor="ctr"/>
          <a:lstStyle/>
          <a:p>
            <a:pPr algn="ctr">
              <a:lnSpc>
                <a:spcPct val="90000"/>
              </a:lnSpc>
              <a:spcBef>
                <a:spcPct val="20000"/>
              </a:spcBef>
            </a:pPr>
            <a:r>
              <a:rPr lang="en-US" sz="2800">
                <a:solidFill>
                  <a:schemeClr val="bg1"/>
                </a:solidFill>
              </a:rPr>
              <a:t>600,000</a:t>
            </a:r>
          </a:p>
          <a:p>
            <a:pPr algn="ctr">
              <a:lnSpc>
                <a:spcPct val="90000"/>
              </a:lnSpc>
              <a:spcBef>
                <a:spcPct val="20000"/>
              </a:spcBef>
            </a:pPr>
            <a:r>
              <a:rPr lang="en-US" sz="2800">
                <a:solidFill>
                  <a:schemeClr val="bg1"/>
                </a:solidFill>
              </a:rPr>
              <a:t>to 800,000</a:t>
            </a:r>
          </a:p>
          <a:p>
            <a:pPr algn="ctr">
              <a:lnSpc>
                <a:spcPct val="90000"/>
              </a:lnSpc>
              <a:spcBef>
                <a:spcPct val="20000"/>
              </a:spcBef>
            </a:pPr>
            <a:r>
              <a:rPr lang="en-US" sz="2800">
                <a:solidFill>
                  <a:schemeClr val="bg1"/>
                </a:solidFill>
              </a:rPr>
              <a:t>annually</a:t>
            </a:r>
          </a:p>
        </p:txBody>
      </p:sp>
      <p:sp>
        <p:nvSpPr>
          <p:cNvPr id="8199" name="Rectangle 10"/>
          <p:cNvSpPr>
            <a:spLocks noChangeArrowheads="1"/>
          </p:cNvSpPr>
          <p:nvPr/>
        </p:nvSpPr>
        <p:spPr bwMode="auto">
          <a:xfrm>
            <a:off x="3424238" y="2420938"/>
            <a:ext cx="2014537" cy="1574800"/>
          </a:xfrm>
          <a:prstGeom prst="rect">
            <a:avLst/>
          </a:prstGeom>
          <a:solidFill>
            <a:srgbClr val="CC0066"/>
          </a:solidFill>
          <a:ln w="9525">
            <a:noFill/>
            <a:miter lim="800000"/>
            <a:headEnd/>
            <a:tailEnd/>
          </a:ln>
        </p:spPr>
        <p:txBody>
          <a:bodyPr wrap="none" anchor="ctr"/>
          <a:lstStyle/>
          <a:p>
            <a:pPr algn="ctr">
              <a:lnSpc>
                <a:spcPct val="90000"/>
              </a:lnSpc>
              <a:spcBef>
                <a:spcPct val="20000"/>
              </a:spcBef>
            </a:pPr>
            <a:r>
              <a:rPr lang="en-US" sz="2800">
                <a:solidFill>
                  <a:schemeClr val="bg1"/>
                </a:solidFill>
              </a:rPr>
              <a:t>12%–24% of</a:t>
            </a:r>
          </a:p>
          <a:p>
            <a:pPr algn="ctr">
              <a:lnSpc>
                <a:spcPct val="90000"/>
              </a:lnSpc>
              <a:spcBef>
                <a:spcPct val="20000"/>
              </a:spcBef>
            </a:pPr>
            <a:r>
              <a:rPr lang="en-US" sz="2800">
                <a:solidFill>
                  <a:schemeClr val="bg1"/>
                </a:solidFill>
              </a:rPr>
              <a:t>pregnancies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Contraception After MVA</a:t>
            </a:r>
          </a:p>
        </p:txBody>
      </p:sp>
      <p:sp>
        <p:nvSpPr>
          <p:cNvPr id="54275" name="Rectangle 3"/>
          <p:cNvSpPr>
            <a:spLocks noGrp="1" noChangeArrowheads="1"/>
          </p:cNvSpPr>
          <p:nvPr>
            <p:ph type="body" idx="1"/>
          </p:nvPr>
        </p:nvSpPr>
        <p:spPr>
          <a:xfrm>
            <a:off x="373063" y="1673225"/>
            <a:ext cx="8562975" cy="4114800"/>
          </a:xfrm>
        </p:spPr>
        <p:txBody>
          <a:bodyPr/>
          <a:lstStyle/>
          <a:p>
            <a:pPr marL="0" lvl="1" indent="0" eaLnBrk="1" hangingPunct="1">
              <a:buFont typeface="Arial" charset="0"/>
              <a:buNone/>
              <a:defRPr/>
            </a:pPr>
            <a:r>
              <a:rPr lang="en-US" dirty="0" smtClean="0"/>
              <a:t>Ovulation may occur within 7–10 days post-MVA</a:t>
            </a:r>
          </a:p>
          <a:p>
            <a:pPr lvl="1" eaLnBrk="1" hangingPunct="1">
              <a:defRPr/>
            </a:pPr>
            <a:r>
              <a:rPr lang="en-US" dirty="0" smtClean="0"/>
              <a:t>Dispense EC with instructions for use</a:t>
            </a:r>
          </a:p>
          <a:p>
            <a:pPr lvl="1" eaLnBrk="1" hangingPunct="1">
              <a:defRPr/>
            </a:pPr>
            <a:r>
              <a:rPr lang="en-US" dirty="0" smtClean="0"/>
              <a:t>Can start hormonal contraceptives immediately</a:t>
            </a:r>
          </a:p>
          <a:p>
            <a:pPr lvl="1" eaLnBrk="1" hangingPunct="1">
              <a:defRPr/>
            </a:pPr>
            <a:r>
              <a:rPr lang="en-US" dirty="0" smtClean="0"/>
              <a:t>Can insert IUD immediately post-procedure</a:t>
            </a:r>
          </a:p>
          <a:p>
            <a:pPr lvl="1" eaLnBrk="1" hangingPunct="1">
              <a:defRPr/>
            </a:pPr>
            <a:endParaRPr lang="en-US" dirty="0" smtClean="0"/>
          </a:p>
        </p:txBody>
      </p:sp>
      <p:sp>
        <p:nvSpPr>
          <p:cNvPr id="63492" name="Text Box 4"/>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Contraception After MVA </a:t>
            </a:r>
            <a:r>
              <a:rPr lang="en-US" sz="2400" smtClean="0"/>
              <a:t>(continued)</a:t>
            </a:r>
          </a:p>
        </p:txBody>
      </p:sp>
      <p:sp>
        <p:nvSpPr>
          <p:cNvPr id="64515" name="Rectangle 3"/>
          <p:cNvSpPr>
            <a:spLocks noGrp="1" noChangeArrowheads="1"/>
          </p:cNvSpPr>
          <p:nvPr>
            <p:ph type="body" idx="1"/>
          </p:nvPr>
        </p:nvSpPr>
        <p:spPr>
          <a:xfrm>
            <a:off x="373063" y="1673225"/>
            <a:ext cx="8562975" cy="4114800"/>
          </a:xfrm>
        </p:spPr>
        <p:txBody>
          <a:bodyPr/>
          <a:lstStyle/>
          <a:p>
            <a:pPr lvl="1" eaLnBrk="1" hangingPunct="1"/>
            <a:r>
              <a:rPr lang="en-US" smtClean="0"/>
              <a:t>Tubal ligation can be performed post-procedure or scheduled; develop interim contraception plan </a:t>
            </a:r>
          </a:p>
          <a:p>
            <a:pPr lvl="1" eaLnBrk="1" hangingPunct="1"/>
            <a:r>
              <a:rPr lang="en-US" smtClean="0"/>
              <a:t>Barrier contraceptive use with first and subsequent intercourse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ctrTitle"/>
          </p:nvPr>
        </p:nvSpPr>
        <p:spPr>
          <a:xfrm>
            <a:off x="374650" y="1673225"/>
            <a:ext cx="7772400" cy="2166938"/>
          </a:xfrm>
        </p:spPr>
        <p:txBody>
          <a:bodyPr/>
          <a:lstStyle/>
          <a:p>
            <a:pPr eaLnBrk="1" hangingPunct="1"/>
            <a:r>
              <a:rPr lang="en-US" smtClean="0"/>
              <a:t>Module 3: </a:t>
            </a:r>
            <a:br>
              <a:rPr lang="en-US" smtClean="0"/>
            </a:br>
            <a:r>
              <a:rPr lang="en-US" smtClean="0"/>
              <a:t>Medication Management of Early Pregnancy Loss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Regimen</a:t>
            </a:r>
          </a:p>
        </p:txBody>
      </p:sp>
      <p:sp>
        <p:nvSpPr>
          <p:cNvPr id="66563" name="Rectangle 3"/>
          <p:cNvSpPr>
            <a:spLocks noGrp="1" noChangeArrowheads="1"/>
          </p:cNvSpPr>
          <p:nvPr>
            <p:ph type="body" idx="1"/>
          </p:nvPr>
        </p:nvSpPr>
        <p:spPr>
          <a:xfrm>
            <a:off x="373063" y="1673225"/>
            <a:ext cx="8562975" cy="4114800"/>
          </a:xfrm>
        </p:spPr>
        <p:txBody>
          <a:bodyPr/>
          <a:lstStyle/>
          <a:p>
            <a:pPr lvl="1" eaLnBrk="1" hangingPunct="1"/>
            <a:r>
              <a:rPr lang="en-US" altLang="en-US" smtClean="0"/>
              <a:t>Misoprostol 800 μg vaginally</a:t>
            </a:r>
          </a:p>
          <a:p>
            <a:pPr lvl="1" eaLnBrk="1" hangingPunct="1"/>
            <a:r>
              <a:rPr lang="en-US" altLang="en-US" smtClean="0"/>
              <a:t>Repeat dose on day 3 if indicated</a:t>
            </a:r>
          </a:p>
          <a:p>
            <a:pPr lvl="1" eaLnBrk="1" hangingPunct="1"/>
            <a:r>
              <a:rPr lang="en-US" altLang="en-US" smtClean="0"/>
              <a:t>Offer expectant management if clinically stable</a:t>
            </a:r>
          </a:p>
          <a:p>
            <a:pPr lvl="1" eaLnBrk="1" hangingPunct="1"/>
            <a:r>
              <a:rPr lang="en-US" altLang="en-US" smtClean="0"/>
              <a:t>Consider vacuum aspiration if expulsion incomplete </a:t>
            </a:r>
          </a:p>
        </p:txBody>
      </p:sp>
      <p:sp>
        <p:nvSpPr>
          <p:cNvPr id="66564" name="Text Box 5"/>
          <p:cNvSpPr txBox="1">
            <a:spLocks noChangeArrowheads="1"/>
          </p:cNvSpPr>
          <p:nvPr/>
        </p:nvSpPr>
        <p:spPr bwMode="auto">
          <a:xfrm>
            <a:off x="292100" y="6051550"/>
            <a:ext cx="3871913" cy="584200"/>
          </a:xfrm>
          <a:prstGeom prst="rect">
            <a:avLst/>
          </a:prstGeom>
          <a:noFill/>
          <a:ln w="9525">
            <a:noFill/>
            <a:miter lim="800000"/>
            <a:headEnd/>
            <a:tailEnd/>
          </a:ln>
        </p:spPr>
        <p:txBody>
          <a:bodyPr wrap="none">
            <a:spAutoFit/>
          </a:bodyPr>
          <a:lstStyle/>
          <a:p>
            <a:pPr eaLnBrk="0" hangingPunct="0"/>
            <a:r>
              <a:rPr lang="en-US" altLang="en-US" sz="1600"/>
              <a:t>Zhang J, et al. </a:t>
            </a:r>
            <a:r>
              <a:rPr lang="en-US" altLang="en-US" sz="1600" i="1"/>
              <a:t>N Engl J Med</a:t>
            </a:r>
            <a:r>
              <a:rPr lang="en-US" altLang="en-US" sz="1600"/>
              <a:t>. 2005.</a:t>
            </a:r>
          </a:p>
          <a:p>
            <a:pPr eaLnBrk="0" hangingPunct="0"/>
            <a:r>
              <a:rPr lang="en-US" altLang="en-US" sz="1600"/>
              <a:t>Creinin MD, et al. </a:t>
            </a:r>
            <a:r>
              <a:rPr lang="en-US" altLang="en-US" sz="1600" i="1"/>
              <a:t>Obstet Gynecol</a:t>
            </a:r>
            <a:r>
              <a:rPr lang="en-US" altLang="en-US" sz="1600"/>
              <a:t>. 2006.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8138" y="228600"/>
            <a:ext cx="8805862" cy="1143000"/>
          </a:xfrm>
        </p:spPr>
        <p:txBody>
          <a:bodyPr/>
          <a:lstStyle/>
          <a:p>
            <a:pPr eaLnBrk="1" hangingPunct="1"/>
            <a:r>
              <a:rPr lang="en-US" altLang="en-US" smtClean="0"/>
              <a:t>Efficacy: Medication vs. Expectant Management</a:t>
            </a:r>
          </a:p>
        </p:txBody>
      </p:sp>
      <p:graphicFrame>
        <p:nvGraphicFramePr>
          <p:cNvPr id="2283611" name="Group 91"/>
          <p:cNvGraphicFramePr>
            <a:graphicFrameLocks noGrp="1"/>
          </p:cNvGraphicFramePr>
          <p:nvPr/>
        </p:nvGraphicFramePr>
        <p:xfrm>
          <a:off x="533400" y="1676400"/>
          <a:ext cx="7747000" cy="3944938"/>
        </p:xfrm>
        <a:graphic>
          <a:graphicData uri="http://schemas.openxmlformats.org/drawingml/2006/table">
            <a:tbl>
              <a:tblPr/>
              <a:tblGrid>
                <a:gridCol w="3124199"/>
                <a:gridCol w="2286000"/>
                <a:gridCol w="2336800"/>
              </a:tblGrid>
              <a:tr h="1103313">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endParaRPr kumimoji="0" lang="en-US" sz="2800" b="0" i="0" u="none" strike="noStrike" cap="none" normalizeH="0" baseline="0" dirty="0" smtClean="0">
                        <a:ln>
                          <a:noFill/>
                        </a:ln>
                        <a:solidFill>
                          <a:srgbClr val="4D4D4D"/>
                        </a:solidFill>
                        <a:effectLst/>
                        <a:latin typeface="Arial"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chemeClr val="bg1"/>
                          </a:solidFill>
                          <a:effectLst/>
                          <a:latin typeface="Arial" charset="0"/>
                        </a:rPr>
                        <a:t>Misoprostol </a:t>
                      </a:r>
                      <a:br>
                        <a:rPr kumimoji="0" lang="en-US" sz="2800" b="0" i="0" u="none" strike="noStrike" cap="none" normalizeH="0" baseline="0" smtClean="0">
                          <a:ln>
                            <a:noFill/>
                          </a:ln>
                          <a:solidFill>
                            <a:schemeClr val="bg1"/>
                          </a:solidFill>
                          <a:effectLst/>
                          <a:latin typeface="Arial" charset="0"/>
                        </a:rPr>
                      </a:br>
                      <a:r>
                        <a:rPr kumimoji="0" lang="en-US" sz="2800" b="0" i="0" u="none" strike="noStrike" cap="none" normalizeH="0" baseline="0" smtClean="0">
                          <a:ln>
                            <a:noFill/>
                          </a:ln>
                          <a:solidFill>
                            <a:schemeClr val="bg1"/>
                          </a:solidFill>
                          <a:effectLst/>
                          <a:latin typeface="Arial" charset="0"/>
                        </a:rPr>
                        <a:t>600 </a:t>
                      </a:r>
                      <a:r>
                        <a:rPr kumimoji="0" lang="en-US" sz="2800" b="0" i="0" u="none" strike="noStrike" cap="none" normalizeH="0" baseline="0" smtClean="0">
                          <a:ln>
                            <a:noFill/>
                          </a:ln>
                          <a:solidFill>
                            <a:schemeClr val="bg1"/>
                          </a:solidFill>
                          <a:effectLst/>
                          <a:latin typeface="Arial" charset="0"/>
                          <a:cs typeface="Arial" charset="0"/>
                        </a:rPr>
                        <a:t>μg vaginally</a:t>
                      </a:r>
                      <a:endParaRPr kumimoji="0" lang="en-US" sz="2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chemeClr val="bg1"/>
                          </a:solidFill>
                          <a:effectLst/>
                          <a:latin typeface="Arial" charset="0"/>
                        </a:rPr>
                        <a:t>Expectant management (placebo)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914400">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rgbClr val="4D4D4D"/>
                          </a:solidFill>
                          <a:effectLst/>
                          <a:latin typeface="Arial" charset="0"/>
                        </a:rPr>
                        <a:t>Success by day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73.1%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rgbClr val="4D4D4D"/>
                          </a:solidFill>
                          <a:effectLst/>
                          <a:latin typeface="Arial" charset="0"/>
                        </a:rPr>
                        <a:t>13.5%</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75">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Success by day 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rgbClr val="4D4D4D"/>
                          </a:solidFill>
                          <a:effectLst/>
                          <a:latin typeface="Arial" charset="0"/>
                        </a:rPr>
                        <a:t>88.5%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44.2%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Evacuation</a:t>
                      </a:r>
                    </a:p>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needed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11.5%</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rgbClr val="4D4D4D"/>
                          </a:solidFill>
                          <a:effectLst/>
                          <a:latin typeface="Arial" charset="0"/>
                        </a:rPr>
                        <a:t>55.8%</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10" name="Text Box 92"/>
          <p:cNvSpPr txBox="1">
            <a:spLocks noChangeArrowheads="1"/>
          </p:cNvSpPr>
          <p:nvPr/>
        </p:nvSpPr>
        <p:spPr bwMode="auto">
          <a:xfrm>
            <a:off x="292100" y="6051550"/>
            <a:ext cx="3722688" cy="338138"/>
          </a:xfrm>
          <a:prstGeom prst="rect">
            <a:avLst/>
          </a:prstGeom>
          <a:noFill/>
          <a:ln w="9525">
            <a:noFill/>
            <a:miter lim="800000"/>
            <a:headEnd/>
            <a:tailEnd/>
          </a:ln>
        </p:spPr>
        <p:txBody>
          <a:bodyPr wrap="none">
            <a:spAutoFit/>
          </a:bodyPr>
          <a:lstStyle/>
          <a:p>
            <a:pPr eaLnBrk="0" hangingPunct="0"/>
            <a:r>
              <a:rPr lang="en-US" altLang="en-US" sz="1600"/>
              <a:t>Bagratee JS, et al. </a:t>
            </a:r>
            <a:r>
              <a:rPr lang="en-US" altLang="en-US" sz="1600" i="1"/>
              <a:t>Hum Reprod</a:t>
            </a:r>
            <a:r>
              <a:rPr lang="en-US" altLang="en-US" sz="1600"/>
              <a:t>. 2004.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38138" y="228600"/>
            <a:ext cx="8210550" cy="1143000"/>
          </a:xfrm>
        </p:spPr>
        <p:txBody>
          <a:bodyPr/>
          <a:lstStyle/>
          <a:p>
            <a:pPr eaLnBrk="1" hangingPunct="1"/>
            <a:r>
              <a:rPr lang="en-US" altLang="en-US" smtClean="0"/>
              <a:t>Efficacy: Medication Management vs. Vacuum Aspiration</a:t>
            </a:r>
          </a:p>
        </p:txBody>
      </p:sp>
      <p:graphicFrame>
        <p:nvGraphicFramePr>
          <p:cNvPr id="2285684" name="Group 116"/>
          <p:cNvGraphicFramePr>
            <a:graphicFrameLocks noGrp="1"/>
          </p:cNvGraphicFramePr>
          <p:nvPr/>
        </p:nvGraphicFramePr>
        <p:xfrm>
          <a:off x="609600" y="1600200"/>
          <a:ext cx="7696200" cy="4094163"/>
        </p:xfrm>
        <a:graphic>
          <a:graphicData uri="http://schemas.openxmlformats.org/drawingml/2006/table">
            <a:tbl>
              <a:tblPr/>
              <a:tblGrid>
                <a:gridCol w="3200400"/>
                <a:gridCol w="2057400"/>
                <a:gridCol w="2438400"/>
              </a:tblGrid>
              <a:tr h="798513">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endParaRPr kumimoji="0" lang="en-US" sz="2800" b="0" i="0" u="none" strike="noStrike" cap="none" normalizeH="0" baseline="0" dirty="0" smtClean="0">
                        <a:ln>
                          <a:noFill/>
                        </a:ln>
                        <a:solidFill>
                          <a:srgbClr val="4D4D4D"/>
                        </a:solidFill>
                        <a:effectLst/>
                        <a:latin typeface="Arial" charset="0"/>
                      </a:endParaRPr>
                    </a:p>
                  </a:txBody>
                  <a:tcPr anchor="ctr" anchorCtr="1"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chemeClr val="bg1"/>
                          </a:solidFill>
                          <a:effectLst/>
                          <a:latin typeface="Arial" charset="0"/>
                        </a:rPr>
                        <a:t>Misoprostol </a:t>
                      </a:r>
                      <a:br>
                        <a:rPr kumimoji="0" lang="en-US" sz="2800" b="0" i="0" u="none" strike="noStrike" cap="none" normalizeH="0" baseline="0" smtClean="0">
                          <a:ln>
                            <a:noFill/>
                          </a:ln>
                          <a:solidFill>
                            <a:schemeClr val="bg1"/>
                          </a:solidFill>
                          <a:effectLst/>
                          <a:latin typeface="Arial" charset="0"/>
                        </a:rPr>
                      </a:br>
                      <a:r>
                        <a:rPr kumimoji="0" lang="en-US" sz="2800" b="0" i="0" u="none" strike="noStrike" cap="none" normalizeH="0" baseline="0" smtClean="0">
                          <a:ln>
                            <a:noFill/>
                          </a:ln>
                          <a:solidFill>
                            <a:schemeClr val="bg1"/>
                          </a:solidFill>
                          <a:effectLst/>
                          <a:latin typeface="Arial" charset="0"/>
                        </a:rPr>
                        <a:t>800 </a:t>
                      </a:r>
                      <a:r>
                        <a:rPr kumimoji="0" lang="en-US" sz="2800" b="0" i="0" u="none" strike="noStrike" cap="none" normalizeH="0" baseline="0" smtClean="0">
                          <a:ln>
                            <a:noFill/>
                          </a:ln>
                          <a:solidFill>
                            <a:schemeClr val="bg1"/>
                          </a:solidFill>
                          <a:effectLst/>
                          <a:latin typeface="Arial" charset="0"/>
                          <a:cs typeface="Arial" charset="0"/>
                        </a:rPr>
                        <a:t>μg vaginally</a:t>
                      </a:r>
                      <a:endParaRPr kumimoji="0" lang="en-US" sz="2800" b="0" i="0" u="none" strike="noStrike" cap="none" normalizeH="0" baseline="0" smtClean="0">
                        <a:ln>
                          <a:noFill/>
                        </a:ln>
                        <a:solidFill>
                          <a:schemeClr val="bg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chemeClr val="bg1"/>
                          </a:solidFill>
                          <a:effectLst/>
                          <a:latin typeface="Arial" charset="0"/>
                        </a:rPr>
                        <a:t>Vacuum aspiration</a:t>
                      </a:r>
                      <a:br>
                        <a:rPr kumimoji="0" lang="en-US" sz="2800" b="0" i="0" u="none" strike="noStrike" cap="none" normalizeH="0" baseline="0" dirty="0" smtClean="0">
                          <a:ln>
                            <a:noFill/>
                          </a:ln>
                          <a:solidFill>
                            <a:schemeClr val="bg1"/>
                          </a:solidFill>
                          <a:effectLst/>
                          <a:latin typeface="Arial" charset="0"/>
                        </a:rPr>
                      </a:br>
                      <a:r>
                        <a:rPr kumimoji="0" lang="en-US" sz="2800" b="0" i="0" u="none" strike="noStrike" cap="none" normalizeH="0" baseline="0" dirty="0" smtClean="0">
                          <a:ln>
                            <a:noFill/>
                          </a:ln>
                          <a:solidFill>
                            <a:schemeClr val="bg1"/>
                          </a:solidFill>
                          <a:effectLst/>
                          <a:latin typeface="Arial" charset="0"/>
                        </a:rPr>
                        <a:t>(MVA or EVA)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752475">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Success by day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71%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Success by day 15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85%</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90%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Success by day 30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84% </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97%</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rgbClr val="4D4D4D"/>
                          </a:solidFill>
                          <a:effectLst/>
                          <a:latin typeface="Arial" charset="0"/>
                        </a:rPr>
                        <a:t>Success at week 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smtClean="0">
                          <a:ln>
                            <a:noFill/>
                          </a:ln>
                          <a:solidFill>
                            <a:srgbClr val="4D4D4D"/>
                          </a:solidFill>
                          <a:effectLst/>
                          <a:latin typeface="Arial" charset="0"/>
                        </a:rPr>
                        <a:t>67%</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800" b="0" i="0" u="none" strike="noStrike" cap="none" normalizeH="0" baseline="0" dirty="0" smtClean="0">
                          <a:ln>
                            <a:noFill/>
                          </a:ln>
                          <a:solidFill>
                            <a:srgbClr val="4D4D4D"/>
                          </a:solidFill>
                          <a:effectLst/>
                          <a:latin typeface="Arial" charset="0"/>
                        </a:rPr>
                        <a:t>100%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7" name="Text Box 117"/>
          <p:cNvSpPr txBox="1">
            <a:spLocks noChangeArrowheads="1"/>
          </p:cNvSpPr>
          <p:nvPr/>
        </p:nvSpPr>
        <p:spPr bwMode="auto">
          <a:xfrm>
            <a:off x="292100" y="6051550"/>
            <a:ext cx="3403600" cy="338138"/>
          </a:xfrm>
          <a:prstGeom prst="rect">
            <a:avLst/>
          </a:prstGeom>
          <a:noFill/>
          <a:ln w="9525">
            <a:noFill/>
            <a:miter lim="800000"/>
            <a:headEnd/>
            <a:tailEnd/>
          </a:ln>
        </p:spPr>
        <p:txBody>
          <a:bodyPr wrap="none">
            <a:spAutoFit/>
          </a:bodyPr>
          <a:lstStyle/>
          <a:p>
            <a:pPr eaLnBrk="0" hangingPunct="0"/>
            <a:r>
              <a:rPr lang="en-US" altLang="en-US" sz="1600"/>
              <a:t>Zhang J, et al. </a:t>
            </a:r>
            <a:r>
              <a:rPr lang="en-US" altLang="en-US" sz="1600" i="1"/>
              <a:t>N Engl J Med</a:t>
            </a:r>
            <a:r>
              <a:rPr lang="en-US" altLang="en-US" sz="1600"/>
              <a:t>. 2005.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Safety Issues with Medication Management</a:t>
            </a:r>
          </a:p>
        </p:txBody>
      </p:sp>
      <p:sp>
        <p:nvSpPr>
          <p:cNvPr id="69635" name="Rectangle 3"/>
          <p:cNvSpPr>
            <a:spLocks noGrp="1" noChangeArrowheads="1"/>
          </p:cNvSpPr>
          <p:nvPr>
            <p:ph type="body" idx="1"/>
          </p:nvPr>
        </p:nvSpPr>
        <p:spPr>
          <a:xfrm>
            <a:off x="373063" y="1673225"/>
            <a:ext cx="4732337" cy="3276600"/>
          </a:xfrm>
        </p:spPr>
        <p:txBody>
          <a:bodyPr/>
          <a:lstStyle/>
          <a:p>
            <a:pPr lvl="1" eaLnBrk="1" hangingPunct="1"/>
            <a:r>
              <a:rPr lang="en-US" altLang="en-US" smtClean="0"/>
              <a:t>Infection and sepsis possible but not reported in any EPL situation to date</a:t>
            </a:r>
          </a:p>
          <a:p>
            <a:pPr lvl="1" eaLnBrk="1" hangingPunct="1"/>
            <a:r>
              <a:rPr lang="en-US" altLang="en-US" smtClean="0"/>
              <a:t>Prolonged heavy vaginal bleeding typical</a:t>
            </a:r>
          </a:p>
        </p:txBody>
      </p:sp>
      <p:pic>
        <p:nvPicPr>
          <p:cNvPr id="69636" name="Picture 4" descr="Picture 8_pptX"/>
          <p:cNvPicPr>
            <a:picLocks noChangeAspect="1" noChangeArrowheads="1"/>
          </p:cNvPicPr>
          <p:nvPr>
            <p:custDataLst>
              <p:tags r:id="rId1"/>
            </p:custDataLst>
          </p:nvPr>
        </p:nvPicPr>
        <p:blipFill>
          <a:blip r:embed="rId4" cstate="print"/>
          <a:srcRect/>
          <a:stretch>
            <a:fillRect/>
          </a:stretch>
        </p:blipFill>
        <p:spPr bwMode="auto">
          <a:xfrm>
            <a:off x="5334000" y="1808163"/>
            <a:ext cx="3441700" cy="261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Patient Intake Steps for Medication Management</a:t>
            </a:r>
          </a:p>
        </p:txBody>
      </p:sp>
      <p:sp>
        <p:nvSpPr>
          <p:cNvPr id="70659" name="Rectangle 3"/>
          <p:cNvSpPr>
            <a:spLocks noGrp="1" noChangeArrowheads="1"/>
          </p:cNvSpPr>
          <p:nvPr>
            <p:ph type="body" idx="1"/>
          </p:nvPr>
        </p:nvSpPr>
        <p:spPr>
          <a:xfrm>
            <a:off x="373063" y="1673225"/>
            <a:ext cx="8207375" cy="4114800"/>
          </a:xfrm>
        </p:spPr>
        <p:txBody>
          <a:bodyPr/>
          <a:lstStyle/>
          <a:p>
            <a:pPr lvl="1" eaLnBrk="1" hangingPunct="1"/>
            <a:r>
              <a:rPr lang="en-US" altLang="en-US" smtClean="0"/>
              <a:t>Medical history</a:t>
            </a:r>
          </a:p>
          <a:p>
            <a:pPr lvl="1" eaLnBrk="1" hangingPunct="1"/>
            <a:r>
              <a:rPr lang="en-US" altLang="en-US" smtClean="0"/>
              <a:t>Lab work, including </a:t>
            </a:r>
            <a:r>
              <a:rPr lang="en-US" altLang="en-US" smtClean="0">
                <a:sym typeface="Symbol" pitchFamily="18" charset="2"/>
              </a:rPr>
              <a:t>-hCG</a:t>
            </a:r>
          </a:p>
          <a:p>
            <a:pPr lvl="1" eaLnBrk="1" hangingPunct="1"/>
            <a:r>
              <a:rPr lang="en-US" altLang="en-US" smtClean="0">
                <a:sym typeface="Symbol" pitchFamily="18" charset="2"/>
              </a:rPr>
              <a:t>Determine size/type tissue</a:t>
            </a:r>
            <a:endParaRPr lang="en-US" altLang="en-US" smtClean="0"/>
          </a:p>
          <a:p>
            <a:pPr lvl="1" eaLnBrk="1" hangingPunct="1"/>
            <a:r>
              <a:rPr lang="en-US" altLang="en-US" smtClean="0"/>
              <a:t>Educate about process and pain management</a:t>
            </a:r>
          </a:p>
          <a:p>
            <a:pPr lvl="1" eaLnBrk="1" hangingPunct="1"/>
            <a:r>
              <a:rPr lang="en-US" altLang="en-US" smtClean="0"/>
              <a:t>Discuss contraception</a:t>
            </a:r>
          </a:p>
        </p:txBody>
      </p:sp>
      <p:sp>
        <p:nvSpPr>
          <p:cNvPr id="70660" name="Text Box 4"/>
          <p:cNvSpPr txBox="1">
            <a:spLocks noChangeArrowheads="1"/>
          </p:cNvSpPr>
          <p:nvPr/>
        </p:nvSpPr>
        <p:spPr bwMode="auto">
          <a:xfrm>
            <a:off x="292100" y="6051550"/>
            <a:ext cx="3213100" cy="338138"/>
          </a:xfrm>
          <a:prstGeom prst="rect">
            <a:avLst/>
          </a:prstGeom>
          <a:noFill/>
          <a:ln w="9525">
            <a:noFill/>
            <a:miter lim="800000"/>
            <a:headEnd/>
            <a:tailEnd/>
          </a:ln>
        </p:spPr>
        <p:txBody>
          <a:bodyPr wrap="none">
            <a:spAutoFit/>
          </a:bodyPr>
          <a:lstStyle/>
          <a:p>
            <a:pPr eaLnBrk="0" hangingPunct="0"/>
            <a:r>
              <a:rPr lang="en-US" altLang="en-US" sz="1600"/>
              <a:t>World Health Organization. 2003.</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Pain Management</a:t>
            </a:r>
          </a:p>
        </p:txBody>
      </p:sp>
      <p:sp>
        <p:nvSpPr>
          <p:cNvPr id="71683" name="Rectangle 3"/>
          <p:cNvSpPr>
            <a:spLocks noGrp="1" noChangeArrowheads="1"/>
          </p:cNvSpPr>
          <p:nvPr>
            <p:ph type="body" idx="1"/>
          </p:nvPr>
        </p:nvSpPr>
        <p:spPr>
          <a:xfrm>
            <a:off x="373063" y="1673225"/>
            <a:ext cx="8562975" cy="1444625"/>
          </a:xfrm>
        </p:spPr>
        <p:txBody>
          <a:bodyPr/>
          <a:lstStyle/>
          <a:p>
            <a:pPr lvl="1" eaLnBrk="1" hangingPunct="1"/>
            <a:r>
              <a:rPr lang="en-US" altLang="en-US" smtClean="0"/>
              <a:t>Ibuprofen or acetaminophen initially</a:t>
            </a:r>
          </a:p>
          <a:p>
            <a:pPr lvl="1" eaLnBrk="1" hangingPunct="1"/>
            <a:r>
              <a:rPr lang="en-US" altLang="en-US" smtClean="0"/>
              <a:t>Oral narcotics if necessary</a:t>
            </a:r>
          </a:p>
        </p:txBody>
      </p:sp>
      <p:pic>
        <p:nvPicPr>
          <p:cNvPr id="71684" name="Picture 4" descr="Picture 6_pptX"/>
          <p:cNvPicPr>
            <a:picLocks noChangeAspect="1" noChangeArrowheads="1"/>
          </p:cNvPicPr>
          <p:nvPr>
            <p:custDataLst>
              <p:tags r:id="rId1"/>
            </p:custDataLst>
          </p:nvPr>
        </p:nvPicPr>
        <p:blipFill>
          <a:blip r:embed="rId5" cstate="print"/>
          <a:srcRect/>
          <a:stretch>
            <a:fillRect/>
          </a:stretch>
        </p:blipFill>
        <p:spPr bwMode="auto">
          <a:xfrm>
            <a:off x="2819400" y="2895600"/>
            <a:ext cx="3884613" cy="2836863"/>
          </a:xfrm>
          <a:prstGeom prst="rect">
            <a:avLst/>
          </a:prstGeom>
          <a:noFill/>
          <a:ln w="9525">
            <a:noFill/>
            <a:miter lim="800000"/>
            <a:headEnd/>
            <a:tailEnd/>
          </a:ln>
        </p:spPr>
      </p:pic>
      <p:pic>
        <p:nvPicPr>
          <p:cNvPr id="71685" name="Picture 5" descr="MPj03372340000[1]" hidden="1"/>
          <p:cNvPicPr>
            <a:picLocks noChangeAspect="1" noChangeArrowheads="1"/>
          </p:cNvPicPr>
          <p:nvPr>
            <p:custDataLst>
              <p:tags r:id="rId2"/>
            </p:custDataLst>
          </p:nvPr>
        </p:nvPicPr>
        <p:blipFill>
          <a:blip r:embed="rId6" cstate="print"/>
          <a:srcRect/>
          <a:stretch>
            <a:fillRect/>
          </a:stretch>
        </p:blipFill>
        <p:spPr bwMode="auto">
          <a:xfrm>
            <a:off x="4244975" y="2814638"/>
            <a:ext cx="3657600" cy="2609850"/>
          </a:xfrm>
          <a:prstGeom prst="rect">
            <a:avLst/>
          </a:prstGeom>
          <a:noFill/>
          <a:ln w="76200">
            <a:solidFill>
              <a:schemeClr val="bg1"/>
            </a:solidFill>
            <a:miter lim="800000"/>
            <a:headEnd/>
            <a:tailEnd/>
          </a:ln>
        </p:spPr>
      </p:pic>
      <p:sp>
        <p:nvSpPr>
          <p:cNvPr id="71686" name="Text Box 6"/>
          <p:cNvSpPr txBox="1">
            <a:spLocks noChangeArrowheads="1"/>
          </p:cNvSpPr>
          <p:nvPr/>
        </p:nvSpPr>
        <p:spPr bwMode="auto">
          <a:xfrm>
            <a:off x="292100" y="6051550"/>
            <a:ext cx="4475163" cy="338138"/>
          </a:xfrm>
          <a:prstGeom prst="rect">
            <a:avLst/>
          </a:prstGeom>
          <a:noFill/>
          <a:ln w="9525">
            <a:noFill/>
            <a:miter lim="800000"/>
            <a:headEnd/>
            <a:tailEnd/>
          </a:ln>
        </p:spPr>
        <p:txBody>
          <a:bodyPr wrap="none">
            <a:spAutoFit/>
          </a:bodyPr>
          <a:lstStyle/>
          <a:p>
            <a:pPr eaLnBrk="0" hangingPunct="0"/>
            <a:r>
              <a:rPr lang="en-US" altLang="en-US" sz="1600"/>
              <a:t>Grimes DA, Creinin MD. </a:t>
            </a:r>
            <a:r>
              <a:rPr lang="en-US" altLang="en-US" sz="1600" i="1"/>
              <a:t>Ann Intern Med</a:t>
            </a:r>
            <a:r>
              <a:rPr lang="en-US" altLang="en-US" sz="1600"/>
              <a:t>. 2004.</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When Women Should Contact Clinician</a:t>
            </a:r>
          </a:p>
        </p:txBody>
      </p:sp>
      <p:sp>
        <p:nvSpPr>
          <p:cNvPr id="72707" name="Rectangle 3"/>
          <p:cNvSpPr>
            <a:spLocks noGrp="1" noChangeArrowheads="1"/>
          </p:cNvSpPr>
          <p:nvPr>
            <p:ph type="body" idx="1"/>
          </p:nvPr>
        </p:nvSpPr>
        <p:spPr>
          <a:xfrm>
            <a:off x="373063" y="1673225"/>
            <a:ext cx="8562975" cy="4114800"/>
          </a:xfrm>
        </p:spPr>
        <p:txBody>
          <a:bodyPr/>
          <a:lstStyle/>
          <a:p>
            <a:pPr lvl="1" eaLnBrk="1" hangingPunct="1"/>
            <a:r>
              <a:rPr lang="en-US" altLang="en-US" smtClean="0"/>
              <a:t>Heavy bleeding with dizziness, lightheadedness</a:t>
            </a:r>
          </a:p>
          <a:p>
            <a:pPr lvl="1" eaLnBrk="1" hangingPunct="1"/>
            <a:r>
              <a:rPr lang="en-US" altLang="en-US" smtClean="0"/>
              <a:t>Worsening pain not relieved with medication</a:t>
            </a:r>
          </a:p>
          <a:p>
            <a:pPr lvl="1" eaLnBrk="1" hangingPunct="1"/>
            <a:r>
              <a:rPr lang="en-US" altLang="en-US" smtClean="0"/>
              <a:t>Flu-like symptoms lasting &gt; 24 hours</a:t>
            </a:r>
          </a:p>
          <a:p>
            <a:pPr lvl="1" eaLnBrk="1" hangingPunct="1"/>
            <a:r>
              <a:rPr lang="en-US" altLang="en-US" smtClean="0"/>
              <a:t>Fever or chills</a:t>
            </a:r>
          </a:p>
          <a:p>
            <a:pPr lvl="1" eaLnBrk="1" hangingPunct="1"/>
            <a:r>
              <a:rPr lang="en-US" altLang="en-US" smtClean="0"/>
              <a:t>Syncope</a:t>
            </a:r>
          </a:p>
          <a:p>
            <a:pPr lvl="1" eaLnBrk="1" hangingPunct="1"/>
            <a:r>
              <a:rPr lang="en-US" altLang="en-US" smtClean="0"/>
              <a:t>Any questions</a:t>
            </a:r>
          </a:p>
        </p:txBody>
      </p:sp>
      <p:sp>
        <p:nvSpPr>
          <p:cNvPr id="72708" name="Text Box 4"/>
          <p:cNvSpPr txBox="1">
            <a:spLocks noChangeArrowheads="1"/>
          </p:cNvSpPr>
          <p:nvPr/>
        </p:nvSpPr>
        <p:spPr bwMode="auto">
          <a:xfrm>
            <a:off x="292100" y="6051550"/>
            <a:ext cx="1222375" cy="338138"/>
          </a:xfrm>
          <a:prstGeom prst="rect">
            <a:avLst/>
          </a:prstGeom>
          <a:noFill/>
          <a:ln w="9525">
            <a:noFill/>
            <a:miter lim="800000"/>
            <a:headEnd/>
            <a:tailEnd/>
          </a:ln>
        </p:spPr>
        <p:txBody>
          <a:bodyPr wrap="none">
            <a:spAutoFit/>
          </a:bodyPr>
          <a:lstStyle/>
          <a:p>
            <a:pPr eaLnBrk="0" hangingPunct="0"/>
            <a:r>
              <a:rPr lang="en-US" altLang="en-US" sz="1600"/>
              <a:t>FDA.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38138" y="228600"/>
            <a:ext cx="8805862" cy="1143000"/>
          </a:xfrm>
        </p:spPr>
        <p:txBody>
          <a:bodyPr/>
          <a:lstStyle/>
          <a:p>
            <a:pPr eaLnBrk="1" hangingPunct="1"/>
            <a:r>
              <a:rPr lang="en-US" smtClean="0"/>
              <a:t>What Is a Manual Vacuum Aspirator?</a:t>
            </a:r>
          </a:p>
        </p:txBody>
      </p:sp>
      <p:sp>
        <p:nvSpPr>
          <p:cNvPr id="9219" name="Text Box 4"/>
          <p:cNvSpPr txBox="1">
            <a:spLocks noChangeArrowheads="1"/>
          </p:cNvSpPr>
          <p:nvPr/>
        </p:nvSpPr>
        <p:spPr bwMode="auto">
          <a:xfrm>
            <a:off x="292100" y="6051550"/>
            <a:ext cx="7023100" cy="584200"/>
          </a:xfrm>
          <a:prstGeom prst="rect">
            <a:avLst/>
          </a:prstGeom>
          <a:noFill/>
          <a:ln w="9525">
            <a:noFill/>
            <a:miter lim="800000"/>
            <a:headEnd/>
            <a:tailEnd/>
          </a:ln>
        </p:spPr>
        <p:txBody>
          <a:bodyPr>
            <a:spAutoFit/>
          </a:bodyPr>
          <a:lstStyle/>
          <a:p>
            <a:pPr eaLnBrk="0" hangingPunct="0"/>
            <a:r>
              <a:rPr lang="en-US" altLang="en-US" sz="1600"/>
              <a:t>Creinin MD, et al. </a:t>
            </a:r>
            <a:r>
              <a:rPr lang="en-US" altLang="en-US" sz="1600" i="1"/>
              <a:t>Obstet Gynecol Surv</a:t>
            </a:r>
            <a:r>
              <a:rPr lang="en-US" altLang="en-US" sz="1600"/>
              <a:t>. 2001. ; Goldberg AB, et al. </a:t>
            </a:r>
            <a:r>
              <a:rPr lang="en-US" altLang="en-US" sz="1600" i="1"/>
              <a:t>Obstet Gynecol</a:t>
            </a:r>
            <a:r>
              <a:rPr lang="en-US" altLang="en-US" sz="1600"/>
              <a:t>. 2004.; Hemlin J, et al. </a:t>
            </a:r>
            <a:r>
              <a:rPr lang="en-US" altLang="en-US" sz="1600" i="1"/>
              <a:t>Acta Obstet Gynecol Scand</a:t>
            </a:r>
            <a:r>
              <a:rPr lang="en-US" altLang="en-US" sz="1600"/>
              <a:t>. 2001</a:t>
            </a:r>
            <a:r>
              <a:rPr lang="en-US" altLang="en-US" sz="1400"/>
              <a:t>.</a:t>
            </a:r>
          </a:p>
        </p:txBody>
      </p:sp>
      <p:grpSp>
        <p:nvGrpSpPr>
          <p:cNvPr id="9220" name="Group 5"/>
          <p:cNvGrpSpPr>
            <a:grpSpLocks/>
          </p:cNvGrpSpPr>
          <p:nvPr/>
        </p:nvGrpSpPr>
        <p:grpSpPr bwMode="auto">
          <a:xfrm rot="-5400000">
            <a:off x="5845969" y="2383631"/>
            <a:ext cx="3733800" cy="2014538"/>
            <a:chOff x="27" y="1167"/>
            <a:chExt cx="2939" cy="2005"/>
          </a:xfrm>
        </p:grpSpPr>
        <p:pic>
          <p:nvPicPr>
            <p:cNvPr id="9222" name="Picture 6" descr="Rectangle 9_pptX"/>
            <p:cNvPicPr>
              <a:picLocks noChangeAspect="1" noChangeArrowheads="1"/>
            </p:cNvPicPr>
            <p:nvPr>
              <p:custDataLst>
                <p:tags r:id="rId1"/>
              </p:custDataLst>
            </p:nvPr>
          </p:nvPicPr>
          <p:blipFill>
            <a:blip r:embed="rId4" cstate="print"/>
            <a:srcRect/>
            <a:stretch>
              <a:fillRect/>
            </a:stretch>
          </p:blipFill>
          <p:spPr bwMode="invGray">
            <a:xfrm>
              <a:off x="27" y="1167"/>
              <a:ext cx="2939" cy="2005"/>
            </a:xfrm>
            <a:prstGeom prst="rect">
              <a:avLst/>
            </a:prstGeom>
            <a:noFill/>
            <a:ln w="9525">
              <a:noFill/>
              <a:miter lim="800000"/>
              <a:headEnd/>
              <a:tailEnd/>
            </a:ln>
          </p:spPr>
        </p:pic>
        <p:pic>
          <p:nvPicPr>
            <p:cNvPr id="9223" name="Picture 7" descr="MVA_Plus"/>
            <p:cNvPicPr>
              <a:picLocks noChangeAspect="1" noChangeArrowheads="1"/>
            </p:cNvPicPr>
            <p:nvPr/>
          </p:nvPicPr>
          <p:blipFill>
            <a:blip r:embed="rId5" cstate="print"/>
            <a:srcRect/>
            <a:stretch>
              <a:fillRect/>
            </a:stretch>
          </p:blipFill>
          <p:spPr bwMode="auto">
            <a:xfrm>
              <a:off x="72" y="1217"/>
              <a:ext cx="2770" cy="1850"/>
            </a:xfrm>
            <a:prstGeom prst="rect">
              <a:avLst/>
            </a:prstGeom>
            <a:noFill/>
            <a:ln w="9525">
              <a:noFill/>
              <a:miter lim="800000"/>
              <a:headEnd/>
              <a:tailEnd/>
            </a:ln>
          </p:spPr>
        </p:pic>
      </p:grpSp>
      <p:sp>
        <p:nvSpPr>
          <p:cNvPr id="9221" name="Rectangle 8"/>
          <p:cNvSpPr>
            <a:spLocks noChangeArrowheads="1"/>
          </p:cNvSpPr>
          <p:nvPr/>
        </p:nvSpPr>
        <p:spPr bwMode="auto">
          <a:xfrm>
            <a:off x="374650" y="1673225"/>
            <a:ext cx="6788150" cy="4022725"/>
          </a:xfrm>
          <a:prstGeom prst="rect">
            <a:avLst/>
          </a:prstGeom>
          <a:noFill/>
          <a:ln w="9525">
            <a:noFill/>
            <a:miter lim="800000"/>
            <a:headEnd/>
            <a:tailEnd/>
          </a:ln>
        </p:spPr>
        <p:txBody>
          <a:bodyPr>
            <a:spAutoFit/>
          </a:bodyPr>
          <a:lstStyle/>
          <a:p>
            <a:pPr>
              <a:lnSpc>
                <a:spcPct val="90000"/>
              </a:lnSpc>
              <a:spcBef>
                <a:spcPts val="600"/>
              </a:spcBef>
            </a:pPr>
            <a:r>
              <a:rPr lang="en-US" sz="3200"/>
              <a:t>Manual vacuum aspirator</a:t>
            </a:r>
          </a:p>
          <a:p>
            <a:pPr marL="228600" lvl="1" indent="-228600">
              <a:lnSpc>
                <a:spcPct val="90000"/>
              </a:lnSpc>
              <a:spcBef>
                <a:spcPts val="600"/>
              </a:spcBef>
              <a:buClr>
                <a:srgbClr val="6666FF"/>
              </a:buClr>
              <a:buFont typeface="Arial" charset="0"/>
              <a:buChar char="•"/>
            </a:pPr>
            <a:r>
              <a:rPr lang="en-US" sz="3200"/>
              <a:t>Has locking valve</a:t>
            </a:r>
          </a:p>
          <a:p>
            <a:pPr marL="228600" lvl="1" indent="-228600">
              <a:lnSpc>
                <a:spcPct val="90000"/>
              </a:lnSpc>
              <a:spcBef>
                <a:spcPts val="600"/>
              </a:spcBef>
              <a:buClr>
                <a:srgbClr val="6666FF"/>
              </a:buClr>
              <a:buFont typeface="Arial" charset="0"/>
              <a:buChar char="•"/>
            </a:pPr>
            <a:r>
              <a:rPr lang="en-US" sz="3200"/>
              <a:t>Is portable and reusable</a:t>
            </a:r>
          </a:p>
          <a:p>
            <a:pPr marL="228600" lvl="1" indent="-228600">
              <a:lnSpc>
                <a:spcPct val="90000"/>
              </a:lnSpc>
              <a:spcBef>
                <a:spcPts val="600"/>
              </a:spcBef>
              <a:buClr>
                <a:srgbClr val="6666FF"/>
              </a:buClr>
              <a:buFont typeface="Arial" charset="0"/>
              <a:buChar char="•"/>
            </a:pPr>
            <a:r>
              <a:rPr lang="en-US" sz="3200"/>
              <a:t>Vacuum is equivalent to electric pump</a:t>
            </a:r>
          </a:p>
          <a:p>
            <a:pPr marL="228600" lvl="1" indent="-228600">
              <a:lnSpc>
                <a:spcPct val="90000"/>
              </a:lnSpc>
              <a:spcBef>
                <a:spcPts val="600"/>
              </a:spcBef>
              <a:buClr>
                <a:srgbClr val="6666FF"/>
              </a:buClr>
              <a:buFont typeface="Arial" charset="0"/>
              <a:buChar char="•"/>
            </a:pPr>
            <a:r>
              <a:rPr lang="en-US" sz="3200"/>
              <a:t>Efficacy is same as electric vacuum (98%–99%)</a:t>
            </a:r>
          </a:p>
          <a:p>
            <a:pPr marL="228600" lvl="1" indent="-228600">
              <a:lnSpc>
                <a:spcPct val="90000"/>
              </a:lnSpc>
              <a:spcBef>
                <a:spcPts val="600"/>
              </a:spcBef>
              <a:buClr>
                <a:srgbClr val="6666FF"/>
              </a:buClr>
              <a:buFont typeface="Arial" charset="0"/>
              <a:buChar char="•"/>
            </a:pPr>
            <a:r>
              <a:rPr lang="en-US" sz="3200"/>
              <a:t>Has semi-flexible plastic cannula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38138" y="0"/>
            <a:ext cx="8805862" cy="1371600"/>
          </a:xfrm>
        </p:spPr>
        <p:txBody>
          <a:bodyPr/>
          <a:lstStyle/>
          <a:p>
            <a:pPr eaLnBrk="1" hangingPunct="1"/>
            <a:r>
              <a:rPr lang="en-US" smtClean="0"/>
              <a:t>Follow-up After Medication Management, Spontaneous Abortion</a:t>
            </a:r>
          </a:p>
        </p:txBody>
      </p:sp>
      <p:sp>
        <p:nvSpPr>
          <p:cNvPr id="73731" name="Rectangle 3"/>
          <p:cNvSpPr>
            <a:spLocks noGrp="1" noChangeArrowheads="1"/>
          </p:cNvSpPr>
          <p:nvPr>
            <p:ph type="body" idx="1"/>
          </p:nvPr>
        </p:nvSpPr>
        <p:spPr>
          <a:xfrm>
            <a:off x="373063" y="1673225"/>
            <a:ext cx="8562975" cy="4114800"/>
          </a:xfrm>
        </p:spPr>
        <p:txBody>
          <a:bodyPr/>
          <a:lstStyle/>
          <a:p>
            <a:pPr eaLnBrk="1" hangingPunct="1">
              <a:buFont typeface="Arial" charset="0"/>
              <a:buChar char="•"/>
            </a:pPr>
            <a:r>
              <a:rPr lang="en-US" smtClean="0"/>
              <a:t>Assess completion of abortion by</a:t>
            </a:r>
          </a:p>
          <a:p>
            <a:pPr lvl="2" eaLnBrk="1" hangingPunct="1"/>
            <a:r>
              <a:rPr lang="en-US" smtClean="0"/>
              <a:t>Patient history</a:t>
            </a:r>
          </a:p>
          <a:p>
            <a:pPr lvl="2" eaLnBrk="1" hangingPunct="1"/>
            <a:r>
              <a:rPr lang="en-US" smtClean="0"/>
              <a:t>Serial HCGs or sonography</a:t>
            </a:r>
          </a:p>
          <a:p>
            <a:pPr lvl="2" eaLnBrk="1" hangingPunct="1"/>
            <a:r>
              <a:rPr lang="en-US" smtClean="0"/>
              <a:t>Speculum and/or bimanual exam as indicated</a:t>
            </a:r>
          </a:p>
          <a:p>
            <a:pPr eaLnBrk="1" hangingPunct="1">
              <a:buFont typeface="Arial" charset="0"/>
              <a:buChar char="•"/>
            </a:pPr>
            <a:r>
              <a:rPr lang="en-US" smtClean="0"/>
              <a:t>Documentation of missed follow-up</a:t>
            </a:r>
          </a:p>
          <a:p>
            <a:pPr eaLnBrk="1" hangingPunct="1">
              <a:buFont typeface="Arial" charset="0"/>
              <a:buChar char="•"/>
            </a:pPr>
            <a:r>
              <a:rPr lang="en-US" smtClean="0"/>
              <a:t>If incomplete or unsuccessful, MVA can be used for retained POC</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ctrTitle"/>
          </p:nvPr>
        </p:nvSpPr>
        <p:spPr>
          <a:xfrm>
            <a:off x="374650" y="1673225"/>
            <a:ext cx="7772400" cy="2849563"/>
          </a:xfrm>
        </p:spPr>
        <p:txBody>
          <a:bodyPr/>
          <a:lstStyle/>
          <a:p>
            <a:pPr eaLnBrk="1" hangingPunct="1"/>
            <a:r>
              <a:rPr lang="en-US" smtClean="0"/>
              <a:t>Module 4: </a:t>
            </a:r>
            <a:br>
              <a:rPr lang="en-US" smtClean="0"/>
            </a:br>
            <a:r>
              <a:rPr lang="en-US" smtClean="0"/>
              <a:t>Counseling Women on MVA Versus Medication Management of Early Pregnancy Loss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Factors to Consider</a:t>
            </a:r>
          </a:p>
        </p:txBody>
      </p:sp>
      <p:sp>
        <p:nvSpPr>
          <p:cNvPr id="75779" name="Rectangle 3"/>
          <p:cNvSpPr>
            <a:spLocks noGrp="1" noChangeArrowheads="1"/>
          </p:cNvSpPr>
          <p:nvPr>
            <p:ph type="body" idx="1"/>
          </p:nvPr>
        </p:nvSpPr>
        <p:spPr>
          <a:xfrm>
            <a:off x="373063" y="1673225"/>
            <a:ext cx="8562975" cy="4114800"/>
          </a:xfrm>
        </p:spPr>
        <p:txBody>
          <a:bodyPr/>
          <a:lstStyle/>
          <a:p>
            <a:pPr lvl="1" eaLnBrk="1" hangingPunct="1"/>
            <a:r>
              <a:rPr lang="en-US" altLang="en-US" smtClean="0"/>
              <a:t>Duration of pregnancy</a:t>
            </a:r>
          </a:p>
          <a:p>
            <a:pPr lvl="1" eaLnBrk="1" hangingPunct="1"/>
            <a:r>
              <a:rPr lang="en-US" altLang="en-US" smtClean="0"/>
              <a:t>Efficacy</a:t>
            </a:r>
          </a:p>
          <a:p>
            <a:pPr lvl="1" eaLnBrk="1" hangingPunct="1"/>
            <a:r>
              <a:rPr lang="en-US" altLang="en-US" smtClean="0"/>
              <a:t>Safety</a:t>
            </a:r>
          </a:p>
          <a:p>
            <a:pPr lvl="1" eaLnBrk="1" hangingPunct="1"/>
            <a:r>
              <a:rPr lang="en-US" altLang="en-US" smtClean="0"/>
              <a:t>Side effects</a:t>
            </a:r>
          </a:p>
          <a:p>
            <a:pPr lvl="1" eaLnBrk="1" hangingPunct="1"/>
            <a:r>
              <a:rPr lang="en-US" altLang="en-US" smtClean="0"/>
              <a:t>Use of anesthesia</a:t>
            </a:r>
          </a:p>
          <a:p>
            <a:pPr lvl="1" eaLnBrk="1" hangingPunct="1"/>
            <a:r>
              <a:rPr lang="en-US" altLang="en-US" smtClean="0"/>
              <a:t>Location</a:t>
            </a:r>
          </a:p>
          <a:p>
            <a:pPr lvl="1" eaLnBrk="1" hangingPunct="1"/>
            <a:r>
              <a:rPr lang="en-US" altLang="en-US" smtClean="0"/>
              <a:t>Time required</a:t>
            </a:r>
          </a:p>
        </p:txBody>
      </p:sp>
      <p:pic>
        <p:nvPicPr>
          <p:cNvPr id="75780" name="Picture 4" descr="female doc and patient 2"/>
          <p:cNvPicPr>
            <a:picLocks noChangeAspect="1" noChangeArrowheads="1"/>
          </p:cNvPicPr>
          <p:nvPr/>
        </p:nvPicPr>
        <p:blipFill>
          <a:blip r:embed="rId3" cstate="print"/>
          <a:srcRect/>
          <a:stretch>
            <a:fillRect/>
          </a:stretch>
        </p:blipFill>
        <p:spPr bwMode="auto">
          <a:xfrm>
            <a:off x="6178550" y="1963738"/>
            <a:ext cx="2260600" cy="33655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Duration of Pregnancy</a:t>
            </a:r>
          </a:p>
        </p:txBody>
      </p:sp>
      <p:sp>
        <p:nvSpPr>
          <p:cNvPr id="76803" name="Text Box 5"/>
          <p:cNvSpPr txBox="1">
            <a:spLocks noChangeArrowheads="1"/>
          </p:cNvSpPr>
          <p:nvPr/>
        </p:nvSpPr>
        <p:spPr bwMode="auto">
          <a:xfrm>
            <a:off x="292100" y="6051550"/>
            <a:ext cx="3403600" cy="338138"/>
          </a:xfrm>
          <a:prstGeom prst="rect">
            <a:avLst/>
          </a:prstGeom>
          <a:noFill/>
          <a:ln w="9525">
            <a:noFill/>
            <a:miter lim="800000"/>
            <a:headEnd/>
            <a:tailEnd/>
          </a:ln>
        </p:spPr>
        <p:txBody>
          <a:bodyPr wrap="none">
            <a:spAutoFit/>
          </a:bodyPr>
          <a:lstStyle/>
          <a:p>
            <a:pPr eaLnBrk="0" hangingPunct="0"/>
            <a:r>
              <a:rPr lang="en-US" altLang="en-US" sz="1600"/>
              <a:t>Zhang J, et al. </a:t>
            </a:r>
            <a:r>
              <a:rPr lang="en-US" altLang="en-US" sz="1600" i="1"/>
              <a:t>N Engl J Med</a:t>
            </a:r>
            <a:r>
              <a:rPr lang="en-US" altLang="en-US" sz="1600"/>
              <a:t>. 2005.</a:t>
            </a:r>
          </a:p>
        </p:txBody>
      </p:sp>
      <p:grpSp>
        <p:nvGrpSpPr>
          <p:cNvPr id="76804" name="Group 133"/>
          <p:cNvGrpSpPr>
            <a:grpSpLocks/>
          </p:cNvGrpSpPr>
          <p:nvPr/>
        </p:nvGrpSpPr>
        <p:grpSpPr bwMode="auto">
          <a:xfrm>
            <a:off x="296863" y="1524000"/>
            <a:ext cx="8243887" cy="4443413"/>
            <a:chOff x="187" y="960"/>
            <a:chExt cx="5193" cy="2799"/>
          </a:xfrm>
        </p:grpSpPr>
        <p:grpSp>
          <p:nvGrpSpPr>
            <p:cNvPr id="76805" name="Group 114"/>
            <p:cNvGrpSpPr>
              <a:grpSpLocks/>
            </p:cNvGrpSpPr>
            <p:nvPr/>
          </p:nvGrpSpPr>
          <p:grpSpPr bwMode="auto">
            <a:xfrm>
              <a:off x="506" y="1470"/>
              <a:ext cx="294" cy="1766"/>
              <a:chOff x="1370" y="1578"/>
              <a:chExt cx="294" cy="1766"/>
            </a:xfrm>
          </p:grpSpPr>
          <p:sp>
            <p:nvSpPr>
              <p:cNvPr id="76828" name="Rectangle 82"/>
              <p:cNvSpPr>
                <a:spLocks noChangeArrowheads="1"/>
              </p:cNvSpPr>
              <p:nvPr/>
            </p:nvSpPr>
            <p:spPr bwMode="auto">
              <a:xfrm>
                <a:off x="1549" y="3133"/>
                <a:ext cx="98" cy="211"/>
              </a:xfrm>
              <a:prstGeom prst="rect">
                <a:avLst/>
              </a:prstGeom>
              <a:noFill/>
              <a:ln w="9525">
                <a:noFill/>
                <a:miter lim="800000"/>
                <a:headEnd/>
                <a:tailEnd/>
              </a:ln>
            </p:spPr>
            <p:txBody>
              <a:bodyPr wrap="none" lIns="0" tIns="0" rIns="0" bIns="0">
                <a:spAutoFit/>
              </a:bodyPr>
              <a:lstStyle/>
              <a:p>
                <a:r>
                  <a:rPr lang="en-US" sz="2200"/>
                  <a:t>0</a:t>
                </a:r>
              </a:p>
            </p:txBody>
          </p:sp>
          <p:sp>
            <p:nvSpPr>
              <p:cNvPr id="76829" name="Rectangle 83"/>
              <p:cNvSpPr>
                <a:spLocks noChangeArrowheads="1"/>
              </p:cNvSpPr>
              <p:nvPr/>
            </p:nvSpPr>
            <p:spPr bwMode="auto">
              <a:xfrm>
                <a:off x="1460" y="2824"/>
                <a:ext cx="196" cy="211"/>
              </a:xfrm>
              <a:prstGeom prst="rect">
                <a:avLst/>
              </a:prstGeom>
              <a:noFill/>
              <a:ln w="9525">
                <a:noFill/>
                <a:miter lim="800000"/>
                <a:headEnd/>
                <a:tailEnd/>
              </a:ln>
            </p:spPr>
            <p:txBody>
              <a:bodyPr wrap="none" lIns="0" tIns="0" rIns="0" bIns="0">
                <a:spAutoFit/>
              </a:bodyPr>
              <a:lstStyle/>
              <a:p>
                <a:r>
                  <a:rPr lang="en-US" sz="2200"/>
                  <a:t>20</a:t>
                </a:r>
              </a:p>
            </p:txBody>
          </p:sp>
          <p:sp>
            <p:nvSpPr>
              <p:cNvPr id="76830" name="Rectangle 84"/>
              <p:cNvSpPr>
                <a:spLocks noChangeArrowheads="1"/>
              </p:cNvSpPr>
              <p:nvPr/>
            </p:nvSpPr>
            <p:spPr bwMode="auto">
              <a:xfrm>
                <a:off x="1460" y="2510"/>
                <a:ext cx="196" cy="211"/>
              </a:xfrm>
              <a:prstGeom prst="rect">
                <a:avLst/>
              </a:prstGeom>
              <a:noFill/>
              <a:ln w="9525">
                <a:noFill/>
                <a:miter lim="800000"/>
                <a:headEnd/>
                <a:tailEnd/>
              </a:ln>
            </p:spPr>
            <p:txBody>
              <a:bodyPr wrap="none" lIns="0" tIns="0" rIns="0" bIns="0">
                <a:spAutoFit/>
              </a:bodyPr>
              <a:lstStyle/>
              <a:p>
                <a:r>
                  <a:rPr lang="en-US" sz="2200"/>
                  <a:t>40</a:t>
                </a:r>
              </a:p>
            </p:txBody>
          </p:sp>
          <p:sp>
            <p:nvSpPr>
              <p:cNvPr id="76831" name="Rectangle 85"/>
              <p:cNvSpPr>
                <a:spLocks noChangeArrowheads="1"/>
              </p:cNvSpPr>
              <p:nvPr/>
            </p:nvSpPr>
            <p:spPr bwMode="auto">
              <a:xfrm>
                <a:off x="1460" y="2201"/>
                <a:ext cx="196" cy="211"/>
              </a:xfrm>
              <a:prstGeom prst="rect">
                <a:avLst/>
              </a:prstGeom>
              <a:noFill/>
              <a:ln w="9525">
                <a:noFill/>
                <a:miter lim="800000"/>
                <a:headEnd/>
                <a:tailEnd/>
              </a:ln>
            </p:spPr>
            <p:txBody>
              <a:bodyPr wrap="none" lIns="0" tIns="0" rIns="0" bIns="0">
                <a:spAutoFit/>
              </a:bodyPr>
              <a:lstStyle/>
              <a:p>
                <a:r>
                  <a:rPr lang="en-US" sz="2200"/>
                  <a:t>60</a:t>
                </a:r>
              </a:p>
            </p:txBody>
          </p:sp>
          <p:sp>
            <p:nvSpPr>
              <p:cNvPr id="76832" name="Rectangle 86"/>
              <p:cNvSpPr>
                <a:spLocks noChangeArrowheads="1"/>
              </p:cNvSpPr>
              <p:nvPr/>
            </p:nvSpPr>
            <p:spPr bwMode="auto">
              <a:xfrm>
                <a:off x="1460" y="1887"/>
                <a:ext cx="196" cy="211"/>
              </a:xfrm>
              <a:prstGeom prst="rect">
                <a:avLst/>
              </a:prstGeom>
              <a:noFill/>
              <a:ln w="9525">
                <a:noFill/>
                <a:miter lim="800000"/>
                <a:headEnd/>
                <a:tailEnd/>
              </a:ln>
            </p:spPr>
            <p:txBody>
              <a:bodyPr wrap="none" lIns="0" tIns="0" rIns="0" bIns="0">
                <a:spAutoFit/>
              </a:bodyPr>
              <a:lstStyle/>
              <a:p>
                <a:r>
                  <a:rPr lang="en-US" sz="2200"/>
                  <a:t>80</a:t>
                </a:r>
              </a:p>
            </p:txBody>
          </p:sp>
          <p:sp>
            <p:nvSpPr>
              <p:cNvPr id="76833" name="Rectangle 87"/>
              <p:cNvSpPr>
                <a:spLocks noChangeArrowheads="1"/>
              </p:cNvSpPr>
              <p:nvPr/>
            </p:nvSpPr>
            <p:spPr bwMode="auto">
              <a:xfrm>
                <a:off x="1370" y="1578"/>
                <a:ext cx="294" cy="211"/>
              </a:xfrm>
              <a:prstGeom prst="rect">
                <a:avLst/>
              </a:prstGeom>
              <a:noFill/>
              <a:ln w="9525">
                <a:noFill/>
                <a:miter lim="800000"/>
                <a:headEnd/>
                <a:tailEnd/>
              </a:ln>
            </p:spPr>
            <p:txBody>
              <a:bodyPr wrap="none" lIns="0" tIns="0" rIns="0" bIns="0">
                <a:spAutoFit/>
              </a:bodyPr>
              <a:lstStyle/>
              <a:p>
                <a:r>
                  <a:rPr lang="en-US" sz="2200"/>
                  <a:t>100</a:t>
                </a:r>
              </a:p>
            </p:txBody>
          </p:sp>
        </p:grpSp>
        <p:pic>
          <p:nvPicPr>
            <p:cNvPr id="76806" name="Picture 124" descr="Group 115_pptX"/>
            <p:cNvPicPr>
              <a:picLocks noChangeAspect="1" noChangeArrowheads="1"/>
            </p:cNvPicPr>
            <p:nvPr>
              <p:custDataLst>
                <p:tags r:id="rId1"/>
              </p:custDataLst>
            </p:nvPr>
          </p:nvPicPr>
          <p:blipFill>
            <a:blip r:embed="rId11" cstate="print"/>
            <a:srcRect/>
            <a:stretch>
              <a:fillRect/>
            </a:stretch>
          </p:blipFill>
          <p:spPr bwMode="auto">
            <a:xfrm>
              <a:off x="1030" y="1616"/>
              <a:ext cx="443" cy="1652"/>
            </a:xfrm>
            <a:prstGeom prst="rect">
              <a:avLst/>
            </a:prstGeom>
            <a:noFill/>
            <a:ln w="9525">
              <a:noFill/>
              <a:miter lim="800000"/>
              <a:headEnd/>
              <a:tailEnd/>
            </a:ln>
          </p:spPr>
        </p:pic>
        <p:sp>
          <p:nvSpPr>
            <p:cNvPr id="76807" name="Rectangle 89"/>
            <p:cNvSpPr>
              <a:spLocks noChangeArrowheads="1"/>
            </p:cNvSpPr>
            <p:nvPr/>
          </p:nvSpPr>
          <p:spPr bwMode="auto">
            <a:xfrm>
              <a:off x="1152" y="3294"/>
              <a:ext cx="98" cy="211"/>
            </a:xfrm>
            <a:prstGeom prst="rect">
              <a:avLst/>
            </a:prstGeom>
            <a:noFill/>
            <a:ln w="9525">
              <a:noFill/>
              <a:miter lim="800000"/>
              <a:headEnd/>
              <a:tailEnd/>
            </a:ln>
          </p:spPr>
          <p:txBody>
            <a:bodyPr wrap="none" lIns="0" tIns="0" rIns="0" bIns="0">
              <a:spAutoFit/>
            </a:bodyPr>
            <a:lstStyle/>
            <a:p>
              <a:r>
                <a:rPr lang="en-US" sz="2200"/>
                <a:t>5</a:t>
              </a:r>
            </a:p>
          </p:txBody>
        </p:sp>
        <p:pic>
          <p:nvPicPr>
            <p:cNvPr id="76808" name="Picture 125" descr="Group 116_pptX"/>
            <p:cNvPicPr>
              <a:picLocks noChangeAspect="1" noChangeArrowheads="1"/>
            </p:cNvPicPr>
            <p:nvPr>
              <p:custDataLst>
                <p:tags r:id="rId2"/>
              </p:custDataLst>
            </p:nvPr>
          </p:nvPicPr>
          <p:blipFill>
            <a:blip r:embed="rId12" cstate="print"/>
            <a:srcRect/>
            <a:stretch>
              <a:fillRect/>
            </a:stretch>
          </p:blipFill>
          <p:spPr bwMode="auto">
            <a:xfrm>
              <a:off x="1560" y="1754"/>
              <a:ext cx="443" cy="1514"/>
            </a:xfrm>
            <a:prstGeom prst="rect">
              <a:avLst/>
            </a:prstGeom>
            <a:noFill/>
            <a:ln w="9525">
              <a:noFill/>
              <a:miter lim="800000"/>
              <a:headEnd/>
              <a:tailEnd/>
            </a:ln>
          </p:spPr>
        </p:pic>
        <p:sp>
          <p:nvSpPr>
            <p:cNvPr id="76809" name="Rectangle 90"/>
            <p:cNvSpPr>
              <a:spLocks noChangeArrowheads="1"/>
            </p:cNvSpPr>
            <p:nvPr/>
          </p:nvSpPr>
          <p:spPr bwMode="auto">
            <a:xfrm>
              <a:off x="1687" y="3294"/>
              <a:ext cx="98" cy="211"/>
            </a:xfrm>
            <a:prstGeom prst="rect">
              <a:avLst/>
            </a:prstGeom>
            <a:noFill/>
            <a:ln w="9525">
              <a:noFill/>
              <a:miter lim="800000"/>
              <a:headEnd/>
              <a:tailEnd/>
            </a:ln>
          </p:spPr>
          <p:txBody>
            <a:bodyPr wrap="none" lIns="0" tIns="0" rIns="0" bIns="0">
              <a:spAutoFit/>
            </a:bodyPr>
            <a:lstStyle/>
            <a:p>
              <a:r>
                <a:rPr lang="en-US" sz="2200"/>
                <a:t>6</a:t>
              </a:r>
            </a:p>
          </p:txBody>
        </p:sp>
        <p:pic>
          <p:nvPicPr>
            <p:cNvPr id="76810" name="Picture 126" descr="Group 118_pptX"/>
            <p:cNvPicPr>
              <a:picLocks noChangeAspect="1" noChangeArrowheads="1"/>
            </p:cNvPicPr>
            <p:nvPr>
              <p:custDataLst>
                <p:tags r:id="rId3"/>
              </p:custDataLst>
            </p:nvPr>
          </p:nvPicPr>
          <p:blipFill>
            <a:blip r:embed="rId13" cstate="print"/>
            <a:srcRect/>
            <a:stretch>
              <a:fillRect/>
            </a:stretch>
          </p:blipFill>
          <p:spPr bwMode="auto">
            <a:xfrm>
              <a:off x="2090" y="1616"/>
              <a:ext cx="443" cy="1652"/>
            </a:xfrm>
            <a:prstGeom prst="rect">
              <a:avLst/>
            </a:prstGeom>
            <a:noFill/>
            <a:ln w="9525">
              <a:noFill/>
              <a:miter lim="800000"/>
              <a:headEnd/>
              <a:tailEnd/>
            </a:ln>
          </p:spPr>
        </p:pic>
        <p:sp>
          <p:nvSpPr>
            <p:cNvPr id="76811" name="Rectangle 91"/>
            <p:cNvSpPr>
              <a:spLocks noChangeArrowheads="1"/>
            </p:cNvSpPr>
            <p:nvPr/>
          </p:nvSpPr>
          <p:spPr bwMode="auto">
            <a:xfrm>
              <a:off x="2193" y="3294"/>
              <a:ext cx="98" cy="211"/>
            </a:xfrm>
            <a:prstGeom prst="rect">
              <a:avLst/>
            </a:prstGeom>
            <a:noFill/>
            <a:ln w="9525">
              <a:noFill/>
              <a:miter lim="800000"/>
              <a:headEnd/>
              <a:tailEnd/>
            </a:ln>
          </p:spPr>
          <p:txBody>
            <a:bodyPr wrap="none" lIns="0" tIns="0" rIns="0" bIns="0">
              <a:spAutoFit/>
            </a:bodyPr>
            <a:lstStyle/>
            <a:p>
              <a:r>
                <a:rPr lang="en-US" sz="2200"/>
                <a:t>7</a:t>
              </a:r>
            </a:p>
          </p:txBody>
        </p:sp>
        <p:pic>
          <p:nvPicPr>
            <p:cNvPr id="76812" name="Picture 127" descr="Group 119_pptX"/>
            <p:cNvPicPr>
              <a:picLocks noChangeAspect="1" noChangeArrowheads="1"/>
            </p:cNvPicPr>
            <p:nvPr>
              <p:custDataLst>
                <p:tags r:id="rId4"/>
              </p:custDataLst>
            </p:nvPr>
          </p:nvPicPr>
          <p:blipFill>
            <a:blip r:embed="rId14" cstate="print"/>
            <a:srcRect/>
            <a:stretch>
              <a:fillRect/>
            </a:stretch>
          </p:blipFill>
          <p:spPr bwMode="auto">
            <a:xfrm>
              <a:off x="2620" y="1616"/>
              <a:ext cx="443" cy="1652"/>
            </a:xfrm>
            <a:prstGeom prst="rect">
              <a:avLst/>
            </a:prstGeom>
            <a:noFill/>
            <a:ln w="9525">
              <a:noFill/>
              <a:miter lim="800000"/>
              <a:headEnd/>
              <a:tailEnd/>
            </a:ln>
          </p:spPr>
        </p:pic>
        <p:sp>
          <p:nvSpPr>
            <p:cNvPr id="76813" name="Rectangle 92"/>
            <p:cNvSpPr>
              <a:spLocks noChangeArrowheads="1"/>
            </p:cNvSpPr>
            <p:nvPr/>
          </p:nvSpPr>
          <p:spPr bwMode="auto">
            <a:xfrm>
              <a:off x="2747" y="3294"/>
              <a:ext cx="98" cy="211"/>
            </a:xfrm>
            <a:prstGeom prst="rect">
              <a:avLst/>
            </a:prstGeom>
            <a:noFill/>
            <a:ln w="9525">
              <a:noFill/>
              <a:miter lim="800000"/>
              <a:headEnd/>
              <a:tailEnd/>
            </a:ln>
          </p:spPr>
          <p:txBody>
            <a:bodyPr wrap="none" lIns="0" tIns="0" rIns="0" bIns="0">
              <a:spAutoFit/>
            </a:bodyPr>
            <a:lstStyle/>
            <a:p>
              <a:r>
                <a:rPr lang="en-US" sz="2200"/>
                <a:t>8</a:t>
              </a:r>
            </a:p>
          </p:txBody>
        </p:sp>
        <p:pic>
          <p:nvPicPr>
            <p:cNvPr id="76814" name="Picture 128" descr="Group 120_pptX"/>
            <p:cNvPicPr>
              <a:picLocks noChangeAspect="1" noChangeArrowheads="1"/>
            </p:cNvPicPr>
            <p:nvPr>
              <p:custDataLst>
                <p:tags r:id="rId5"/>
              </p:custDataLst>
            </p:nvPr>
          </p:nvPicPr>
          <p:blipFill>
            <a:blip r:embed="rId15" cstate="print"/>
            <a:srcRect/>
            <a:stretch>
              <a:fillRect/>
            </a:stretch>
          </p:blipFill>
          <p:spPr bwMode="auto">
            <a:xfrm>
              <a:off x="3151" y="1754"/>
              <a:ext cx="443" cy="1514"/>
            </a:xfrm>
            <a:prstGeom prst="rect">
              <a:avLst/>
            </a:prstGeom>
            <a:noFill/>
            <a:ln w="9525">
              <a:noFill/>
              <a:miter lim="800000"/>
              <a:headEnd/>
              <a:tailEnd/>
            </a:ln>
          </p:spPr>
        </p:pic>
        <p:sp>
          <p:nvSpPr>
            <p:cNvPr id="76815" name="Rectangle 93"/>
            <p:cNvSpPr>
              <a:spLocks noChangeArrowheads="1"/>
            </p:cNvSpPr>
            <p:nvPr/>
          </p:nvSpPr>
          <p:spPr bwMode="auto">
            <a:xfrm>
              <a:off x="3255" y="3294"/>
              <a:ext cx="98" cy="211"/>
            </a:xfrm>
            <a:prstGeom prst="rect">
              <a:avLst/>
            </a:prstGeom>
            <a:noFill/>
            <a:ln w="9525">
              <a:noFill/>
              <a:miter lim="800000"/>
              <a:headEnd/>
              <a:tailEnd/>
            </a:ln>
          </p:spPr>
          <p:txBody>
            <a:bodyPr wrap="none" lIns="0" tIns="0" rIns="0" bIns="0">
              <a:spAutoFit/>
            </a:bodyPr>
            <a:lstStyle/>
            <a:p>
              <a:r>
                <a:rPr lang="en-US" sz="2200"/>
                <a:t>9</a:t>
              </a:r>
            </a:p>
          </p:txBody>
        </p:sp>
        <p:pic>
          <p:nvPicPr>
            <p:cNvPr id="76816" name="Picture 129" descr="Group 121_pptX"/>
            <p:cNvPicPr>
              <a:picLocks noChangeAspect="1" noChangeArrowheads="1"/>
            </p:cNvPicPr>
            <p:nvPr>
              <p:custDataLst>
                <p:tags r:id="rId6"/>
              </p:custDataLst>
            </p:nvPr>
          </p:nvPicPr>
          <p:blipFill>
            <a:blip r:embed="rId16" cstate="print"/>
            <a:srcRect/>
            <a:stretch>
              <a:fillRect/>
            </a:stretch>
          </p:blipFill>
          <p:spPr bwMode="auto">
            <a:xfrm>
              <a:off x="3681" y="1616"/>
              <a:ext cx="416" cy="1652"/>
            </a:xfrm>
            <a:prstGeom prst="rect">
              <a:avLst/>
            </a:prstGeom>
            <a:noFill/>
            <a:ln w="9525">
              <a:noFill/>
              <a:miter lim="800000"/>
              <a:headEnd/>
              <a:tailEnd/>
            </a:ln>
          </p:spPr>
        </p:pic>
        <p:sp>
          <p:nvSpPr>
            <p:cNvPr id="76817" name="Rectangle 94"/>
            <p:cNvSpPr>
              <a:spLocks noChangeArrowheads="1"/>
            </p:cNvSpPr>
            <p:nvPr/>
          </p:nvSpPr>
          <p:spPr bwMode="auto">
            <a:xfrm>
              <a:off x="3724" y="3294"/>
              <a:ext cx="196" cy="211"/>
            </a:xfrm>
            <a:prstGeom prst="rect">
              <a:avLst/>
            </a:prstGeom>
            <a:noFill/>
            <a:ln w="9525">
              <a:noFill/>
              <a:miter lim="800000"/>
              <a:headEnd/>
              <a:tailEnd/>
            </a:ln>
          </p:spPr>
          <p:txBody>
            <a:bodyPr wrap="none" lIns="0" tIns="0" rIns="0" bIns="0">
              <a:spAutoFit/>
            </a:bodyPr>
            <a:lstStyle/>
            <a:p>
              <a:r>
                <a:rPr lang="en-US" sz="2200"/>
                <a:t>10</a:t>
              </a:r>
            </a:p>
          </p:txBody>
        </p:sp>
        <p:pic>
          <p:nvPicPr>
            <p:cNvPr id="76818" name="Picture 130" descr="Group 122_pptX"/>
            <p:cNvPicPr>
              <a:picLocks noChangeAspect="1" noChangeArrowheads="1"/>
            </p:cNvPicPr>
            <p:nvPr>
              <p:custDataLst>
                <p:tags r:id="rId7"/>
              </p:custDataLst>
            </p:nvPr>
          </p:nvPicPr>
          <p:blipFill>
            <a:blip r:embed="rId17" cstate="print"/>
            <a:srcRect/>
            <a:stretch>
              <a:fillRect/>
            </a:stretch>
          </p:blipFill>
          <p:spPr bwMode="auto">
            <a:xfrm>
              <a:off x="4185" y="1616"/>
              <a:ext cx="404" cy="1652"/>
            </a:xfrm>
            <a:prstGeom prst="rect">
              <a:avLst/>
            </a:prstGeom>
            <a:noFill/>
            <a:ln w="9525">
              <a:noFill/>
              <a:miter lim="800000"/>
              <a:headEnd/>
              <a:tailEnd/>
            </a:ln>
          </p:spPr>
        </p:pic>
        <p:sp>
          <p:nvSpPr>
            <p:cNvPr id="76819" name="Rectangle 95"/>
            <p:cNvSpPr>
              <a:spLocks noChangeArrowheads="1"/>
            </p:cNvSpPr>
            <p:nvPr/>
          </p:nvSpPr>
          <p:spPr bwMode="auto">
            <a:xfrm>
              <a:off x="4241" y="3294"/>
              <a:ext cx="196" cy="211"/>
            </a:xfrm>
            <a:prstGeom prst="rect">
              <a:avLst/>
            </a:prstGeom>
            <a:noFill/>
            <a:ln w="9525">
              <a:noFill/>
              <a:miter lim="800000"/>
              <a:headEnd/>
              <a:tailEnd/>
            </a:ln>
          </p:spPr>
          <p:txBody>
            <a:bodyPr wrap="none" lIns="0" tIns="0" rIns="0" bIns="0">
              <a:spAutoFit/>
            </a:bodyPr>
            <a:lstStyle/>
            <a:p>
              <a:r>
                <a:rPr lang="en-US" sz="2200"/>
                <a:t>11</a:t>
              </a:r>
            </a:p>
          </p:txBody>
        </p:sp>
        <p:pic>
          <p:nvPicPr>
            <p:cNvPr id="76820" name="Picture 131" descr="Group 123_pptX"/>
            <p:cNvPicPr>
              <a:picLocks noChangeAspect="1" noChangeArrowheads="1"/>
            </p:cNvPicPr>
            <p:nvPr>
              <p:custDataLst>
                <p:tags r:id="rId8"/>
              </p:custDataLst>
            </p:nvPr>
          </p:nvPicPr>
          <p:blipFill>
            <a:blip r:embed="rId18" cstate="print"/>
            <a:srcRect/>
            <a:stretch>
              <a:fillRect/>
            </a:stretch>
          </p:blipFill>
          <p:spPr bwMode="auto">
            <a:xfrm>
              <a:off x="4677" y="1616"/>
              <a:ext cx="443" cy="1652"/>
            </a:xfrm>
            <a:prstGeom prst="rect">
              <a:avLst/>
            </a:prstGeom>
            <a:noFill/>
            <a:ln w="9525">
              <a:noFill/>
              <a:miter lim="800000"/>
              <a:headEnd/>
              <a:tailEnd/>
            </a:ln>
          </p:spPr>
        </p:pic>
        <p:sp>
          <p:nvSpPr>
            <p:cNvPr id="76821" name="Rectangle 96"/>
            <p:cNvSpPr>
              <a:spLocks noChangeArrowheads="1"/>
            </p:cNvSpPr>
            <p:nvPr/>
          </p:nvSpPr>
          <p:spPr bwMode="auto">
            <a:xfrm>
              <a:off x="4758" y="3294"/>
              <a:ext cx="196" cy="211"/>
            </a:xfrm>
            <a:prstGeom prst="rect">
              <a:avLst/>
            </a:prstGeom>
            <a:noFill/>
            <a:ln w="9525">
              <a:noFill/>
              <a:miter lim="800000"/>
              <a:headEnd/>
              <a:tailEnd/>
            </a:ln>
          </p:spPr>
          <p:txBody>
            <a:bodyPr wrap="none" lIns="0" tIns="0" rIns="0" bIns="0">
              <a:spAutoFit/>
            </a:bodyPr>
            <a:lstStyle/>
            <a:p>
              <a:r>
                <a:rPr lang="en-US" sz="2200"/>
                <a:t>12</a:t>
              </a:r>
            </a:p>
          </p:txBody>
        </p:sp>
        <p:sp>
          <p:nvSpPr>
            <p:cNvPr id="76822" name="Rectangle 97"/>
            <p:cNvSpPr>
              <a:spLocks noChangeArrowheads="1"/>
            </p:cNvSpPr>
            <p:nvPr/>
          </p:nvSpPr>
          <p:spPr bwMode="auto">
            <a:xfrm>
              <a:off x="2353" y="3529"/>
              <a:ext cx="1633" cy="230"/>
            </a:xfrm>
            <a:prstGeom prst="rect">
              <a:avLst/>
            </a:prstGeom>
            <a:noFill/>
            <a:ln w="9525">
              <a:noFill/>
              <a:miter lim="800000"/>
              <a:headEnd/>
              <a:tailEnd/>
            </a:ln>
          </p:spPr>
          <p:txBody>
            <a:bodyPr wrap="none" lIns="0" tIns="0" rIns="0" bIns="0">
              <a:spAutoFit/>
            </a:bodyPr>
            <a:lstStyle/>
            <a:p>
              <a:r>
                <a:rPr lang="en-US" sz="2400"/>
                <a:t>Weeks of gestation</a:t>
              </a:r>
            </a:p>
          </p:txBody>
        </p:sp>
        <p:sp>
          <p:nvSpPr>
            <p:cNvPr id="76823" name="Rectangle 98"/>
            <p:cNvSpPr>
              <a:spLocks noChangeArrowheads="1"/>
            </p:cNvSpPr>
            <p:nvPr/>
          </p:nvSpPr>
          <p:spPr bwMode="auto">
            <a:xfrm>
              <a:off x="187" y="960"/>
              <a:ext cx="2069" cy="233"/>
            </a:xfrm>
            <a:prstGeom prst="rect">
              <a:avLst/>
            </a:prstGeom>
            <a:noFill/>
            <a:ln w="9525">
              <a:noFill/>
              <a:miter lim="800000"/>
              <a:headEnd/>
              <a:tailEnd/>
            </a:ln>
          </p:spPr>
          <p:txBody>
            <a:bodyPr lIns="0" tIns="0" rIns="0" bIns="0">
              <a:spAutoFit/>
            </a:bodyPr>
            <a:lstStyle/>
            <a:p>
              <a:pPr algn="ctr"/>
              <a:r>
                <a:rPr lang="en-US" sz="2400"/>
                <a:t>Complete expulsion (%) </a:t>
              </a:r>
            </a:p>
          </p:txBody>
        </p:sp>
        <p:sp>
          <p:nvSpPr>
            <p:cNvPr id="76824" name="Rectangle 102"/>
            <p:cNvSpPr>
              <a:spLocks noChangeArrowheads="1"/>
            </p:cNvSpPr>
            <p:nvPr/>
          </p:nvSpPr>
          <p:spPr bwMode="auto">
            <a:xfrm>
              <a:off x="2398" y="1151"/>
              <a:ext cx="110" cy="105"/>
            </a:xfrm>
            <a:prstGeom prst="rect">
              <a:avLst/>
            </a:prstGeom>
            <a:solidFill>
              <a:srgbClr val="CC0066"/>
            </a:solidFill>
            <a:ln w="9525">
              <a:noFill/>
              <a:miter lim="800000"/>
              <a:headEnd/>
              <a:tailEnd/>
            </a:ln>
          </p:spPr>
          <p:txBody>
            <a:bodyPr/>
            <a:lstStyle/>
            <a:p>
              <a:endParaRPr lang="en-US"/>
            </a:p>
          </p:txBody>
        </p:sp>
        <p:sp>
          <p:nvSpPr>
            <p:cNvPr id="76825" name="Rectangle 103"/>
            <p:cNvSpPr>
              <a:spLocks noChangeArrowheads="1"/>
            </p:cNvSpPr>
            <p:nvPr/>
          </p:nvSpPr>
          <p:spPr bwMode="auto">
            <a:xfrm>
              <a:off x="2549" y="1112"/>
              <a:ext cx="993" cy="233"/>
            </a:xfrm>
            <a:prstGeom prst="rect">
              <a:avLst/>
            </a:prstGeom>
            <a:noFill/>
            <a:ln w="9525">
              <a:noFill/>
              <a:miter lim="800000"/>
              <a:headEnd/>
              <a:tailEnd/>
            </a:ln>
          </p:spPr>
          <p:txBody>
            <a:bodyPr wrap="none" lIns="0" tIns="0" rIns="0" bIns="0">
              <a:spAutoFit/>
            </a:bodyPr>
            <a:lstStyle/>
            <a:p>
              <a:r>
                <a:rPr lang="en-US" sz="2400"/>
                <a:t>Misoprostol</a:t>
              </a:r>
            </a:p>
          </p:txBody>
        </p:sp>
        <p:sp>
          <p:nvSpPr>
            <p:cNvPr id="76826" name="Rectangle 104"/>
            <p:cNvSpPr>
              <a:spLocks noChangeArrowheads="1"/>
            </p:cNvSpPr>
            <p:nvPr/>
          </p:nvSpPr>
          <p:spPr bwMode="auto">
            <a:xfrm>
              <a:off x="3636" y="1151"/>
              <a:ext cx="110" cy="105"/>
            </a:xfrm>
            <a:prstGeom prst="rect">
              <a:avLst/>
            </a:prstGeom>
            <a:solidFill>
              <a:srgbClr val="5C5CAE"/>
            </a:solidFill>
            <a:ln w="9525">
              <a:noFill/>
              <a:miter lim="800000"/>
              <a:headEnd/>
              <a:tailEnd/>
            </a:ln>
          </p:spPr>
          <p:txBody>
            <a:bodyPr/>
            <a:lstStyle/>
            <a:p>
              <a:endParaRPr lang="en-US"/>
            </a:p>
          </p:txBody>
        </p:sp>
        <p:sp>
          <p:nvSpPr>
            <p:cNvPr id="76827" name="Rectangle 105"/>
            <p:cNvSpPr>
              <a:spLocks noChangeArrowheads="1"/>
            </p:cNvSpPr>
            <p:nvPr/>
          </p:nvSpPr>
          <p:spPr bwMode="auto">
            <a:xfrm>
              <a:off x="3787" y="1112"/>
              <a:ext cx="1593" cy="233"/>
            </a:xfrm>
            <a:prstGeom prst="rect">
              <a:avLst/>
            </a:prstGeom>
            <a:noFill/>
            <a:ln w="9525">
              <a:noFill/>
              <a:miter lim="800000"/>
              <a:headEnd/>
              <a:tailEnd/>
            </a:ln>
          </p:spPr>
          <p:txBody>
            <a:bodyPr wrap="none" lIns="0" tIns="0" rIns="0" bIns="0">
              <a:spAutoFit/>
            </a:bodyPr>
            <a:lstStyle/>
            <a:p>
              <a:r>
                <a:rPr lang="en-US" sz="2400"/>
                <a:t>Vacuum aspiration</a:t>
              </a: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pPr eaLnBrk="1" hangingPunct="1"/>
            <a:r>
              <a:rPr lang="en-US" altLang="en-US" smtClean="0"/>
              <a:t>Efficacy of Early Pregnancy Loss Management Options</a:t>
            </a:r>
          </a:p>
        </p:txBody>
      </p:sp>
      <p:sp>
        <p:nvSpPr>
          <p:cNvPr id="77827" name="Rectangle 6"/>
          <p:cNvSpPr>
            <a:spLocks noGrp="1" noChangeArrowheads="1"/>
          </p:cNvSpPr>
          <p:nvPr>
            <p:ph type="body" idx="1"/>
          </p:nvPr>
        </p:nvSpPr>
        <p:spPr>
          <a:xfrm>
            <a:off x="373063" y="1673225"/>
            <a:ext cx="8562975" cy="4114800"/>
          </a:xfrm>
        </p:spPr>
        <p:txBody>
          <a:bodyPr/>
          <a:lstStyle/>
          <a:p>
            <a:pPr marL="0" indent="0" eaLnBrk="1" hangingPunct="1">
              <a:buFont typeface="Wingdings" pitchFamily="2" charset="2"/>
              <a:buNone/>
            </a:pPr>
            <a:r>
              <a:rPr lang="en-US" altLang="en-US" smtClean="0"/>
              <a:t>Complete expulsion at 30 days:</a:t>
            </a:r>
          </a:p>
          <a:p>
            <a:pPr lvl="1" eaLnBrk="1" hangingPunct="1"/>
            <a:r>
              <a:rPr lang="en-US" altLang="en-US" smtClean="0"/>
              <a:t>Misoprostol (800 µg vaginally): </a:t>
            </a:r>
            <a:r>
              <a:rPr lang="en-US" smtClean="0"/>
              <a:t>84% </a:t>
            </a:r>
          </a:p>
          <a:p>
            <a:pPr lvl="1" eaLnBrk="1" hangingPunct="1"/>
            <a:r>
              <a:rPr lang="en-US" altLang="en-US" smtClean="0"/>
              <a:t>Vacuum aspiration: 97</a:t>
            </a:r>
            <a:r>
              <a:rPr lang="en-US" smtClean="0"/>
              <a:t>% </a:t>
            </a:r>
          </a:p>
          <a:p>
            <a:pPr lvl="2" eaLnBrk="1" hangingPunct="1">
              <a:buFontTx/>
              <a:buNone/>
            </a:pPr>
            <a:r>
              <a:rPr lang="en-US" sz="3200" smtClean="0"/>
              <a:t>(3% of women lost to follow-up)</a:t>
            </a:r>
          </a:p>
        </p:txBody>
      </p:sp>
      <p:sp>
        <p:nvSpPr>
          <p:cNvPr id="77828" name="Text Box 7"/>
          <p:cNvSpPr txBox="1">
            <a:spLocks noChangeArrowheads="1"/>
          </p:cNvSpPr>
          <p:nvPr/>
        </p:nvSpPr>
        <p:spPr bwMode="auto">
          <a:xfrm>
            <a:off x="292100" y="6051550"/>
            <a:ext cx="3403600" cy="338138"/>
          </a:xfrm>
          <a:prstGeom prst="rect">
            <a:avLst/>
          </a:prstGeom>
          <a:noFill/>
          <a:ln w="9525">
            <a:noFill/>
            <a:miter lim="800000"/>
            <a:headEnd/>
            <a:tailEnd/>
          </a:ln>
        </p:spPr>
        <p:txBody>
          <a:bodyPr wrap="none">
            <a:spAutoFit/>
          </a:bodyPr>
          <a:lstStyle/>
          <a:p>
            <a:pPr eaLnBrk="0" hangingPunct="0"/>
            <a:r>
              <a:rPr lang="en-US" altLang="en-US" sz="1600"/>
              <a:t>Zhang J, et al. </a:t>
            </a:r>
            <a:r>
              <a:rPr lang="en-US" altLang="en-US" sz="1600" i="1"/>
              <a:t>N Engl J Med</a:t>
            </a:r>
            <a:r>
              <a:rPr lang="en-US" altLang="en-US" sz="1600"/>
              <a:t>. 2005.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Safety of Early Pregnancy Loss Management Options</a:t>
            </a:r>
          </a:p>
        </p:txBody>
      </p:sp>
      <p:grpSp>
        <p:nvGrpSpPr>
          <p:cNvPr id="78851" name="Group 3"/>
          <p:cNvGrpSpPr>
            <a:grpSpLocks/>
          </p:cNvGrpSpPr>
          <p:nvPr/>
        </p:nvGrpSpPr>
        <p:grpSpPr bwMode="auto">
          <a:xfrm>
            <a:off x="908050" y="2897188"/>
            <a:ext cx="3136900" cy="2535237"/>
            <a:chOff x="572" y="1525"/>
            <a:chExt cx="1976" cy="1597"/>
          </a:xfrm>
        </p:grpSpPr>
        <p:pic>
          <p:nvPicPr>
            <p:cNvPr id="78859" name="Picture 4" descr="Rectangle 9_pptX"/>
            <p:cNvPicPr>
              <a:picLocks noChangeAspect="1" noChangeArrowheads="1"/>
            </p:cNvPicPr>
            <p:nvPr>
              <p:custDataLst>
                <p:tags r:id="rId2"/>
              </p:custDataLst>
            </p:nvPr>
          </p:nvPicPr>
          <p:blipFill>
            <a:blip r:embed="rId5" cstate="print"/>
            <a:srcRect/>
            <a:stretch>
              <a:fillRect/>
            </a:stretch>
          </p:blipFill>
          <p:spPr bwMode="invGray">
            <a:xfrm>
              <a:off x="572" y="1525"/>
              <a:ext cx="1976" cy="1597"/>
            </a:xfrm>
            <a:prstGeom prst="rect">
              <a:avLst/>
            </a:prstGeom>
            <a:noFill/>
            <a:ln w="9525">
              <a:noFill/>
              <a:miter lim="800000"/>
              <a:headEnd/>
              <a:tailEnd/>
            </a:ln>
          </p:spPr>
        </p:pic>
        <p:sp>
          <p:nvSpPr>
            <p:cNvPr id="78860" name="Rectangle 5"/>
            <p:cNvSpPr>
              <a:spLocks noChangeArrowheads="1"/>
            </p:cNvSpPr>
            <p:nvPr/>
          </p:nvSpPr>
          <p:spPr bwMode="auto">
            <a:xfrm>
              <a:off x="628" y="1581"/>
              <a:ext cx="1808"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78861" name="Rectangle 6"/>
            <p:cNvSpPr>
              <a:spLocks noChangeArrowheads="1"/>
            </p:cNvSpPr>
            <p:nvPr/>
          </p:nvSpPr>
          <p:spPr bwMode="auto">
            <a:xfrm>
              <a:off x="1224" y="1562"/>
              <a:ext cx="601" cy="327"/>
            </a:xfrm>
            <a:prstGeom prst="rect">
              <a:avLst/>
            </a:prstGeom>
            <a:noFill/>
            <a:ln w="9525">
              <a:noFill/>
              <a:miter lim="800000"/>
              <a:headEnd/>
              <a:tailEnd/>
            </a:ln>
          </p:spPr>
          <p:txBody>
            <a:bodyPr wrap="none">
              <a:spAutoFit/>
            </a:bodyPr>
            <a:lstStyle/>
            <a:p>
              <a:pPr algn="ctr"/>
              <a:r>
                <a:rPr lang="en-US" sz="2800">
                  <a:solidFill>
                    <a:schemeClr val="bg1"/>
                  </a:solidFill>
                </a:rPr>
                <a:t>MVA</a:t>
              </a:r>
            </a:p>
          </p:txBody>
        </p:sp>
        <p:sp>
          <p:nvSpPr>
            <p:cNvPr id="78862" name="Rectangle 7"/>
            <p:cNvSpPr>
              <a:spLocks noChangeArrowheads="1"/>
            </p:cNvSpPr>
            <p:nvPr/>
          </p:nvSpPr>
          <p:spPr bwMode="auto">
            <a:xfrm>
              <a:off x="627" y="2023"/>
              <a:ext cx="1818" cy="865"/>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Uterine or cervical injury</a:t>
              </a:r>
            </a:p>
            <a:p>
              <a:pPr marL="228600" indent="-228600">
                <a:lnSpc>
                  <a:spcPct val="90000"/>
                </a:lnSpc>
                <a:spcBef>
                  <a:spcPts val="600"/>
                </a:spcBef>
                <a:buClr>
                  <a:schemeClr val="accent1"/>
                </a:buClr>
                <a:buFont typeface="Arial" charset="0"/>
                <a:buChar char="•"/>
              </a:pPr>
              <a:r>
                <a:rPr lang="en-US" sz="2800"/>
                <a:t>Infection </a:t>
              </a:r>
            </a:p>
          </p:txBody>
        </p:sp>
      </p:grpSp>
      <p:sp>
        <p:nvSpPr>
          <p:cNvPr id="78852" name="Rectangle 8"/>
          <p:cNvSpPr>
            <a:spLocks noChangeArrowheads="1"/>
          </p:cNvSpPr>
          <p:nvPr/>
        </p:nvSpPr>
        <p:spPr bwMode="auto">
          <a:xfrm>
            <a:off x="374650" y="1673225"/>
            <a:ext cx="8470900" cy="1076325"/>
          </a:xfrm>
          <a:prstGeom prst="rect">
            <a:avLst/>
          </a:prstGeom>
          <a:noFill/>
          <a:ln w="9525">
            <a:noFill/>
            <a:miter lim="800000"/>
            <a:headEnd/>
            <a:tailEnd/>
          </a:ln>
        </p:spPr>
        <p:txBody>
          <a:bodyPr>
            <a:spAutoFit/>
          </a:bodyPr>
          <a:lstStyle/>
          <a:p>
            <a:r>
              <a:rPr lang="en-US" altLang="en-US" sz="3200"/>
              <a:t>Aspiration and medication management are low-risk</a:t>
            </a:r>
            <a:endParaRPr lang="en-US" sz="3200"/>
          </a:p>
        </p:txBody>
      </p:sp>
      <p:grpSp>
        <p:nvGrpSpPr>
          <p:cNvPr id="78853" name="Group 9"/>
          <p:cNvGrpSpPr>
            <a:grpSpLocks/>
          </p:cNvGrpSpPr>
          <p:nvPr/>
        </p:nvGrpSpPr>
        <p:grpSpPr bwMode="auto">
          <a:xfrm>
            <a:off x="4740275" y="2897188"/>
            <a:ext cx="3140075" cy="2532062"/>
            <a:chOff x="3194" y="1725"/>
            <a:chExt cx="1978" cy="1595"/>
          </a:xfrm>
        </p:grpSpPr>
        <p:pic>
          <p:nvPicPr>
            <p:cNvPr id="78855" name="Picture 10" descr="Rectangle 9_pptX"/>
            <p:cNvPicPr>
              <a:picLocks noChangeAspect="1" noChangeArrowheads="1"/>
            </p:cNvPicPr>
            <p:nvPr>
              <p:custDataLst>
                <p:tags r:id="rId1"/>
              </p:custDataLst>
            </p:nvPr>
          </p:nvPicPr>
          <p:blipFill>
            <a:blip r:embed="rId5" cstate="print"/>
            <a:srcRect/>
            <a:stretch>
              <a:fillRect/>
            </a:stretch>
          </p:blipFill>
          <p:spPr bwMode="invGray">
            <a:xfrm>
              <a:off x="3194" y="1725"/>
              <a:ext cx="1978" cy="1595"/>
            </a:xfrm>
            <a:prstGeom prst="rect">
              <a:avLst/>
            </a:prstGeom>
            <a:noFill/>
            <a:ln w="9525">
              <a:noFill/>
              <a:miter lim="800000"/>
              <a:headEnd/>
              <a:tailEnd/>
            </a:ln>
          </p:spPr>
        </p:pic>
        <p:sp>
          <p:nvSpPr>
            <p:cNvPr id="78856" name="Rectangle 11"/>
            <p:cNvSpPr>
              <a:spLocks noChangeArrowheads="1"/>
            </p:cNvSpPr>
            <p:nvPr/>
          </p:nvSpPr>
          <p:spPr bwMode="auto">
            <a:xfrm>
              <a:off x="3250" y="1781"/>
              <a:ext cx="1806"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78857" name="Rectangle 12"/>
            <p:cNvSpPr>
              <a:spLocks noChangeArrowheads="1"/>
            </p:cNvSpPr>
            <p:nvPr/>
          </p:nvSpPr>
          <p:spPr bwMode="auto">
            <a:xfrm>
              <a:off x="3556" y="1762"/>
              <a:ext cx="1202" cy="327"/>
            </a:xfrm>
            <a:prstGeom prst="rect">
              <a:avLst/>
            </a:prstGeom>
            <a:noFill/>
            <a:ln w="9525">
              <a:noFill/>
              <a:miter lim="800000"/>
              <a:headEnd/>
              <a:tailEnd/>
            </a:ln>
          </p:spPr>
          <p:txBody>
            <a:bodyPr wrap="none">
              <a:spAutoFit/>
            </a:bodyPr>
            <a:lstStyle/>
            <a:p>
              <a:pPr algn="ctr"/>
              <a:r>
                <a:rPr lang="en-US" sz="2800">
                  <a:solidFill>
                    <a:schemeClr val="bg1"/>
                  </a:solidFill>
                </a:rPr>
                <a:t>Medication</a:t>
              </a:r>
            </a:p>
          </p:txBody>
        </p:sp>
        <p:sp>
          <p:nvSpPr>
            <p:cNvPr id="78858" name="Rectangle 13"/>
            <p:cNvSpPr>
              <a:spLocks noChangeArrowheads="1"/>
            </p:cNvSpPr>
            <p:nvPr/>
          </p:nvSpPr>
          <p:spPr bwMode="auto">
            <a:xfrm>
              <a:off x="3249" y="2279"/>
              <a:ext cx="1892" cy="596"/>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Infection</a:t>
              </a:r>
            </a:p>
            <a:p>
              <a:pPr marL="228600" indent="-228600">
                <a:lnSpc>
                  <a:spcPct val="90000"/>
                </a:lnSpc>
                <a:spcBef>
                  <a:spcPts val="600"/>
                </a:spcBef>
                <a:buClr>
                  <a:schemeClr val="accent1"/>
                </a:buClr>
                <a:buFont typeface="Arial" charset="0"/>
                <a:buChar char="•"/>
              </a:pPr>
              <a:r>
                <a:rPr lang="en-US" sz="2800"/>
                <a:t>Heavy bleeding </a:t>
              </a:r>
            </a:p>
          </p:txBody>
        </p:sp>
      </p:grpSp>
      <p:sp>
        <p:nvSpPr>
          <p:cNvPr id="78854" name="Text Box 14"/>
          <p:cNvSpPr txBox="1">
            <a:spLocks noChangeArrowheads="1"/>
          </p:cNvSpPr>
          <p:nvPr/>
        </p:nvSpPr>
        <p:spPr bwMode="auto">
          <a:xfrm>
            <a:off x="292100" y="6051550"/>
            <a:ext cx="4875213" cy="584200"/>
          </a:xfrm>
          <a:prstGeom prst="rect">
            <a:avLst/>
          </a:prstGeom>
          <a:noFill/>
          <a:ln w="9525">
            <a:noFill/>
            <a:miter lim="800000"/>
            <a:headEnd/>
            <a:tailEnd/>
          </a:ln>
        </p:spPr>
        <p:txBody>
          <a:bodyPr wrap="none">
            <a:spAutoFit/>
          </a:bodyPr>
          <a:lstStyle/>
          <a:p>
            <a:pPr eaLnBrk="0" hangingPunct="0"/>
            <a:r>
              <a:rPr lang="en-US" altLang="en-US" sz="1600"/>
              <a:t>Stewart FH, et al. 2004.; Danco Laboratories. 2005.</a:t>
            </a:r>
          </a:p>
          <a:p>
            <a:pPr eaLnBrk="0" hangingPunct="0"/>
            <a:r>
              <a:rPr lang="en-US" altLang="en-US" sz="1600"/>
              <a:t>FDA. 2006.; Green MF. </a:t>
            </a:r>
            <a:r>
              <a:rPr lang="en-US" altLang="en-US" sz="1600" i="1"/>
              <a:t>N Engl J Med</a:t>
            </a:r>
            <a:r>
              <a:rPr lang="en-US" altLang="en-US" sz="1600"/>
              <a:t>. 2005.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Expectations</a:t>
            </a:r>
          </a:p>
        </p:txBody>
      </p:sp>
      <p:grpSp>
        <p:nvGrpSpPr>
          <p:cNvPr id="79875" name="Group 3"/>
          <p:cNvGrpSpPr>
            <a:grpSpLocks/>
          </p:cNvGrpSpPr>
          <p:nvPr/>
        </p:nvGrpSpPr>
        <p:grpSpPr bwMode="auto">
          <a:xfrm>
            <a:off x="914400" y="2362200"/>
            <a:ext cx="3138488" cy="2535238"/>
            <a:chOff x="572" y="1727"/>
            <a:chExt cx="1977" cy="1597"/>
          </a:xfrm>
        </p:grpSpPr>
        <p:pic>
          <p:nvPicPr>
            <p:cNvPr id="79883" name="Picture 4" descr="Rectangle 9_pptX"/>
            <p:cNvPicPr>
              <a:picLocks noChangeAspect="1" noChangeArrowheads="1"/>
            </p:cNvPicPr>
            <p:nvPr>
              <p:custDataLst>
                <p:tags r:id="rId2"/>
              </p:custDataLst>
            </p:nvPr>
          </p:nvPicPr>
          <p:blipFill>
            <a:blip r:embed="rId5" cstate="print"/>
            <a:srcRect/>
            <a:stretch>
              <a:fillRect/>
            </a:stretch>
          </p:blipFill>
          <p:spPr bwMode="invGray">
            <a:xfrm>
              <a:off x="572" y="1727"/>
              <a:ext cx="1977" cy="1597"/>
            </a:xfrm>
            <a:prstGeom prst="rect">
              <a:avLst/>
            </a:prstGeom>
            <a:noFill/>
            <a:ln w="9525">
              <a:noFill/>
              <a:miter lim="800000"/>
              <a:headEnd/>
              <a:tailEnd/>
            </a:ln>
          </p:spPr>
        </p:pic>
        <p:sp>
          <p:nvSpPr>
            <p:cNvPr id="79884" name="Rectangle 5"/>
            <p:cNvSpPr>
              <a:spLocks noChangeArrowheads="1"/>
            </p:cNvSpPr>
            <p:nvPr/>
          </p:nvSpPr>
          <p:spPr bwMode="auto">
            <a:xfrm>
              <a:off x="628" y="1783"/>
              <a:ext cx="1808"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79885" name="Rectangle 6"/>
            <p:cNvSpPr>
              <a:spLocks noChangeArrowheads="1"/>
            </p:cNvSpPr>
            <p:nvPr/>
          </p:nvSpPr>
          <p:spPr bwMode="auto">
            <a:xfrm>
              <a:off x="1224" y="1764"/>
              <a:ext cx="601" cy="327"/>
            </a:xfrm>
            <a:prstGeom prst="rect">
              <a:avLst/>
            </a:prstGeom>
            <a:noFill/>
            <a:ln w="9525">
              <a:noFill/>
              <a:miter lim="800000"/>
              <a:headEnd/>
              <a:tailEnd/>
            </a:ln>
          </p:spPr>
          <p:txBody>
            <a:bodyPr wrap="none">
              <a:spAutoFit/>
            </a:bodyPr>
            <a:lstStyle/>
            <a:p>
              <a:pPr algn="ctr"/>
              <a:r>
                <a:rPr lang="en-US" sz="2800">
                  <a:solidFill>
                    <a:schemeClr val="bg1"/>
                  </a:solidFill>
                </a:rPr>
                <a:t>MVA</a:t>
              </a:r>
            </a:p>
          </p:txBody>
        </p:sp>
        <p:sp>
          <p:nvSpPr>
            <p:cNvPr id="79886" name="Rectangle 7"/>
            <p:cNvSpPr>
              <a:spLocks noChangeArrowheads="1"/>
            </p:cNvSpPr>
            <p:nvPr/>
          </p:nvSpPr>
          <p:spPr bwMode="auto">
            <a:xfrm>
              <a:off x="627" y="2281"/>
              <a:ext cx="1818" cy="596"/>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Cramping</a:t>
              </a:r>
            </a:p>
            <a:p>
              <a:pPr marL="228600" indent="-228600">
                <a:lnSpc>
                  <a:spcPct val="90000"/>
                </a:lnSpc>
                <a:spcBef>
                  <a:spcPts val="600"/>
                </a:spcBef>
                <a:buClr>
                  <a:schemeClr val="accent1"/>
                </a:buClr>
                <a:buFont typeface="Arial" charset="0"/>
                <a:buChar char="•"/>
              </a:pPr>
              <a:r>
                <a:rPr lang="en-US" sz="2800"/>
                <a:t>Bleeding </a:t>
              </a:r>
            </a:p>
          </p:txBody>
        </p:sp>
      </p:grpSp>
      <p:sp>
        <p:nvSpPr>
          <p:cNvPr id="79876" name="Rectangle 8"/>
          <p:cNvSpPr>
            <a:spLocks noChangeArrowheads="1"/>
          </p:cNvSpPr>
          <p:nvPr/>
        </p:nvSpPr>
        <p:spPr bwMode="auto">
          <a:xfrm>
            <a:off x="374650" y="1549400"/>
            <a:ext cx="8470900" cy="584200"/>
          </a:xfrm>
          <a:prstGeom prst="rect">
            <a:avLst/>
          </a:prstGeom>
          <a:noFill/>
          <a:ln w="9525">
            <a:noFill/>
            <a:miter lim="800000"/>
            <a:headEnd/>
            <a:tailEnd/>
          </a:ln>
        </p:spPr>
        <p:txBody>
          <a:bodyPr>
            <a:spAutoFit/>
          </a:bodyPr>
          <a:lstStyle/>
          <a:p>
            <a:r>
              <a:rPr lang="en-US" altLang="en-US" sz="3200"/>
              <a:t>Usually subside quickly</a:t>
            </a:r>
            <a:endParaRPr lang="en-US" sz="3200"/>
          </a:p>
        </p:txBody>
      </p:sp>
      <p:grpSp>
        <p:nvGrpSpPr>
          <p:cNvPr id="79877" name="Group 9"/>
          <p:cNvGrpSpPr>
            <a:grpSpLocks/>
          </p:cNvGrpSpPr>
          <p:nvPr/>
        </p:nvGrpSpPr>
        <p:grpSpPr bwMode="auto">
          <a:xfrm>
            <a:off x="4572000" y="2362200"/>
            <a:ext cx="3400425" cy="3581400"/>
            <a:chOff x="3194" y="1525"/>
            <a:chExt cx="2142" cy="2204"/>
          </a:xfrm>
        </p:grpSpPr>
        <p:pic>
          <p:nvPicPr>
            <p:cNvPr id="79879" name="Picture 10" descr="Rectangle 9_pptX"/>
            <p:cNvPicPr>
              <a:picLocks noChangeAspect="1" noChangeArrowheads="1"/>
            </p:cNvPicPr>
            <p:nvPr>
              <p:custDataLst>
                <p:tags r:id="rId1"/>
              </p:custDataLst>
            </p:nvPr>
          </p:nvPicPr>
          <p:blipFill>
            <a:blip r:embed="rId5" cstate="print"/>
            <a:srcRect/>
            <a:stretch>
              <a:fillRect/>
            </a:stretch>
          </p:blipFill>
          <p:spPr bwMode="invGray">
            <a:xfrm>
              <a:off x="3194" y="1525"/>
              <a:ext cx="2142" cy="2204"/>
            </a:xfrm>
            <a:prstGeom prst="rect">
              <a:avLst/>
            </a:prstGeom>
            <a:noFill/>
            <a:ln w="9525">
              <a:noFill/>
              <a:miter lim="800000"/>
              <a:headEnd/>
              <a:tailEnd/>
            </a:ln>
          </p:spPr>
        </p:pic>
        <p:sp>
          <p:nvSpPr>
            <p:cNvPr id="79880" name="Rectangle 11"/>
            <p:cNvSpPr>
              <a:spLocks noChangeArrowheads="1"/>
            </p:cNvSpPr>
            <p:nvPr/>
          </p:nvSpPr>
          <p:spPr bwMode="auto">
            <a:xfrm>
              <a:off x="3250" y="1581"/>
              <a:ext cx="1962"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79881" name="Rectangle 12"/>
            <p:cNvSpPr>
              <a:spLocks noChangeArrowheads="1"/>
            </p:cNvSpPr>
            <p:nvPr/>
          </p:nvSpPr>
          <p:spPr bwMode="auto">
            <a:xfrm>
              <a:off x="3644" y="1562"/>
              <a:ext cx="1202" cy="327"/>
            </a:xfrm>
            <a:prstGeom prst="rect">
              <a:avLst/>
            </a:prstGeom>
            <a:noFill/>
            <a:ln w="9525">
              <a:noFill/>
              <a:miter lim="800000"/>
              <a:headEnd/>
              <a:tailEnd/>
            </a:ln>
          </p:spPr>
          <p:txBody>
            <a:bodyPr wrap="none">
              <a:spAutoFit/>
            </a:bodyPr>
            <a:lstStyle/>
            <a:p>
              <a:pPr algn="ctr"/>
              <a:r>
                <a:rPr lang="en-US" sz="2800">
                  <a:solidFill>
                    <a:schemeClr val="bg1"/>
                  </a:solidFill>
                </a:rPr>
                <a:t>Medication</a:t>
              </a:r>
            </a:p>
          </p:txBody>
        </p:sp>
        <p:sp>
          <p:nvSpPr>
            <p:cNvPr id="79882" name="Rectangle 13"/>
            <p:cNvSpPr>
              <a:spLocks noChangeArrowheads="1"/>
            </p:cNvSpPr>
            <p:nvPr/>
          </p:nvSpPr>
          <p:spPr bwMode="auto">
            <a:xfrm>
              <a:off x="3249" y="1916"/>
              <a:ext cx="1975" cy="1766"/>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Cramping</a:t>
              </a:r>
            </a:p>
            <a:p>
              <a:pPr marL="228600" indent="-228600">
                <a:lnSpc>
                  <a:spcPct val="90000"/>
                </a:lnSpc>
                <a:spcBef>
                  <a:spcPts val="600"/>
                </a:spcBef>
                <a:buClr>
                  <a:schemeClr val="accent1"/>
                </a:buClr>
                <a:buFont typeface="Arial" charset="0"/>
                <a:buChar char="•"/>
              </a:pPr>
              <a:r>
                <a:rPr lang="en-US" sz="2800"/>
                <a:t>Bleeding</a:t>
              </a:r>
            </a:p>
            <a:p>
              <a:pPr marL="228600" indent="-228600">
                <a:lnSpc>
                  <a:spcPct val="90000"/>
                </a:lnSpc>
                <a:spcBef>
                  <a:spcPts val="600"/>
                </a:spcBef>
                <a:buClr>
                  <a:schemeClr val="accent1"/>
                </a:buClr>
                <a:buFont typeface="Arial" charset="0"/>
                <a:buChar char="•"/>
              </a:pPr>
              <a:r>
                <a:rPr lang="en-US" sz="2800"/>
                <a:t>Nausea/vomiting</a:t>
              </a:r>
            </a:p>
            <a:p>
              <a:pPr marL="228600" indent="-228600">
                <a:lnSpc>
                  <a:spcPct val="90000"/>
                </a:lnSpc>
                <a:spcBef>
                  <a:spcPts val="600"/>
                </a:spcBef>
                <a:buClr>
                  <a:schemeClr val="accent1"/>
                </a:buClr>
                <a:buFont typeface="Arial" charset="0"/>
                <a:buChar char="•"/>
              </a:pPr>
              <a:r>
                <a:rPr lang="en-US" sz="2800"/>
                <a:t>Diarrhea</a:t>
              </a:r>
            </a:p>
            <a:p>
              <a:pPr marL="228600" indent="-228600">
                <a:lnSpc>
                  <a:spcPct val="90000"/>
                </a:lnSpc>
                <a:spcBef>
                  <a:spcPts val="600"/>
                </a:spcBef>
                <a:buClr>
                  <a:schemeClr val="accent1"/>
                </a:buClr>
                <a:buFont typeface="Arial" charset="0"/>
                <a:buChar char="•"/>
              </a:pPr>
              <a:r>
                <a:rPr lang="en-US" sz="2800"/>
                <a:t>Fever/chills</a:t>
              </a:r>
            </a:p>
            <a:p>
              <a:pPr marL="228600" indent="-228600">
                <a:lnSpc>
                  <a:spcPct val="90000"/>
                </a:lnSpc>
                <a:spcBef>
                  <a:spcPts val="600"/>
                </a:spcBef>
                <a:buClr>
                  <a:schemeClr val="accent1"/>
                </a:buClr>
                <a:buFont typeface="Arial" charset="0"/>
                <a:buChar char="•"/>
              </a:pPr>
              <a:r>
                <a:rPr lang="en-US" sz="2800"/>
                <a:t>Fatigue</a:t>
              </a:r>
            </a:p>
          </p:txBody>
        </p:sp>
      </p:grpSp>
      <p:sp>
        <p:nvSpPr>
          <p:cNvPr id="79878" name="Text Box 14"/>
          <p:cNvSpPr txBox="1">
            <a:spLocks noChangeArrowheads="1"/>
          </p:cNvSpPr>
          <p:nvPr/>
        </p:nvSpPr>
        <p:spPr bwMode="auto">
          <a:xfrm>
            <a:off x="292100" y="6051550"/>
            <a:ext cx="4475163" cy="584200"/>
          </a:xfrm>
          <a:prstGeom prst="rect">
            <a:avLst/>
          </a:prstGeom>
          <a:noFill/>
          <a:ln w="9525">
            <a:noFill/>
            <a:miter lim="800000"/>
            <a:headEnd/>
            <a:tailEnd/>
          </a:ln>
        </p:spPr>
        <p:txBody>
          <a:bodyPr wrap="none">
            <a:spAutoFit/>
          </a:bodyPr>
          <a:lstStyle/>
          <a:p>
            <a:pPr eaLnBrk="0" hangingPunct="0"/>
            <a:r>
              <a:rPr lang="en-US" altLang="en-US" sz="1600"/>
              <a:t>Grimes DA, Creinin MD. </a:t>
            </a:r>
            <a:r>
              <a:rPr lang="en-US" altLang="en-US" sz="1600" i="1"/>
              <a:t>Ann Intern Med</a:t>
            </a:r>
            <a:r>
              <a:rPr lang="en-US" altLang="en-US" sz="1600"/>
              <a:t>. 2004.</a:t>
            </a:r>
          </a:p>
          <a:p>
            <a:pPr eaLnBrk="0" hangingPunct="0"/>
            <a:r>
              <a:rPr lang="en-US" altLang="en-US" sz="1600"/>
              <a:t>NAF. 2006</a:t>
            </a:r>
            <a:r>
              <a:rPr lang="en-US" altLang="en-US" sz="1400"/>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Pain Management for Early Pregnancy Loss Options</a:t>
            </a:r>
          </a:p>
        </p:txBody>
      </p:sp>
      <p:grpSp>
        <p:nvGrpSpPr>
          <p:cNvPr id="80899" name="Group 3"/>
          <p:cNvGrpSpPr>
            <a:grpSpLocks/>
          </p:cNvGrpSpPr>
          <p:nvPr/>
        </p:nvGrpSpPr>
        <p:grpSpPr bwMode="auto">
          <a:xfrm>
            <a:off x="609600" y="2667000"/>
            <a:ext cx="4038600" cy="2535238"/>
            <a:chOff x="572" y="1727"/>
            <a:chExt cx="1976" cy="1597"/>
          </a:xfrm>
        </p:grpSpPr>
        <p:pic>
          <p:nvPicPr>
            <p:cNvPr id="80907" name="Picture 4" descr="Rectangle 9_pptX"/>
            <p:cNvPicPr>
              <a:picLocks noChangeAspect="1" noChangeArrowheads="1"/>
            </p:cNvPicPr>
            <p:nvPr>
              <p:custDataLst>
                <p:tags r:id="rId2"/>
              </p:custDataLst>
            </p:nvPr>
          </p:nvPicPr>
          <p:blipFill>
            <a:blip r:embed="rId5" cstate="print"/>
            <a:srcRect/>
            <a:stretch>
              <a:fillRect/>
            </a:stretch>
          </p:blipFill>
          <p:spPr bwMode="invGray">
            <a:xfrm>
              <a:off x="572" y="1727"/>
              <a:ext cx="1976" cy="1597"/>
            </a:xfrm>
            <a:prstGeom prst="rect">
              <a:avLst/>
            </a:prstGeom>
            <a:noFill/>
            <a:ln w="9525">
              <a:noFill/>
              <a:miter lim="800000"/>
              <a:headEnd/>
              <a:tailEnd/>
            </a:ln>
          </p:spPr>
        </p:pic>
        <p:sp>
          <p:nvSpPr>
            <p:cNvPr id="80908" name="Rectangle 5"/>
            <p:cNvSpPr>
              <a:spLocks noChangeArrowheads="1"/>
            </p:cNvSpPr>
            <p:nvPr/>
          </p:nvSpPr>
          <p:spPr bwMode="auto">
            <a:xfrm>
              <a:off x="628" y="1783"/>
              <a:ext cx="1808"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80909" name="Rectangle 6"/>
            <p:cNvSpPr>
              <a:spLocks noChangeArrowheads="1"/>
            </p:cNvSpPr>
            <p:nvPr/>
          </p:nvSpPr>
          <p:spPr bwMode="auto">
            <a:xfrm>
              <a:off x="1289" y="1764"/>
              <a:ext cx="467" cy="327"/>
            </a:xfrm>
            <a:prstGeom prst="rect">
              <a:avLst/>
            </a:prstGeom>
            <a:noFill/>
            <a:ln w="9525">
              <a:noFill/>
              <a:miter lim="800000"/>
              <a:headEnd/>
              <a:tailEnd/>
            </a:ln>
          </p:spPr>
          <p:txBody>
            <a:bodyPr wrap="none">
              <a:spAutoFit/>
            </a:bodyPr>
            <a:lstStyle/>
            <a:p>
              <a:pPr algn="ctr"/>
              <a:r>
                <a:rPr lang="en-US" sz="2800">
                  <a:solidFill>
                    <a:schemeClr val="bg1"/>
                  </a:solidFill>
                </a:rPr>
                <a:t>MVA</a:t>
              </a:r>
            </a:p>
          </p:txBody>
        </p:sp>
        <p:sp>
          <p:nvSpPr>
            <p:cNvPr id="80910" name="Rectangle 7"/>
            <p:cNvSpPr>
              <a:spLocks noChangeArrowheads="1"/>
            </p:cNvSpPr>
            <p:nvPr/>
          </p:nvSpPr>
          <p:spPr bwMode="auto">
            <a:xfrm>
              <a:off x="627" y="2281"/>
              <a:ext cx="1818" cy="596"/>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Local anesthesia</a:t>
              </a:r>
            </a:p>
            <a:p>
              <a:pPr marL="228600" indent="-228600">
                <a:lnSpc>
                  <a:spcPct val="90000"/>
                </a:lnSpc>
                <a:spcBef>
                  <a:spcPts val="600"/>
                </a:spcBef>
                <a:buClr>
                  <a:schemeClr val="accent1"/>
                </a:buClr>
                <a:buFont typeface="Arial" charset="0"/>
                <a:buChar char="•"/>
              </a:pPr>
              <a:r>
                <a:rPr lang="en-US" sz="2800"/>
                <a:t>Oral premedication</a:t>
              </a:r>
            </a:p>
          </p:txBody>
        </p:sp>
      </p:grpSp>
      <p:grpSp>
        <p:nvGrpSpPr>
          <p:cNvPr id="80900" name="Group 8"/>
          <p:cNvGrpSpPr>
            <a:grpSpLocks/>
          </p:cNvGrpSpPr>
          <p:nvPr/>
        </p:nvGrpSpPr>
        <p:grpSpPr bwMode="auto">
          <a:xfrm>
            <a:off x="5105400" y="2667000"/>
            <a:ext cx="3140075" cy="2532063"/>
            <a:chOff x="3194" y="1725"/>
            <a:chExt cx="1978" cy="1595"/>
          </a:xfrm>
        </p:grpSpPr>
        <p:pic>
          <p:nvPicPr>
            <p:cNvPr id="80903" name="Picture 9" descr="Rectangle 9_pptX"/>
            <p:cNvPicPr>
              <a:picLocks noChangeAspect="1" noChangeArrowheads="1"/>
            </p:cNvPicPr>
            <p:nvPr>
              <p:custDataLst>
                <p:tags r:id="rId1"/>
              </p:custDataLst>
            </p:nvPr>
          </p:nvPicPr>
          <p:blipFill>
            <a:blip r:embed="rId5" cstate="print"/>
            <a:srcRect/>
            <a:stretch>
              <a:fillRect/>
            </a:stretch>
          </p:blipFill>
          <p:spPr bwMode="invGray">
            <a:xfrm>
              <a:off x="3194" y="1725"/>
              <a:ext cx="1978" cy="1595"/>
            </a:xfrm>
            <a:prstGeom prst="rect">
              <a:avLst/>
            </a:prstGeom>
            <a:noFill/>
            <a:ln w="9525">
              <a:noFill/>
              <a:miter lim="800000"/>
              <a:headEnd/>
              <a:tailEnd/>
            </a:ln>
          </p:spPr>
        </p:pic>
        <p:sp>
          <p:nvSpPr>
            <p:cNvPr id="80904" name="Rectangle 10"/>
            <p:cNvSpPr>
              <a:spLocks noChangeArrowheads="1"/>
            </p:cNvSpPr>
            <p:nvPr/>
          </p:nvSpPr>
          <p:spPr bwMode="auto">
            <a:xfrm>
              <a:off x="3250" y="1781"/>
              <a:ext cx="1806"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80905" name="Rectangle 11"/>
            <p:cNvSpPr>
              <a:spLocks noChangeArrowheads="1"/>
            </p:cNvSpPr>
            <p:nvPr/>
          </p:nvSpPr>
          <p:spPr bwMode="auto">
            <a:xfrm>
              <a:off x="3556" y="1762"/>
              <a:ext cx="1202" cy="327"/>
            </a:xfrm>
            <a:prstGeom prst="rect">
              <a:avLst/>
            </a:prstGeom>
            <a:noFill/>
            <a:ln w="9525">
              <a:noFill/>
              <a:miter lim="800000"/>
              <a:headEnd/>
              <a:tailEnd/>
            </a:ln>
          </p:spPr>
          <p:txBody>
            <a:bodyPr wrap="none">
              <a:spAutoFit/>
            </a:bodyPr>
            <a:lstStyle/>
            <a:p>
              <a:pPr algn="ctr"/>
              <a:r>
                <a:rPr lang="en-US" sz="2800">
                  <a:solidFill>
                    <a:schemeClr val="bg1"/>
                  </a:solidFill>
                </a:rPr>
                <a:t>Medication</a:t>
              </a:r>
            </a:p>
          </p:txBody>
        </p:sp>
        <p:sp>
          <p:nvSpPr>
            <p:cNvPr id="80906" name="Rectangle 12"/>
            <p:cNvSpPr>
              <a:spLocks noChangeArrowheads="1"/>
            </p:cNvSpPr>
            <p:nvPr/>
          </p:nvSpPr>
          <p:spPr bwMode="auto">
            <a:xfrm>
              <a:off x="3249" y="2279"/>
              <a:ext cx="1892" cy="596"/>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Ibuprofen (Rx)</a:t>
              </a:r>
            </a:p>
            <a:p>
              <a:pPr marL="228600" indent="-228600">
                <a:lnSpc>
                  <a:spcPct val="90000"/>
                </a:lnSpc>
                <a:spcBef>
                  <a:spcPts val="600"/>
                </a:spcBef>
                <a:buClr>
                  <a:schemeClr val="accent1"/>
                </a:buClr>
                <a:buFont typeface="Arial" charset="0"/>
                <a:buChar char="•"/>
              </a:pPr>
              <a:r>
                <a:rPr lang="en-US" sz="2800"/>
                <a:t>Mild narcotic</a:t>
              </a:r>
            </a:p>
          </p:txBody>
        </p:sp>
      </p:grpSp>
      <p:sp>
        <p:nvSpPr>
          <p:cNvPr id="80901" name="Rectangle 13"/>
          <p:cNvSpPr>
            <a:spLocks noChangeArrowheads="1"/>
          </p:cNvSpPr>
          <p:nvPr/>
        </p:nvSpPr>
        <p:spPr bwMode="auto">
          <a:xfrm>
            <a:off x="374650" y="1673225"/>
            <a:ext cx="8470900" cy="584200"/>
          </a:xfrm>
          <a:prstGeom prst="rect">
            <a:avLst/>
          </a:prstGeom>
          <a:noFill/>
          <a:ln w="9525">
            <a:noFill/>
            <a:miter lim="800000"/>
            <a:headEnd/>
            <a:tailEnd/>
          </a:ln>
        </p:spPr>
        <p:txBody>
          <a:bodyPr>
            <a:spAutoFit/>
          </a:bodyPr>
          <a:lstStyle/>
          <a:p>
            <a:r>
              <a:rPr lang="en-US" altLang="en-US" sz="3200"/>
              <a:t>Women may see anesthesia as a pro or con</a:t>
            </a:r>
            <a:endParaRPr lang="en-US" sz="3200"/>
          </a:p>
        </p:txBody>
      </p:sp>
      <p:sp>
        <p:nvSpPr>
          <p:cNvPr id="80902" name="Text Box 14"/>
          <p:cNvSpPr txBox="1">
            <a:spLocks noChangeArrowheads="1"/>
          </p:cNvSpPr>
          <p:nvPr/>
        </p:nvSpPr>
        <p:spPr bwMode="auto">
          <a:xfrm>
            <a:off x="292100" y="6051550"/>
            <a:ext cx="1198563" cy="338138"/>
          </a:xfrm>
          <a:prstGeom prst="rect">
            <a:avLst/>
          </a:prstGeom>
          <a:noFill/>
          <a:ln w="9525">
            <a:noFill/>
            <a:miter lim="800000"/>
            <a:headEnd/>
            <a:tailEnd/>
          </a:ln>
        </p:spPr>
        <p:txBody>
          <a:bodyPr wrap="none">
            <a:spAutoFit/>
          </a:bodyPr>
          <a:lstStyle/>
          <a:p>
            <a:pPr eaLnBrk="0" hangingPunct="0"/>
            <a:r>
              <a:rPr lang="en-US" altLang="en-US" sz="1600"/>
              <a:t>NAF. 2006.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Location: Where Expulsion Occurs</a:t>
            </a:r>
          </a:p>
        </p:txBody>
      </p:sp>
      <p:grpSp>
        <p:nvGrpSpPr>
          <p:cNvPr id="81923" name="Group 3"/>
          <p:cNvGrpSpPr>
            <a:grpSpLocks/>
          </p:cNvGrpSpPr>
          <p:nvPr/>
        </p:nvGrpSpPr>
        <p:grpSpPr bwMode="auto">
          <a:xfrm>
            <a:off x="914400" y="2133600"/>
            <a:ext cx="3289300" cy="2752725"/>
            <a:chOff x="572" y="1727"/>
            <a:chExt cx="1976" cy="1597"/>
          </a:xfrm>
        </p:grpSpPr>
        <p:pic>
          <p:nvPicPr>
            <p:cNvPr id="81930" name="Picture 4" descr="Rectangle 9_pptX"/>
            <p:cNvPicPr>
              <a:picLocks noChangeAspect="1" noChangeArrowheads="1"/>
            </p:cNvPicPr>
            <p:nvPr>
              <p:custDataLst>
                <p:tags r:id="rId2"/>
              </p:custDataLst>
            </p:nvPr>
          </p:nvPicPr>
          <p:blipFill>
            <a:blip r:embed="rId5" cstate="print"/>
            <a:srcRect/>
            <a:stretch>
              <a:fillRect/>
            </a:stretch>
          </p:blipFill>
          <p:spPr bwMode="invGray">
            <a:xfrm>
              <a:off x="572" y="1727"/>
              <a:ext cx="1976" cy="1597"/>
            </a:xfrm>
            <a:prstGeom prst="rect">
              <a:avLst/>
            </a:prstGeom>
            <a:noFill/>
            <a:ln w="9525">
              <a:noFill/>
              <a:miter lim="800000"/>
              <a:headEnd/>
              <a:tailEnd/>
            </a:ln>
          </p:spPr>
        </p:pic>
        <p:sp>
          <p:nvSpPr>
            <p:cNvPr id="81931" name="Rectangle 5"/>
            <p:cNvSpPr>
              <a:spLocks noChangeArrowheads="1"/>
            </p:cNvSpPr>
            <p:nvPr/>
          </p:nvSpPr>
          <p:spPr bwMode="auto">
            <a:xfrm>
              <a:off x="628" y="1783"/>
              <a:ext cx="1808"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81932" name="Rectangle 6"/>
            <p:cNvSpPr>
              <a:spLocks noChangeArrowheads="1"/>
            </p:cNvSpPr>
            <p:nvPr/>
          </p:nvSpPr>
          <p:spPr bwMode="auto">
            <a:xfrm>
              <a:off x="1238" y="1764"/>
              <a:ext cx="573" cy="301"/>
            </a:xfrm>
            <a:prstGeom prst="rect">
              <a:avLst/>
            </a:prstGeom>
            <a:noFill/>
            <a:ln w="9525">
              <a:noFill/>
              <a:miter lim="800000"/>
              <a:headEnd/>
              <a:tailEnd/>
            </a:ln>
          </p:spPr>
          <p:txBody>
            <a:bodyPr wrap="none">
              <a:spAutoFit/>
            </a:bodyPr>
            <a:lstStyle/>
            <a:p>
              <a:pPr algn="ctr"/>
              <a:r>
                <a:rPr lang="en-US" sz="2800">
                  <a:solidFill>
                    <a:schemeClr val="bg1"/>
                  </a:solidFill>
                </a:rPr>
                <a:t>MVA</a:t>
              </a:r>
            </a:p>
          </p:txBody>
        </p:sp>
        <p:sp>
          <p:nvSpPr>
            <p:cNvPr id="81933" name="Rectangle 7"/>
            <p:cNvSpPr>
              <a:spLocks noChangeArrowheads="1"/>
            </p:cNvSpPr>
            <p:nvPr/>
          </p:nvSpPr>
          <p:spPr bwMode="auto">
            <a:xfrm>
              <a:off x="627" y="2281"/>
              <a:ext cx="1684" cy="549"/>
            </a:xfrm>
            <a:prstGeom prst="rect">
              <a:avLst/>
            </a:prstGeom>
            <a:noFill/>
            <a:ln w="9525">
              <a:noFill/>
              <a:miter lim="800000"/>
              <a:headEnd/>
              <a:tailEnd/>
            </a:ln>
          </p:spPr>
          <p:txBody>
            <a:bodyPr>
              <a:spAutoFit/>
            </a:bodyPr>
            <a:lstStyle/>
            <a:p>
              <a:pPr algn="ctr">
                <a:buClr>
                  <a:schemeClr val="accent1"/>
                </a:buClr>
                <a:buFont typeface="Arial" charset="0"/>
                <a:buNone/>
              </a:pPr>
              <a:r>
                <a:rPr lang="en-US" sz="2800"/>
                <a:t>Hospital or office setting </a:t>
              </a:r>
            </a:p>
          </p:txBody>
        </p:sp>
      </p:grpSp>
      <p:grpSp>
        <p:nvGrpSpPr>
          <p:cNvPr id="81924" name="Group 8"/>
          <p:cNvGrpSpPr>
            <a:grpSpLocks/>
          </p:cNvGrpSpPr>
          <p:nvPr/>
        </p:nvGrpSpPr>
        <p:grpSpPr bwMode="auto">
          <a:xfrm>
            <a:off x="4495800" y="2133600"/>
            <a:ext cx="3522663" cy="2776538"/>
            <a:chOff x="3194" y="1725"/>
            <a:chExt cx="1978" cy="1595"/>
          </a:xfrm>
        </p:grpSpPr>
        <p:pic>
          <p:nvPicPr>
            <p:cNvPr id="81926" name="Picture 9" descr="Rectangle 9_pptX"/>
            <p:cNvPicPr>
              <a:picLocks noChangeAspect="1" noChangeArrowheads="1"/>
            </p:cNvPicPr>
            <p:nvPr>
              <p:custDataLst>
                <p:tags r:id="rId1"/>
              </p:custDataLst>
            </p:nvPr>
          </p:nvPicPr>
          <p:blipFill>
            <a:blip r:embed="rId5" cstate="print"/>
            <a:srcRect/>
            <a:stretch>
              <a:fillRect/>
            </a:stretch>
          </p:blipFill>
          <p:spPr bwMode="invGray">
            <a:xfrm>
              <a:off x="3194" y="1725"/>
              <a:ext cx="1978" cy="1595"/>
            </a:xfrm>
            <a:prstGeom prst="rect">
              <a:avLst/>
            </a:prstGeom>
            <a:noFill/>
            <a:ln w="9525">
              <a:noFill/>
              <a:miter lim="800000"/>
              <a:headEnd/>
              <a:tailEnd/>
            </a:ln>
          </p:spPr>
        </p:pic>
        <p:sp>
          <p:nvSpPr>
            <p:cNvPr id="81927" name="Rectangle 10"/>
            <p:cNvSpPr>
              <a:spLocks noChangeArrowheads="1"/>
            </p:cNvSpPr>
            <p:nvPr/>
          </p:nvSpPr>
          <p:spPr bwMode="auto">
            <a:xfrm>
              <a:off x="3250" y="1781"/>
              <a:ext cx="1806"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81928" name="Rectangle 11"/>
            <p:cNvSpPr>
              <a:spLocks noChangeArrowheads="1"/>
            </p:cNvSpPr>
            <p:nvPr/>
          </p:nvSpPr>
          <p:spPr bwMode="auto">
            <a:xfrm>
              <a:off x="3621" y="1762"/>
              <a:ext cx="1071" cy="299"/>
            </a:xfrm>
            <a:prstGeom prst="rect">
              <a:avLst/>
            </a:prstGeom>
            <a:noFill/>
            <a:ln w="9525">
              <a:noFill/>
              <a:miter lim="800000"/>
              <a:headEnd/>
              <a:tailEnd/>
            </a:ln>
          </p:spPr>
          <p:txBody>
            <a:bodyPr wrap="none">
              <a:spAutoFit/>
            </a:bodyPr>
            <a:lstStyle/>
            <a:p>
              <a:pPr algn="ctr"/>
              <a:r>
                <a:rPr lang="en-US" sz="2800">
                  <a:solidFill>
                    <a:schemeClr val="bg1"/>
                  </a:solidFill>
                </a:rPr>
                <a:t>Medication</a:t>
              </a:r>
            </a:p>
          </p:txBody>
        </p:sp>
        <p:sp>
          <p:nvSpPr>
            <p:cNvPr id="81929" name="Rectangle 12"/>
            <p:cNvSpPr>
              <a:spLocks noChangeArrowheads="1"/>
            </p:cNvSpPr>
            <p:nvPr/>
          </p:nvSpPr>
          <p:spPr bwMode="auto">
            <a:xfrm>
              <a:off x="3249" y="2279"/>
              <a:ext cx="1892" cy="298"/>
            </a:xfrm>
            <a:prstGeom prst="rect">
              <a:avLst/>
            </a:prstGeom>
            <a:noFill/>
            <a:ln w="9525">
              <a:noFill/>
              <a:miter lim="800000"/>
              <a:headEnd/>
              <a:tailEnd/>
            </a:ln>
          </p:spPr>
          <p:txBody>
            <a:bodyPr>
              <a:spAutoFit/>
            </a:bodyPr>
            <a:lstStyle/>
            <a:p>
              <a:pPr algn="ctr">
                <a:buClr>
                  <a:schemeClr val="accent1"/>
                </a:buClr>
                <a:buFont typeface="Arial" charset="0"/>
                <a:buNone/>
              </a:pPr>
              <a:r>
                <a:rPr lang="en-US" sz="2800"/>
                <a:t>Occurs at home</a:t>
              </a:r>
            </a:p>
          </p:txBody>
        </p:sp>
      </p:grpSp>
      <p:sp>
        <p:nvSpPr>
          <p:cNvPr id="81925" name="Text Box 13"/>
          <p:cNvSpPr txBox="1">
            <a:spLocks noChangeArrowheads="1"/>
          </p:cNvSpPr>
          <p:nvPr/>
        </p:nvSpPr>
        <p:spPr bwMode="auto">
          <a:xfrm>
            <a:off x="292100" y="6051550"/>
            <a:ext cx="1198563" cy="338138"/>
          </a:xfrm>
          <a:prstGeom prst="rect">
            <a:avLst/>
          </a:prstGeom>
          <a:noFill/>
          <a:ln w="9525">
            <a:noFill/>
            <a:miter lim="800000"/>
            <a:headEnd/>
            <a:tailEnd/>
          </a:ln>
        </p:spPr>
        <p:txBody>
          <a:bodyPr wrap="none">
            <a:spAutoFit/>
          </a:bodyPr>
          <a:lstStyle/>
          <a:p>
            <a:pPr eaLnBrk="0" hangingPunct="0"/>
            <a:r>
              <a:rPr lang="en-US" altLang="en-US" sz="1600"/>
              <a:t>NAF. 2006.</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Time Required for Procedure</a:t>
            </a:r>
          </a:p>
        </p:txBody>
      </p:sp>
      <p:grpSp>
        <p:nvGrpSpPr>
          <p:cNvPr id="82947" name="Group 3"/>
          <p:cNvGrpSpPr>
            <a:grpSpLocks/>
          </p:cNvGrpSpPr>
          <p:nvPr/>
        </p:nvGrpSpPr>
        <p:grpSpPr bwMode="auto">
          <a:xfrm>
            <a:off x="714375" y="2078038"/>
            <a:ext cx="3517900" cy="2535237"/>
            <a:chOff x="333" y="1309"/>
            <a:chExt cx="2216" cy="1597"/>
          </a:xfrm>
        </p:grpSpPr>
        <p:pic>
          <p:nvPicPr>
            <p:cNvPr id="82953" name="Picture 4" descr="Rectangle 9_pptX"/>
            <p:cNvPicPr>
              <a:picLocks noChangeAspect="1" noChangeArrowheads="1"/>
            </p:cNvPicPr>
            <p:nvPr>
              <p:custDataLst>
                <p:tags r:id="rId2"/>
              </p:custDataLst>
            </p:nvPr>
          </p:nvPicPr>
          <p:blipFill>
            <a:blip r:embed="rId5" cstate="print"/>
            <a:srcRect/>
            <a:stretch>
              <a:fillRect/>
            </a:stretch>
          </p:blipFill>
          <p:spPr bwMode="invGray">
            <a:xfrm>
              <a:off x="333" y="1309"/>
              <a:ext cx="2216" cy="1597"/>
            </a:xfrm>
            <a:prstGeom prst="rect">
              <a:avLst/>
            </a:prstGeom>
            <a:noFill/>
            <a:ln w="9525">
              <a:noFill/>
              <a:miter lim="800000"/>
              <a:headEnd/>
              <a:tailEnd/>
            </a:ln>
          </p:spPr>
        </p:pic>
        <p:sp>
          <p:nvSpPr>
            <p:cNvPr id="82954" name="Rectangle 5"/>
            <p:cNvSpPr>
              <a:spLocks noChangeArrowheads="1"/>
            </p:cNvSpPr>
            <p:nvPr/>
          </p:nvSpPr>
          <p:spPr bwMode="auto">
            <a:xfrm>
              <a:off x="396" y="1365"/>
              <a:ext cx="2026" cy="311"/>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82955" name="Rectangle 6"/>
            <p:cNvSpPr>
              <a:spLocks noChangeArrowheads="1"/>
            </p:cNvSpPr>
            <p:nvPr/>
          </p:nvSpPr>
          <p:spPr bwMode="auto">
            <a:xfrm>
              <a:off x="1100" y="1346"/>
              <a:ext cx="600" cy="327"/>
            </a:xfrm>
            <a:prstGeom prst="rect">
              <a:avLst/>
            </a:prstGeom>
            <a:noFill/>
            <a:ln w="9525">
              <a:noFill/>
              <a:miter lim="800000"/>
              <a:headEnd/>
              <a:tailEnd/>
            </a:ln>
          </p:spPr>
          <p:txBody>
            <a:bodyPr wrap="none">
              <a:spAutoFit/>
            </a:bodyPr>
            <a:lstStyle/>
            <a:p>
              <a:pPr algn="ctr"/>
              <a:r>
                <a:rPr lang="en-US" sz="2800">
                  <a:solidFill>
                    <a:schemeClr val="bg1"/>
                  </a:solidFill>
                </a:rPr>
                <a:t>MVA</a:t>
              </a:r>
            </a:p>
          </p:txBody>
        </p:sp>
        <p:sp>
          <p:nvSpPr>
            <p:cNvPr id="82956" name="Rectangle 7"/>
            <p:cNvSpPr>
              <a:spLocks noChangeArrowheads="1"/>
            </p:cNvSpPr>
            <p:nvPr/>
          </p:nvSpPr>
          <p:spPr bwMode="auto">
            <a:xfrm>
              <a:off x="395" y="1807"/>
              <a:ext cx="2037" cy="839"/>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Complete within minutes</a:t>
              </a:r>
            </a:p>
            <a:p>
              <a:pPr marL="228600" indent="-228600">
                <a:lnSpc>
                  <a:spcPct val="90000"/>
                </a:lnSpc>
                <a:spcBef>
                  <a:spcPts val="600"/>
                </a:spcBef>
                <a:buClr>
                  <a:schemeClr val="accent1"/>
                </a:buClr>
                <a:buFont typeface="Arial" charset="0"/>
                <a:buChar char="•"/>
              </a:pPr>
              <a:r>
                <a:rPr lang="en-US" sz="2800"/>
                <a:t>1 visit to provider </a:t>
              </a:r>
            </a:p>
          </p:txBody>
        </p:sp>
      </p:grpSp>
      <p:pic>
        <p:nvPicPr>
          <p:cNvPr id="82948" name="Picture 9" descr="Rectangle 9_pptX"/>
          <p:cNvPicPr>
            <a:picLocks noChangeAspect="1" noChangeArrowheads="1"/>
          </p:cNvPicPr>
          <p:nvPr>
            <p:custDataLst>
              <p:tags r:id="rId1"/>
            </p:custDataLst>
          </p:nvPr>
        </p:nvPicPr>
        <p:blipFill>
          <a:blip r:embed="rId5" cstate="print"/>
          <a:srcRect/>
          <a:stretch>
            <a:fillRect/>
          </a:stretch>
        </p:blipFill>
        <p:spPr bwMode="invGray">
          <a:xfrm>
            <a:off x="4532313" y="2078038"/>
            <a:ext cx="3768725" cy="2570162"/>
          </a:xfrm>
          <a:prstGeom prst="rect">
            <a:avLst/>
          </a:prstGeom>
          <a:noFill/>
          <a:ln w="9525">
            <a:noFill/>
            <a:miter lim="800000"/>
            <a:headEnd/>
            <a:tailEnd/>
          </a:ln>
        </p:spPr>
      </p:pic>
      <p:sp>
        <p:nvSpPr>
          <p:cNvPr id="82949" name="Rectangle 10"/>
          <p:cNvSpPr>
            <a:spLocks noChangeArrowheads="1"/>
          </p:cNvSpPr>
          <p:nvPr/>
        </p:nvSpPr>
        <p:spPr bwMode="auto">
          <a:xfrm>
            <a:off x="4722813" y="2139950"/>
            <a:ext cx="3365500" cy="571500"/>
          </a:xfrm>
          <a:prstGeom prst="rect">
            <a:avLst/>
          </a:prstGeom>
          <a:solidFill>
            <a:srgbClr val="663366"/>
          </a:solidFill>
          <a:ln w="9525">
            <a:solidFill>
              <a:schemeClr val="tx1"/>
            </a:solidFill>
            <a:miter lim="800000"/>
            <a:headEnd/>
            <a:tailEnd/>
          </a:ln>
        </p:spPr>
        <p:txBody>
          <a:bodyPr wrap="none" anchor="ctr"/>
          <a:lstStyle/>
          <a:p>
            <a:endParaRPr lang="en-US"/>
          </a:p>
        </p:txBody>
      </p:sp>
      <p:sp>
        <p:nvSpPr>
          <p:cNvPr id="82950" name="Rectangle 11"/>
          <p:cNvSpPr>
            <a:spLocks noChangeArrowheads="1"/>
          </p:cNvSpPr>
          <p:nvPr/>
        </p:nvSpPr>
        <p:spPr bwMode="auto">
          <a:xfrm>
            <a:off x="5475288" y="2119313"/>
            <a:ext cx="1908175" cy="519112"/>
          </a:xfrm>
          <a:prstGeom prst="rect">
            <a:avLst/>
          </a:prstGeom>
          <a:noFill/>
          <a:ln w="9525">
            <a:noFill/>
            <a:miter lim="800000"/>
            <a:headEnd/>
            <a:tailEnd/>
          </a:ln>
        </p:spPr>
        <p:txBody>
          <a:bodyPr wrap="none">
            <a:spAutoFit/>
          </a:bodyPr>
          <a:lstStyle/>
          <a:p>
            <a:pPr algn="ctr"/>
            <a:r>
              <a:rPr lang="en-US" sz="2800">
                <a:solidFill>
                  <a:schemeClr val="bg1"/>
                </a:solidFill>
              </a:rPr>
              <a:t>Medication</a:t>
            </a:r>
          </a:p>
        </p:txBody>
      </p:sp>
      <p:sp>
        <p:nvSpPr>
          <p:cNvPr id="82951" name="Rectangle 12"/>
          <p:cNvSpPr>
            <a:spLocks noChangeArrowheads="1"/>
          </p:cNvSpPr>
          <p:nvPr/>
        </p:nvSpPr>
        <p:spPr bwMode="auto">
          <a:xfrm>
            <a:off x="4724400" y="2819400"/>
            <a:ext cx="3414713" cy="1720850"/>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r>
              <a:rPr lang="en-US" sz="2800"/>
              <a:t>Long duration</a:t>
            </a:r>
          </a:p>
          <a:p>
            <a:pPr marL="228600" indent="-228600">
              <a:lnSpc>
                <a:spcPct val="90000"/>
              </a:lnSpc>
              <a:spcBef>
                <a:spcPts val="600"/>
              </a:spcBef>
              <a:buClr>
                <a:schemeClr val="accent1"/>
              </a:buClr>
              <a:buFont typeface="Arial" charset="0"/>
              <a:buChar char="•"/>
            </a:pPr>
            <a:r>
              <a:rPr lang="en-US" sz="2800"/>
              <a:t>May be up to 30 days for complete evacuation</a:t>
            </a:r>
          </a:p>
        </p:txBody>
      </p:sp>
      <p:sp>
        <p:nvSpPr>
          <p:cNvPr id="82952" name="Text Box 13"/>
          <p:cNvSpPr txBox="1">
            <a:spLocks noChangeArrowheads="1"/>
          </p:cNvSpPr>
          <p:nvPr/>
        </p:nvSpPr>
        <p:spPr bwMode="auto">
          <a:xfrm>
            <a:off x="292100" y="6051550"/>
            <a:ext cx="1198563" cy="338138"/>
          </a:xfrm>
          <a:prstGeom prst="rect">
            <a:avLst/>
          </a:prstGeom>
          <a:noFill/>
          <a:ln w="9525">
            <a:noFill/>
            <a:miter lim="800000"/>
            <a:headEnd/>
            <a:tailEnd/>
          </a:ln>
        </p:spPr>
        <p:txBody>
          <a:bodyPr wrap="none">
            <a:spAutoFit/>
          </a:bodyPr>
          <a:lstStyle/>
          <a:p>
            <a:pPr eaLnBrk="0" hangingPunct="0"/>
            <a:r>
              <a:rPr lang="en-US" altLang="en-US" sz="1600"/>
              <a:t>NAF. 2006.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History of MVA</a:t>
            </a:r>
          </a:p>
        </p:txBody>
      </p:sp>
      <p:pic>
        <p:nvPicPr>
          <p:cNvPr id="10243" name="Picture 3" descr="MPj03994080000[1]" hidden="1"/>
          <p:cNvPicPr>
            <a:picLocks noChangeAspect="1" noChangeArrowheads="1"/>
          </p:cNvPicPr>
          <p:nvPr>
            <p:custDataLst>
              <p:tags r:id="rId2"/>
            </p:custDataLst>
          </p:nvPr>
        </p:nvPicPr>
        <p:blipFill>
          <a:blip r:embed="rId11" cstate="print"/>
          <a:srcRect r="191" b="122"/>
          <a:stretch>
            <a:fillRect/>
          </a:stretch>
        </p:blipFill>
        <p:spPr bwMode="auto">
          <a:xfrm rot="248284">
            <a:off x="7607300" y="369888"/>
            <a:ext cx="922338" cy="1323975"/>
          </a:xfrm>
          <a:prstGeom prst="rect">
            <a:avLst/>
          </a:prstGeom>
          <a:noFill/>
          <a:ln w="76200">
            <a:solidFill>
              <a:schemeClr val="tx1"/>
            </a:solidFill>
            <a:miter lim="800000"/>
            <a:headEnd/>
            <a:tailEnd/>
          </a:ln>
        </p:spPr>
      </p:pic>
      <p:pic>
        <p:nvPicPr>
          <p:cNvPr id="10244" name="Picture 4" descr="Rectangle 5_pptX"/>
          <p:cNvPicPr>
            <a:picLocks noChangeAspect="1" noChangeArrowheads="1"/>
          </p:cNvPicPr>
          <p:nvPr>
            <p:custDataLst>
              <p:tags r:id="rId3"/>
            </p:custDataLst>
          </p:nvPr>
        </p:nvPicPr>
        <p:blipFill>
          <a:blip r:embed="rId12" cstate="print"/>
          <a:srcRect/>
          <a:stretch>
            <a:fillRect/>
          </a:stretch>
        </p:blipFill>
        <p:spPr bwMode="auto">
          <a:xfrm>
            <a:off x="85725" y="3227388"/>
            <a:ext cx="8974138" cy="542925"/>
          </a:xfrm>
          <a:prstGeom prst="rect">
            <a:avLst/>
          </a:prstGeom>
          <a:noFill/>
          <a:ln w="9525">
            <a:noFill/>
            <a:miter lim="800000"/>
            <a:headEnd/>
            <a:tailEnd/>
          </a:ln>
        </p:spPr>
      </p:pic>
      <p:sp>
        <p:nvSpPr>
          <p:cNvPr id="10245" name="Rectangle 5" hidden="1"/>
          <p:cNvSpPr>
            <a:spLocks noChangeArrowheads="1"/>
          </p:cNvSpPr>
          <p:nvPr>
            <p:custDataLst>
              <p:tags r:id="rId4"/>
            </p:custDataLst>
          </p:nvPr>
        </p:nvSpPr>
        <p:spPr bwMode="auto">
          <a:xfrm>
            <a:off x="0" y="3227388"/>
            <a:ext cx="9144000" cy="387350"/>
          </a:xfrm>
          <a:prstGeom prst="rect">
            <a:avLst/>
          </a:prstGeom>
          <a:gradFill rotWithShape="1">
            <a:gsLst>
              <a:gs pos="0">
                <a:srgbClr val="5C5CAE"/>
              </a:gs>
              <a:gs pos="50000">
                <a:srgbClr val="A0A0D0"/>
              </a:gs>
              <a:gs pos="100000">
                <a:srgbClr val="5C5CAE"/>
              </a:gs>
            </a:gsLst>
            <a:lin ang="5400000" scaled="1"/>
          </a:gradFill>
          <a:ln w="9525">
            <a:noFill/>
            <a:miter lim="800000"/>
            <a:headEnd/>
            <a:tailEnd/>
          </a:ln>
        </p:spPr>
        <p:txBody>
          <a:bodyPr wrap="none" anchor="ctr"/>
          <a:lstStyle/>
          <a:p>
            <a:pPr algn="ctr"/>
            <a:endParaRPr lang="en-US"/>
          </a:p>
        </p:txBody>
      </p:sp>
      <p:sp>
        <p:nvSpPr>
          <p:cNvPr id="2383878" name="Rectangle 6"/>
          <p:cNvSpPr>
            <a:spLocks noChangeArrowheads="1"/>
          </p:cNvSpPr>
          <p:nvPr/>
        </p:nvSpPr>
        <p:spPr bwMode="auto">
          <a:xfrm>
            <a:off x="241300" y="1909763"/>
            <a:ext cx="3392488" cy="1255712"/>
          </a:xfrm>
          <a:prstGeom prst="rect">
            <a:avLst/>
          </a:prstGeom>
          <a:noFill/>
          <a:ln w="9525">
            <a:noFill/>
            <a:miter lim="800000"/>
            <a:headEnd/>
            <a:tailEnd/>
          </a:ln>
        </p:spPr>
        <p:txBody>
          <a:bodyPr>
            <a:spAutoFit/>
          </a:bodyPr>
          <a:lstStyle/>
          <a:p>
            <a:pPr>
              <a:lnSpc>
                <a:spcPct val="90000"/>
              </a:lnSpc>
              <a:buClr>
                <a:srgbClr val="5C5CAE"/>
              </a:buClr>
              <a:buFont typeface="Arial" charset="0"/>
              <a:buNone/>
            </a:pPr>
            <a:r>
              <a:rPr lang="en-US" sz="2800">
                <a:solidFill>
                  <a:schemeClr val="accent1"/>
                </a:solidFill>
              </a:rPr>
              <a:t>1973:</a:t>
            </a:r>
            <a:r>
              <a:rPr lang="en-US" sz="2800"/>
              <a:t> </a:t>
            </a:r>
          </a:p>
          <a:p>
            <a:pPr>
              <a:lnSpc>
                <a:spcPct val="90000"/>
              </a:lnSpc>
              <a:buClr>
                <a:srgbClr val="5C5CAE"/>
              </a:buClr>
              <a:buFont typeface="Arial" charset="0"/>
              <a:buNone/>
            </a:pPr>
            <a:r>
              <a:rPr lang="en-US" sz="2800"/>
              <a:t>Helms Amendment enacted</a:t>
            </a:r>
          </a:p>
        </p:txBody>
      </p:sp>
      <p:sp>
        <p:nvSpPr>
          <p:cNvPr id="2383880" name="Rectangle 8"/>
          <p:cNvSpPr>
            <a:spLocks noChangeArrowheads="1"/>
          </p:cNvSpPr>
          <p:nvPr/>
        </p:nvSpPr>
        <p:spPr bwMode="auto">
          <a:xfrm>
            <a:off x="2011363" y="3857625"/>
            <a:ext cx="3706812" cy="868363"/>
          </a:xfrm>
          <a:prstGeom prst="rect">
            <a:avLst/>
          </a:prstGeom>
          <a:noFill/>
          <a:ln w="9525">
            <a:noFill/>
            <a:miter lim="800000"/>
            <a:headEnd/>
            <a:tailEnd/>
          </a:ln>
        </p:spPr>
        <p:txBody>
          <a:bodyPr>
            <a:spAutoFit/>
          </a:bodyPr>
          <a:lstStyle/>
          <a:p>
            <a:pPr>
              <a:lnSpc>
                <a:spcPct val="90000"/>
              </a:lnSpc>
              <a:buClr>
                <a:srgbClr val="5C5CAE"/>
              </a:buClr>
              <a:buFont typeface="Arial" charset="0"/>
              <a:buNone/>
            </a:pPr>
            <a:r>
              <a:rPr lang="en-US" sz="2800">
                <a:solidFill>
                  <a:schemeClr val="accent1"/>
                </a:solidFill>
              </a:rPr>
              <a:t>1973:</a:t>
            </a:r>
            <a:r>
              <a:rPr lang="en-US" sz="2800"/>
              <a:t> </a:t>
            </a:r>
          </a:p>
          <a:p>
            <a:pPr>
              <a:lnSpc>
                <a:spcPct val="90000"/>
              </a:lnSpc>
              <a:buClr>
                <a:srgbClr val="5C5CAE"/>
              </a:buClr>
              <a:buFont typeface="Arial" charset="0"/>
              <a:buNone/>
            </a:pPr>
            <a:r>
              <a:rPr lang="en-US" sz="2800"/>
              <a:t>USAID sponsors Ipas</a:t>
            </a:r>
          </a:p>
        </p:txBody>
      </p:sp>
      <p:sp>
        <p:nvSpPr>
          <p:cNvPr id="2383882" name="Rectangle 10"/>
          <p:cNvSpPr>
            <a:spLocks noChangeArrowheads="1"/>
          </p:cNvSpPr>
          <p:nvPr/>
        </p:nvSpPr>
        <p:spPr bwMode="auto">
          <a:xfrm>
            <a:off x="4435475" y="1909763"/>
            <a:ext cx="3246438" cy="1255712"/>
          </a:xfrm>
          <a:prstGeom prst="rect">
            <a:avLst/>
          </a:prstGeom>
          <a:noFill/>
          <a:ln w="9525">
            <a:noFill/>
            <a:miter lim="800000"/>
            <a:headEnd/>
            <a:tailEnd/>
          </a:ln>
        </p:spPr>
        <p:txBody>
          <a:bodyPr>
            <a:spAutoFit/>
          </a:bodyPr>
          <a:lstStyle/>
          <a:p>
            <a:pPr>
              <a:lnSpc>
                <a:spcPct val="90000"/>
              </a:lnSpc>
              <a:buClr>
                <a:srgbClr val="5C5CAE"/>
              </a:buClr>
              <a:buFont typeface="Arial" charset="0"/>
              <a:buNone/>
            </a:pPr>
            <a:r>
              <a:rPr lang="en-US" sz="2800">
                <a:solidFill>
                  <a:schemeClr val="accent1"/>
                </a:solidFill>
              </a:rPr>
              <a:t>1980s:</a:t>
            </a:r>
            <a:r>
              <a:rPr lang="en-US" sz="2800"/>
              <a:t>  </a:t>
            </a:r>
          </a:p>
          <a:p>
            <a:pPr>
              <a:lnSpc>
                <a:spcPct val="90000"/>
              </a:lnSpc>
              <a:buClr>
                <a:srgbClr val="5C5CAE"/>
              </a:buClr>
              <a:buFont typeface="Arial" charset="0"/>
              <a:buNone/>
            </a:pPr>
            <a:r>
              <a:rPr lang="en-US" sz="2800"/>
              <a:t>MVA marketed worldwide</a:t>
            </a:r>
          </a:p>
        </p:txBody>
      </p:sp>
      <p:sp>
        <p:nvSpPr>
          <p:cNvPr id="2383884" name="Rectangle 12"/>
          <p:cNvSpPr>
            <a:spLocks noChangeArrowheads="1"/>
          </p:cNvSpPr>
          <p:nvPr/>
        </p:nvSpPr>
        <p:spPr bwMode="auto">
          <a:xfrm>
            <a:off x="6381750" y="3856038"/>
            <a:ext cx="2616200" cy="1255712"/>
          </a:xfrm>
          <a:prstGeom prst="rect">
            <a:avLst/>
          </a:prstGeom>
          <a:noFill/>
          <a:ln w="9525">
            <a:noFill/>
            <a:miter lim="800000"/>
            <a:headEnd/>
            <a:tailEnd/>
          </a:ln>
        </p:spPr>
        <p:txBody>
          <a:bodyPr>
            <a:spAutoFit/>
          </a:bodyPr>
          <a:lstStyle/>
          <a:p>
            <a:pPr>
              <a:lnSpc>
                <a:spcPct val="90000"/>
              </a:lnSpc>
              <a:buClr>
                <a:srgbClr val="5C5CAE"/>
              </a:buClr>
              <a:buFont typeface="Arial" charset="0"/>
              <a:buNone/>
            </a:pPr>
            <a:r>
              <a:rPr lang="en-US" sz="2800">
                <a:solidFill>
                  <a:schemeClr val="accent1"/>
                </a:solidFill>
              </a:rPr>
              <a:t>1990s:</a:t>
            </a:r>
            <a:r>
              <a:rPr lang="en-US" sz="2800"/>
              <a:t> </a:t>
            </a:r>
          </a:p>
          <a:p>
            <a:pPr>
              <a:lnSpc>
                <a:spcPct val="90000"/>
              </a:lnSpc>
              <a:buClr>
                <a:srgbClr val="5C5CAE"/>
              </a:buClr>
              <a:buFont typeface="Arial" charset="0"/>
              <a:buNone/>
            </a:pPr>
            <a:r>
              <a:rPr lang="en-US" sz="2800"/>
              <a:t>MVA used in &gt;100 countries</a:t>
            </a:r>
          </a:p>
        </p:txBody>
      </p:sp>
      <p:sp>
        <p:nvSpPr>
          <p:cNvPr id="10250" name="Text Box 14"/>
          <p:cNvSpPr txBox="1">
            <a:spLocks noChangeArrowheads="1"/>
          </p:cNvSpPr>
          <p:nvPr/>
        </p:nvSpPr>
        <p:spPr bwMode="auto">
          <a:xfrm>
            <a:off x="292100" y="6051550"/>
            <a:ext cx="6794500" cy="584200"/>
          </a:xfrm>
          <a:prstGeom prst="rect">
            <a:avLst/>
          </a:prstGeom>
          <a:noFill/>
          <a:ln w="9525">
            <a:noFill/>
            <a:miter lim="800000"/>
            <a:headEnd/>
            <a:tailEnd/>
          </a:ln>
        </p:spPr>
        <p:txBody>
          <a:bodyPr>
            <a:spAutoFit/>
          </a:bodyPr>
          <a:lstStyle/>
          <a:p>
            <a:pPr eaLnBrk="0" hangingPunct="0"/>
            <a:r>
              <a:rPr lang="en-US" altLang="en-US" sz="1600"/>
              <a:t>Bird ST, et al. </a:t>
            </a:r>
            <a:r>
              <a:rPr lang="en-US" altLang="en-US" sz="1600" i="1"/>
              <a:t>Contraception</a:t>
            </a:r>
            <a:r>
              <a:rPr lang="en-US" altLang="en-US" sz="1600"/>
              <a:t>. 2003. ; Edwards J, Creinin MD. </a:t>
            </a:r>
            <a:r>
              <a:rPr lang="en-US" altLang="en-US" sz="1600" i="1"/>
              <a:t>Curr Probl Obstet Gynecol Fertil</a:t>
            </a:r>
            <a:r>
              <a:rPr lang="en-US" altLang="en-US" sz="1600"/>
              <a:t>. 1997.; Karman H, Potts M. </a:t>
            </a:r>
            <a:r>
              <a:rPr lang="en-US" altLang="en-US" sz="1600" i="1"/>
              <a:t>Lancet</a:t>
            </a:r>
            <a:r>
              <a:rPr lang="en-US" altLang="en-US" sz="1600"/>
              <a:t>. 1972.</a:t>
            </a:r>
          </a:p>
        </p:txBody>
      </p:sp>
      <p:pic>
        <p:nvPicPr>
          <p:cNvPr id="15" name="Picture 5" descr="Group 9_pptX"/>
          <p:cNvPicPr>
            <a:picLocks noChangeAspect="1" noChangeArrowheads="1"/>
          </p:cNvPicPr>
          <p:nvPr>
            <p:custDataLst>
              <p:tags r:id="rId5"/>
            </p:custDataLst>
          </p:nvPr>
        </p:nvPicPr>
        <p:blipFill>
          <a:blip r:embed="rId13" cstate="print"/>
          <a:srcRect/>
          <a:stretch>
            <a:fillRect/>
          </a:stretch>
        </p:blipFill>
        <p:spPr bwMode="invGray">
          <a:xfrm>
            <a:off x="573088" y="3138488"/>
            <a:ext cx="665162" cy="673100"/>
          </a:xfrm>
          <a:prstGeom prst="rect">
            <a:avLst/>
          </a:prstGeom>
          <a:noFill/>
          <a:ln w="9525">
            <a:noFill/>
            <a:miter lim="800000"/>
            <a:headEnd/>
            <a:tailEnd/>
          </a:ln>
        </p:spPr>
      </p:pic>
      <p:pic>
        <p:nvPicPr>
          <p:cNvPr id="16" name="Picture 5" descr="Group 9_pptX"/>
          <p:cNvPicPr>
            <a:picLocks noChangeAspect="1" noChangeArrowheads="1"/>
          </p:cNvPicPr>
          <p:nvPr>
            <p:custDataLst>
              <p:tags r:id="rId6"/>
            </p:custDataLst>
          </p:nvPr>
        </p:nvPicPr>
        <p:blipFill>
          <a:blip r:embed="rId13" cstate="print"/>
          <a:srcRect/>
          <a:stretch>
            <a:fillRect/>
          </a:stretch>
        </p:blipFill>
        <p:spPr bwMode="invGray">
          <a:xfrm>
            <a:off x="2938463" y="3149600"/>
            <a:ext cx="665162" cy="673100"/>
          </a:xfrm>
          <a:prstGeom prst="rect">
            <a:avLst/>
          </a:prstGeom>
          <a:noFill/>
          <a:ln w="9525">
            <a:noFill/>
            <a:miter lim="800000"/>
            <a:headEnd/>
            <a:tailEnd/>
          </a:ln>
        </p:spPr>
      </p:pic>
      <p:pic>
        <p:nvPicPr>
          <p:cNvPr id="17" name="Picture 5" descr="Group 9_pptX"/>
          <p:cNvPicPr>
            <a:picLocks noChangeAspect="1" noChangeArrowheads="1"/>
          </p:cNvPicPr>
          <p:nvPr>
            <p:custDataLst>
              <p:tags r:id="rId7"/>
            </p:custDataLst>
          </p:nvPr>
        </p:nvPicPr>
        <p:blipFill>
          <a:blip r:embed="rId13" cstate="print"/>
          <a:srcRect/>
          <a:stretch>
            <a:fillRect/>
          </a:stretch>
        </p:blipFill>
        <p:spPr bwMode="invGray">
          <a:xfrm>
            <a:off x="5205413" y="3162300"/>
            <a:ext cx="665162" cy="673100"/>
          </a:xfrm>
          <a:prstGeom prst="rect">
            <a:avLst/>
          </a:prstGeom>
          <a:noFill/>
          <a:ln w="9525">
            <a:noFill/>
            <a:miter lim="800000"/>
            <a:headEnd/>
            <a:tailEnd/>
          </a:ln>
        </p:spPr>
      </p:pic>
      <p:pic>
        <p:nvPicPr>
          <p:cNvPr id="18" name="Picture 5" descr="Group 9_pptX"/>
          <p:cNvPicPr>
            <a:picLocks noChangeAspect="1" noChangeArrowheads="1"/>
          </p:cNvPicPr>
          <p:nvPr>
            <p:custDataLst>
              <p:tags r:id="rId8"/>
            </p:custDataLst>
          </p:nvPr>
        </p:nvPicPr>
        <p:blipFill>
          <a:blip r:embed="rId13" cstate="print"/>
          <a:srcRect/>
          <a:stretch>
            <a:fillRect/>
          </a:stretch>
        </p:blipFill>
        <p:spPr bwMode="invGray">
          <a:xfrm>
            <a:off x="7351713" y="3149600"/>
            <a:ext cx="665162" cy="6731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3878"/>
                                        </p:tgtEl>
                                        <p:attrNameLst>
                                          <p:attrName>style.visibility</p:attrName>
                                        </p:attrNameLst>
                                      </p:cBhvr>
                                      <p:to>
                                        <p:strVal val="visible"/>
                                      </p:to>
                                    </p:set>
                                  </p:childTnLst>
                                  <p:subTnLst>
                                    <p:animClr clrSpc="rgb" dir="cw">
                                      <p:cBhvr override="childStyle">
                                        <p:cTn dur="1" fill="hold" display="0" masterRel="nextClick" afterEffect="1"/>
                                        <p:tgtEl>
                                          <p:spTgt spid="2383878"/>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83880"/>
                                        </p:tgtEl>
                                        <p:attrNameLst>
                                          <p:attrName>style.visibility</p:attrName>
                                        </p:attrNameLst>
                                      </p:cBhvr>
                                      <p:to>
                                        <p:strVal val="visible"/>
                                      </p:to>
                                    </p:set>
                                  </p:childTnLst>
                                  <p:subTnLst>
                                    <p:animClr clrSpc="rgb" dir="cw">
                                      <p:cBhvr override="childStyle">
                                        <p:cTn dur="1" fill="hold" display="0" masterRel="nextClick" afterEffect="1"/>
                                        <p:tgtEl>
                                          <p:spTgt spid="2383880"/>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83882"/>
                                        </p:tgtEl>
                                        <p:attrNameLst>
                                          <p:attrName>style.visibility</p:attrName>
                                        </p:attrNameLst>
                                      </p:cBhvr>
                                      <p:to>
                                        <p:strVal val="visible"/>
                                      </p:to>
                                    </p:set>
                                  </p:childTnLst>
                                  <p:subTnLst>
                                    <p:animClr clrSpc="rgb" dir="cw">
                                      <p:cBhvr override="childStyle">
                                        <p:cTn dur="1" fill="hold" display="0" masterRel="nextClick" afterEffect="1"/>
                                        <p:tgtEl>
                                          <p:spTgt spid="2383882"/>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838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878" grpId="0"/>
      <p:bldP spid="2383880" grpId="0"/>
      <p:bldP spid="2383882" grpId="0"/>
      <p:bldP spid="238388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MVA Training Organizations</a:t>
            </a:r>
          </a:p>
        </p:txBody>
      </p:sp>
      <p:sp>
        <p:nvSpPr>
          <p:cNvPr id="83971" name="Rectangle 3"/>
          <p:cNvSpPr>
            <a:spLocks noGrp="1" noChangeArrowheads="1"/>
          </p:cNvSpPr>
          <p:nvPr>
            <p:ph type="body" idx="1"/>
          </p:nvPr>
        </p:nvSpPr>
        <p:spPr>
          <a:xfrm>
            <a:off x="373063" y="1603375"/>
            <a:ext cx="8161337" cy="4416425"/>
          </a:xfrm>
        </p:spPr>
        <p:txBody>
          <a:bodyPr/>
          <a:lstStyle/>
          <a:p>
            <a:pPr lvl="1" eaLnBrk="1" hangingPunct="1">
              <a:lnSpc>
                <a:spcPct val="80000"/>
              </a:lnSpc>
            </a:pPr>
            <a:r>
              <a:rPr lang="en-US" altLang="en-US" smtClean="0"/>
              <a:t>Association of Reproductive Health Professionals (ARHP)</a:t>
            </a:r>
          </a:p>
          <a:p>
            <a:pPr lvl="1" eaLnBrk="1" hangingPunct="1">
              <a:lnSpc>
                <a:spcPct val="80000"/>
              </a:lnSpc>
            </a:pPr>
            <a:r>
              <a:rPr lang="en-US" altLang="en-US" smtClean="0"/>
              <a:t>Clinician Training Initiative (CTI)—Planned Parenthood of New York City (PP-NYC)</a:t>
            </a:r>
          </a:p>
          <a:p>
            <a:pPr lvl="1" eaLnBrk="1" hangingPunct="1">
              <a:lnSpc>
                <a:spcPct val="80000"/>
              </a:lnSpc>
            </a:pPr>
            <a:r>
              <a:rPr lang="en-US" altLang="en-US" smtClean="0"/>
              <a:t>National Abortion Federation</a:t>
            </a:r>
          </a:p>
          <a:p>
            <a:pPr lvl="1" eaLnBrk="1" hangingPunct="1">
              <a:lnSpc>
                <a:spcPct val="80000"/>
              </a:lnSpc>
            </a:pPr>
            <a:r>
              <a:rPr lang="en-US" altLang="en-US" smtClean="0"/>
              <a:t>Planned Parenthood</a:t>
            </a:r>
            <a:r>
              <a:rPr lang="en-US" altLang="en-US" baseline="30000" smtClean="0"/>
              <a:t>®</a:t>
            </a:r>
            <a:r>
              <a:rPr lang="en-US" altLang="en-US" smtClean="0"/>
              <a:t> Federation of America (PPFA)</a:t>
            </a:r>
          </a:p>
          <a:p>
            <a:pPr lvl="1" eaLnBrk="1" hangingPunct="1">
              <a:lnSpc>
                <a:spcPct val="80000"/>
              </a:lnSpc>
            </a:pPr>
            <a:r>
              <a:rPr lang="en-US" altLang="en-US" smtClean="0"/>
              <a:t>Ipas</a:t>
            </a:r>
          </a:p>
          <a:p>
            <a:pPr lvl="1" eaLnBrk="1" hangingPunct="1">
              <a:lnSpc>
                <a:spcPct val="80000"/>
              </a:lnSpc>
            </a:pPr>
            <a:r>
              <a:rPr lang="en-US" altLang="en-US" smtClean="0"/>
              <a:t>Physicians for Reproductive Choice and Health (PRCH)</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74650" y="1671638"/>
            <a:ext cx="2698750" cy="641350"/>
          </a:xfrm>
          <a:prstGeom prst="rect">
            <a:avLst/>
          </a:prstGeom>
          <a:noFill/>
          <a:ln w="9525">
            <a:noFill/>
            <a:miter lim="800000"/>
            <a:headEnd/>
            <a:tailEnd/>
          </a:ln>
        </p:spPr>
        <p:txBody>
          <a:bodyPr>
            <a:spAutoFit/>
          </a:bodyPr>
          <a:lstStyle/>
          <a:p>
            <a:pPr>
              <a:spcBef>
                <a:spcPct val="50000"/>
              </a:spcBef>
            </a:pPr>
            <a:r>
              <a:rPr lang="en-US" sz="3600"/>
              <a:t>Appendix</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Expert Medical Advisory Committee</a:t>
            </a:r>
          </a:p>
        </p:txBody>
      </p:sp>
      <p:sp>
        <p:nvSpPr>
          <p:cNvPr id="86019" name="Rectangle 3" descr="Brown Herb 3"/>
          <p:cNvSpPr>
            <a:spLocks noChangeArrowheads="1"/>
          </p:cNvSpPr>
          <p:nvPr/>
        </p:nvSpPr>
        <p:spPr bwMode="auto">
          <a:xfrm>
            <a:off x="374650" y="1600200"/>
            <a:ext cx="1244600" cy="1358900"/>
          </a:xfrm>
          <a:prstGeom prst="rect">
            <a:avLst/>
          </a:prstGeom>
          <a:blipFill dpi="0" rotWithShape="1">
            <a:blip r:embed="rId3" cstate="print"/>
            <a:srcRect/>
            <a:stretch>
              <a:fillRect/>
            </a:stretch>
          </a:blipFill>
          <a:ln w="9525">
            <a:solidFill>
              <a:schemeClr val="tx1"/>
            </a:solidFill>
            <a:miter lim="800000"/>
            <a:headEnd/>
            <a:tailEnd/>
          </a:ln>
        </p:spPr>
        <p:txBody>
          <a:bodyPr wrap="none" anchor="ctr"/>
          <a:lstStyle/>
          <a:p>
            <a:pPr algn="ctr"/>
            <a:endParaRPr lang="en-US">
              <a:solidFill>
                <a:schemeClr val="bg1"/>
              </a:solidFill>
            </a:endParaRPr>
          </a:p>
        </p:txBody>
      </p:sp>
      <p:sp>
        <p:nvSpPr>
          <p:cNvPr id="86020" name="Rectangle 4"/>
          <p:cNvSpPr>
            <a:spLocks noChangeArrowheads="1"/>
          </p:cNvSpPr>
          <p:nvPr/>
        </p:nvSpPr>
        <p:spPr bwMode="auto">
          <a:xfrm>
            <a:off x="1727200" y="1624013"/>
            <a:ext cx="4476750" cy="1190625"/>
          </a:xfrm>
          <a:prstGeom prst="rect">
            <a:avLst/>
          </a:prstGeom>
          <a:noFill/>
          <a:ln w="9525">
            <a:noFill/>
            <a:miter lim="800000"/>
            <a:headEnd/>
            <a:tailEnd/>
          </a:ln>
        </p:spPr>
        <p:txBody>
          <a:bodyPr wrap="none">
            <a:spAutoFit/>
          </a:bodyPr>
          <a:lstStyle/>
          <a:p>
            <a:r>
              <a:rPr lang="en-US" b="1"/>
              <a:t>Herbert P. Brown, MD </a:t>
            </a:r>
            <a:endParaRPr lang="en-US"/>
          </a:p>
          <a:p>
            <a:r>
              <a:rPr lang="en-US"/>
              <a:t>Clinical Associate Professor of Ob/Gyn</a:t>
            </a:r>
          </a:p>
          <a:p>
            <a:r>
              <a:rPr lang="en-US"/>
              <a:t>University of Texas Health Science Center</a:t>
            </a:r>
            <a:endParaRPr lang="es-ES"/>
          </a:p>
          <a:p>
            <a:r>
              <a:rPr lang="es-ES"/>
              <a:t>San Antonio, TX</a:t>
            </a:r>
            <a:r>
              <a:rPr lang="en-US"/>
              <a:t> </a:t>
            </a:r>
          </a:p>
        </p:txBody>
      </p:sp>
      <p:sp>
        <p:nvSpPr>
          <p:cNvPr id="86021" name="Text Box 9"/>
          <p:cNvSpPr txBox="1">
            <a:spLocks noChangeArrowheads="1"/>
          </p:cNvSpPr>
          <p:nvPr/>
        </p:nvSpPr>
        <p:spPr bwMode="auto">
          <a:xfrm>
            <a:off x="7019925" y="5511800"/>
            <a:ext cx="1193800" cy="461963"/>
          </a:xfrm>
          <a:prstGeom prst="rect">
            <a:avLst/>
          </a:prstGeom>
          <a:noFill/>
          <a:ln w="9525">
            <a:noFill/>
            <a:miter lim="800000"/>
            <a:headEnd/>
            <a:tailEnd/>
          </a:ln>
        </p:spPr>
        <p:txBody>
          <a:bodyPr wrap="none">
            <a:spAutoFit/>
          </a:bodyPr>
          <a:lstStyle/>
          <a:p>
            <a:r>
              <a:rPr lang="en-US" sz="2400" i="1"/>
              <a:t>more…</a:t>
            </a:r>
          </a:p>
        </p:txBody>
      </p:sp>
      <p:sp>
        <p:nvSpPr>
          <p:cNvPr id="86022" name="Rectangle 10"/>
          <p:cNvSpPr>
            <a:spLocks noChangeArrowheads="1"/>
          </p:cNvSpPr>
          <p:nvPr/>
        </p:nvSpPr>
        <p:spPr bwMode="auto">
          <a:xfrm>
            <a:off x="374650" y="3098800"/>
            <a:ext cx="1244600" cy="1358900"/>
          </a:xfrm>
          <a:prstGeom prst="rect">
            <a:avLst/>
          </a:prstGeom>
          <a:blipFill dpi="0" rotWithShape="1">
            <a:blip r:embed="rId4" cstate="print"/>
            <a:srcRect/>
            <a:stretch>
              <a:fillRect/>
            </a:stretch>
          </a:blipFill>
          <a:ln w="9525">
            <a:solidFill>
              <a:schemeClr val="tx1"/>
            </a:solidFill>
            <a:miter lim="800000"/>
            <a:headEnd/>
            <a:tailEnd/>
          </a:ln>
        </p:spPr>
        <p:txBody>
          <a:bodyPr wrap="none" anchor="ctr"/>
          <a:lstStyle/>
          <a:p>
            <a:pPr algn="ctr"/>
            <a:endParaRPr lang="en-US">
              <a:solidFill>
                <a:schemeClr val="bg1"/>
              </a:solidFill>
            </a:endParaRPr>
          </a:p>
        </p:txBody>
      </p:sp>
      <p:sp>
        <p:nvSpPr>
          <p:cNvPr id="86023" name="Rectangle 11"/>
          <p:cNvSpPr>
            <a:spLocks noChangeArrowheads="1"/>
          </p:cNvSpPr>
          <p:nvPr/>
        </p:nvSpPr>
        <p:spPr bwMode="auto">
          <a:xfrm>
            <a:off x="1655763" y="3025775"/>
            <a:ext cx="6089650" cy="1465263"/>
          </a:xfrm>
          <a:prstGeom prst="rect">
            <a:avLst/>
          </a:prstGeom>
          <a:noFill/>
          <a:ln w="9525">
            <a:noFill/>
            <a:miter lim="800000"/>
            <a:headEnd/>
            <a:tailEnd/>
          </a:ln>
        </p:spPr>
        <p:txBody>
          <a:bodyPr wrap="none">
            <a:spAutoFit/>
          </a:bodyPr>
          <a:lstStyle/>
          <a:p>
            <a:r>
              <a:rPr lang="en-US" b="1"/>
              <a:t>Michelle Forcier, MD, MPH </a:t>
            </a:r>
            <a:br>
              <a:rPr lang="en-US" b="1"/>
            </a:br>
            <a:r>
              <a:rPr lang="en-US"/>
              <a:t>Adjunct Assistant Clinical Professor of Pediatrics </a:t>
            </a:r>
            <a:br>
              <a:rPr lang="en-US"/>
            </a:br>
            <a:r>
              <a:rPr lang="en-US"/>
              <a:t>University of North Carolina School of Pediatrics and </a:t>
            </a:r>
            <a:br>
              <a:rPr lang="en-US"/>
            </a:br>
            <a:r>
              <a:rPr lang="en-US"/>
              <a:t>Family Medicine and Duke University School of Pediatrics </a:t>
            </a:r>
            <a:br>
              <a:rPr lang="en-US"/>
            </a:br>
            <a:r>
              <a:rPr lang="en-US"/>
              <a:t>Chapel Hill, NC </a:t>
            </a:r>
          </a:p>
        </p:txBody>
      </p:sp>
      <p:sp>
        <p:nvSpPr>
          <p:cNvPr id="86024" name="Rectangle 12" descr="godfrey"/>
          <p:cNvSpPr>
            <a:spLocks noChangeArrowheads="1"/>
          </p:cNvSpPr>
          <p:nvPr/>
        </p:nvSpPr>
        <p:spPr bwMode="auto">
          <a:xfrm>
            <a:off x="369888" y="4622800"/>
            <a:ext cx="1244600" cy="13589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pPr algn="ctr"/>
            <a:endParaRPr lang="en-US">
              <a:solidFill>
                <a:schemeClr val="bg1"/>
              </a:solidFill>
            </a:endParaRPr>
          </a:p>
        </p:txBody>
      </p:sp>
      <p:sp>
        <p:nvSpPr>
          <p:cNvPr id="86025" name="Rectangle 13"/>
          <p:cNvSpPr>
            <a:spLocks noChangeArrowheads="1"/>
          </p:cNvSpPr>
          <p:nvPr/>
        </p:nvSpPr>
        <p:spPr bwMode="auto">
          <a:xfrm>
            <a:off x="1722438" y="4706938"/>
            <a:ext cx="5505450" cy="1190625"/>
          </a:xfrm>
          <a:prstGeom prst="rect">
            <a:avLst/>
          </a:prstGeom>
          <a:noFill/>
          <a:ln w="9525">
            <a:noFill/>
            <a:miter lim="800000"/>
            <a:headEnd/>
            <a:tailEnd/>
          </a:ln>
        </p:spPr>
        <p:txBody>
          <a:bodyPr wrap="none">
            <a:spAutoFit/>
          </a:bodyPr>
          <a:lstStyle/>
          <a:p>
            <a:r>
              <a:rPr lang="en-US" b="1"/>
              <a:t>Emily Godfrey, MD, MPH </a:t>
            </a:r>
            <a:br>
              <a:rPr lang="en-US" b="1"/>
            </a:br>
            <a:r>
              <a:rPr lang="en-US"/>
              <a:t>Assistant Professor, Department of Family Medicine </a:t>
            </a:r>
            <a:br>
              <a:rPr lang="en-US"/>
            </a:br>
            <a:r>
              <a:rPr lang="en-US"/>
              <a:t>University of Illinois at Chicago </a:t>
            </a:r>
            <a:br>
              <a:rPr lang="en-US"/>
            </a:br>
            <a:r>
              <a:rPr lang="en-US"/>
              <a:t>Chicago, IL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Expert Medical Advisory Committee </a:t>
            </a:r>
            <a:r>
              <a:rPr lang="en-US" sz="2400" smtClean="0"/>
              <a:t>(continued)</a:t>
            </a:r>
          </a:p>
        </p:txBody>
      </p:sp>
      <p:sp>
        <p:nvSpPr>
          <p:cNvPr id="87043" name="Rectangle 4"/>
          <p:cNvSpPr>
            <a:spLocks noChangeArrowheads="1"/>
          </p:cNvSpPr>
          <p:nvPr/>
        </p:nvSpPr>
        <p:spPr bwMode="auto">
          <a:xfrm>
            <a:off x="1581150" y="1484313"/>
            <a:ext cx="184150" cy="396875"/>
          </a:xfrm>
          <a:prstGeom prst="rect">
            <a:avLst/>
          </a:prstGeom>
          <a:noFill/>
          <a:ln w="9525">
            <a:noFill/>
            <a:miter lim="800000"/>
            <a:headEnd/>
            <a:tailEnd/>
          </a:ln>
        </p:spPr>
        <p:txBody>
          <a:bodyPr wrap="none">
            <a:spAutoFit/>
          </a:bodyPr>
          <a:lstStyle/>
          <a:p>
            <a:endParaRPr lang="en-US" sz="2000"/>
          </a:p>
        </p:txBody>
      </p:sp>
      <p:sp>
        <p:nvSpPr>
          <p:cNvPr id="87044" name="Rectangle 5"/>
          <p:cNvSpPr>
            <a:spLocks noChangeArrowheads="1"/>
          </p:cNvSpPr>
          <p:nvPr/>
        </p:nvSpPr>
        <p:spPr bwMode="auto">
          <a:xfrm>
            <a:off x="360363" y="1570038"/>
            <a:ext cx="1244600" cy="1358900"/>
          </a:xfrm>
          <a:prstGeom prst="rect">
            <a:avLst/>
          </a:prstGeom>
          <a:solidFill>
            <a:schemeClr val="accent1"/>
          </a:solidFill>
          <a:ln w="9525">
            <a:solidFill>
              <a:schemeClr val="tx1"/>
            </a:solidFill>
            <a:miter lim="800000"/>
            <a:headEnd/>
            <a:tailEnd/>
          </a:ln>
        </p:spPr>
        <p:txBody>
          <a:bodyPr wrap="none" anchor="ctr"/>
          <a:lstStyle/>
          <a:p>
            <a:pPr algn="ctr"/>
            <a:endParaRPr lang="en-US">
              <a:solidFill>
                <a:schemeClr val="bg1"/>
              </a:solidFill>
            </a:endParaRPr>
          </a:p>
        </p:txBody>
      </p:sp>
      <p:sp>
        <p:nvSpPr>
          <p:cNvPr id="87045" name="Rectangle 6"/>
          <p:cNvSpPr>
            <a:spLocks noChangeArrowheads="1"/>
          </p:cNvSpPr>
          <p:nvPr/>
        </p:nvSpPr>
        <p:spPr bwMode="auto">
          <a:xfrm>
            <a:off x="1755775" y="1654175"/>
            <a:ext cx="4260850" cy="1190625"/>
          </a:xfrm>
          <a:prstGeom prst="rect">
            <a:avLst/>
          </a:prstGeom>
          <a:noFill/>
          <a:ln w="9525">
            <a:noFill/>
            <a:miter lim="800000"/>
            <a:headEnd/>
            <a:tailEnd/>
          </a:ln>
        </p:spPr>
        <p:txBody>
          <a:bodyPr wrap="none">
            <a:spAutoFit/>
          </a:bodyPr>
          <a:lstStyle/>
          <a:p>
            <a:r>
              <a:rPr lang="en-US" b="1"/>
              <a:t>Marji Gold, MD </a:t>
            </a:r>
            <a:endParaRPr lang="en-US"/>
          </a:p>
          <a:p>
            <a:r>
              <a:rPr lang="en-US"/>
              <a:t>Professor of Family and Social Medicine</a:t>
            </a:r>
          </a:p>
          <a:p>
            <a:r>
              <a:rPr lang="en-US"/>
              <a:t>Albert Einstein College of Medicine</a:t>
            </a:r>
          </a:p>
          <a:p>
            <a:r>
              <a:rPr lang="en-US"/>
              <a:t>Bronx, NY </a:t>
            </a:r>
          </a:p>
        </p:txBody>
      </p:sp>
      <p:sp>
        <p:nvSpPr>
          <p:cNvPr id="87046" name="Rectangle 11"/>
          <p:cNvSpPr>
            <a:spLocks noChangeArrowheads="1"/>
          </p:cNvSpPr>
          <p:nvPr/>
        </p:nvSpPr>
        <p:spPr bwMode="auto">
          <a:xfrm>
            <a:off x="374650" y="3063875"/>
            <a:ext cx="1244600" cy="1358900"/>
          </a:xfrm>
          <a:prstGeom prst="rect">
            <a:avLst/>
          </a:prstGeom>
          <a:solidFill>
            <a:schemeClr val="accent1"/>
          </a:solidFill>
          <a:ln w="9525">
            <a:solidFill>
              <a:schemeClr val="tx1"/>
            </a:solidFill>
            <a:miter lim="800000"/>
            <a:headEnd/>
            <a:tailEnd/>
          </a:ln>
        </p:spPr>
        <p:txBody>
          <a:bodyPr wrap="none" anchor="ctr"/>
          <a:lstStyle/>
          <a:p>
            <a:pPr algn="ctr"/>
            <a:endParaRPr lang="en-US">
              <a:solidFill>
                <a:schemeClr val="bg1"/>
              </a:solidFill>
            </a:endParaRPr>
          </a:p>
        </p:txBody>
      </p:sp>
      <p:sp>
        <p:nvSpPr>
          <p:cNvPr id="87047" name="Rectangle 12"/>
          <p:cNvSpPr>
            <a:spLocks noChangeArrowheads="1"/>
          </p:cNvSpPr>
          <p:nvPr/>
        </p:nvSpPr>
        <p:spPr bwMode="auto">
          <a:xfrm>
            <a:off x="1727200" y="3124200"/>
            <a:ext cx="5492750" cy="1190625"/>
          </a:xfrm>
          <a:prstGeom prst="rect">
            <a:avLst/>
          </a:prstGeom>
          <a:noFill/>
          <a:ln w="9525">
            <a:noFill/>
            <a:miter lim="800000"/>
            <a:headEnd/>
            <a:tailEnd/>
          </a:ln>
        </p:spPr>
        <p:txBody>
          <a:bodyPr wrap="none">
            <a:spAutoFit/>
          </a:bodyPr>
          <a:lstStyle/>
          <a:p>
            <a:r>
              <a:rPr lang="en-US" b="1"/>
              <a:t>Jini Tanenhaus, PA, MA </a:t>
            </a:r>
            <a:endParaRPr lang="en-US"/>
          </a:p>
          <a:p>
            <a:r>
              <a:rPr lang="en-US"/>
              <a:t>Associate Vice President, Clinician Training Initiative</a:t>
            </a:r>
          </a:p>
          <a:p>
            <a:r>
              <a:rPr lang="en-US"/>
              <a:t>Planned Parenthood of New York City</a:t>
            </a:r>
          </a:p>
          <a:p>
            <a:r>
              <a:rPr lang="en-US"/>
              <a:t>New York, NY </a:t>
            </a:r>
          </a:p>
        </p:txBody>
      </p:sp>
      <p:pic>
        <p:nvPicPr>
          <p:cNvPr id="87048" name="Picture 14"/>
          <p:cNvPicPr>
            <a:picLocks noChangeAspect="1" noChangeArrowheads="1"/>
          </p:cNvPicPr>
          <p:nvPr/>
        </p:nvPicPr>
        <p:blipFill>
          <a:blip r:embed="rId3" cstate="print"/>
          <a:srcRect/>
          <a:stretch>
            <a:fillRect/>
          </a:stretch>
        </p:blipFill>
        <p:spPr bwMode="auto">
          <a:xfrm>
            <a:off x="312738" y="3011488"/>
            <a:ext cx="1331912"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Comparison of EVA to MVA*</a:t>
            </a:r>
            <a:endParaRPr lang="en-US" sz="2400" smtClean="0"/>
          </a:p>
        </p:txBody>
      </p:sp>
      <p:sp>
        <p:nvSpPr>
          <p:cNvPr id="11267" name="Text Box 3"/>
          <p:cNvSpPr txBox="1">
            <a:spLocks noChangeArrowheads="1"/>
          </p:cNvSpPr>
          <p:nvPr/>
        </p:nvSpPr>
        <p:spPr bwMode="auto">
          <a:xfrm>
            <a:off x="292100" y="6051550"/>
            <a:ext cx="3414713" cy="338138"/>
          </a:xfrm>
          <a:prstGeom prst="rect">
            <a:avLst/>
          </a:prstGeom>
          <a:noFill/>
          <a:ln w="9525">
            <a:noFill/>
            <a:miter lim="800000"/>
            <a:headEnd/>
            <a:tailEnd/>
          </a:ln>
        </p:spPr>
        <p:txBody>
          <a:bodyPr wrap="none">
            <a:spAutoFit/>
          </a:bodyPr>
          <a:lstStyle/>
          <a:p>
            <a:pPr eaLnBrk="0" hangingPunct="0"/>
            <a:r>
              <a:rPr lang="en-US" altLang="en-US" sz="1600"/>
              <a:t>Dean G, et al. </a:t>
            </a:r>
            <a:r>
              <a:rPr lang="en-US" altLang="en-US" sz="1600" i="1"/>
              <a:t>Contraception</a:t>
            </a:r>
            <a:r>
              <a:rPr lang="en-US" altLang="en-US" sz="1600"/>
              <a:t>. 2003.</a:t>
            </a:r>
          </a:p>
        </p:txBody>
      </p:sp>
      <p:graphicFrame>
        <p:nvGraphicFramePr>
          <p:cNvPr id="2385970" name="Group 50"/>
          <p:cNvGraphicFramePr>
            <a:graphicFrameLocks noGrp="1"/>
          </p:cNvGraphicFramePr>
          <p:nvPr>
            <p:ph idx="1"/>
          </p:nvPr>
        </p:nvGraphicFramePr>
        <p:xfrm>
          <a:off x="296863" y="1785938"/>
          <a:ext cx="8618537" cy="3548062"/>
        </p:xfrm>
        <a:graphic>
          <a:graphicData uri="http://schemas.openxmlformats.org/drawingml/2006/table">
            <a:tbl>
              <a:tblPr/>
              <a:tblGrid>
                <a:gridCol w="1676400"/>
                <a:gridCol w="2895600"/>
                <a:gridCol w="4046538"/>
              </a:tblGrid>
              <a:tr h="457200">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endParaRPr kumimoji="0" lang="en-US" sz="2600" b="0" i="0" u="none" strike="noStrike" cap="none" normalizeH="0" baseline="0" dirty="0" smtClean="0">
                        <a:ln>
                          <a:noFill/>
                        </a:ln>
                        <a:solidFill>
                          <a:srgbClr val="4D4D4D"/>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chemeClr val="bg1"/>
                          </a:solidFill>
                          <a:effectLst/>
                          <a:latin typeface="Arial" charset="0"/>
                        </a:rPr>
                        <a:t>EVA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chemeClr val="bg1"/>
                          </a:solidFill>
                          <a:effectLst/>
                          <a:latin typeface="Arial" charset="0"/>
                        </a:rPr>
                        <a:t>MVA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chemeClr val="tx1"/>
                          </a:solidFill>
                          <a:effectLst/>
                          <a:latin typeface="Arial" charset="0"/>
                        </a:rPr>
                        <a:t>Vacuum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chemeClr val="tx1"/>
                          </a:solidFill>
                          <a:effectLst/>
                          <a:latin typeface="Arial" charset="0"/>
                        </a:rPr>
                        <a:t>Electric pump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chemeClr val="tx1"/>
                          </a:solidFill>
                          <a:effectLst/>
                          <a:latin typeface="Arial" charset="0"/>
                        </a:rPr>
                        <a:t>Manual aspirator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57200">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chemeClr val="tx1"/>
                          </a:solidFill>
                          <a:effectLst/>
                          <a:latin typeface="Arial" charset="0"/>
                        </a:rPr>
                        <a:t>Noise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chemeClr val="tx1"/>
                          </a:solidFill>
                          <a:effectLst/>
                          <a:latin typeface="Arial" charset="0"/>
                        </a:rPr>
                        <a:t>Variable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chemeClr val="tx1"/>
                          </a:solidFill>
                          <a:effectLst/>
                          <a:latin typeface="Arial" charset="0"/>
                        </a:rPr>
                        <a:t>Quiet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chemeClr val="tx1"/>
                          </a:solidFill>
                          <a:effectLst/>
                          <a:latin typeface="Arial" charset="0"/>
                        </a:rPr>
                        <a:t>Portable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rgbClr val="4D4D4D"/>
                          </a:solidFill>
                          <a:effectLst/>
                          <a:latin typeface="Arial" charset="0"/>
                        </a:rPr>
                        <a:t>Not easily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rgbClr val="4D4D4D"/>
                          </a:solidFill>
                          <a:effectLst/>
                          <a:latin typeface="Arial"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57200">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chemeClr val="tx1"/>
                          </a:solidFill>
                          <a:effectLst/>
                          <a:latin typeface="Arial" charset="0"/>
                        </a:rPr>
                        <a:t>Cannula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rgbClr val="4D4D4D"/>
                          </a:solidFill>
                          <a:effectLst/>
                          <a:latin typeface="Arial" charset="0"/>
                        </a:rPr>
                        <a:t>4–16 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rgbClr val="4D4D4D"/>
                          </a:solidFill>
                          <a:effectLst/>
                          <a:latin typeface="Arial" charset="0"/>
                        </a:rPr>
                        <a:t>4–12 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chemeClr val="tx1"/>
                          </a:solidFill>
                          <a:effectLst/>
                          <a:latin typeface="Arial" charset="0"/>
                        </a:rPr>
                        <a:t>Capacity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rgbClr val="4D4D4D"/>
                          </a:solidFill>
                          <a:effectLst/>
                          <a:latin typeface="Arial" charset="0"/>
                        </a:rPr>
                        <a:t>350–1,200 cc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rgbClr val="4D4D4D"/>
                          </a:solidFill>
                          <a:effectLst/>
                          <a:latin typeface="Arial" charset="0"/>
                        </a:rPr>
                        <a:t>60 cc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47713">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chemeClr val="tx1"/>
                          </a:solidFill>
                          <a:effectLst/>
                          <a:latin typeface="Arial" charset="0"/>
                        </a:rPr>
                        <a:t>Suction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smtClean="0">
                          <a:ln>
                            <a:noFill/>
                          </a:ln>
                          <a:solidFill>
                            <a:srgbClr val="4D4D4D"/>
                          </a:solidFill>
                          <a:effectLst/>
                          <a:latin typeface="Arial" charset="0"/>
                        </a:rPr>
                        <a:t>Constant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rgbClr val="5C5CAE"/>
                        </a:buClr>
                        <a:buSzTx/>
                        <a:buFont typeface="Arial" charset="0"/>
                        <a:buNone/>
                        <a:tabLst/>
                      </a:pPr>
                      <a:r>
                        <a:rPr kumimoji="0" lang="en-US" sz="2600" b="0" i="0" u="none" strike="noStrike" cap="none" normalizeH="0" baseline="0" dirty="0" smtClean="0">
                          <a:ln>
                            <a:noFill/>
                          </a:ln>
                          <a:solidFill>
                            <a:srgbClr val="4D4D4D"/>
                          </a:solidFill>
                          <a:effectLst/>
                          <a:latin typeface="Arial" charset="0"/>
                        </a:rPr>
                        <a:t>Decreases to 80% </a:t>
                      </a:r>
                      <a:r>
                        <a:rPr kumimoji="0" lang="en-US" sz="2000" b="0" i="0" u="none" strike="noStrike" cap="none" normalizeH="0" baseline="0" dirty="0" smtClean="0">
                          <a:ln>
                            <a:noFill/>
                          </a:ln>
                          <a:solidFill>
                            <a:srgbClr val="4D4D4D"/>
                          </a:solidFill>
                          <a:effectLst/>
                          <a:latin typeface="Arial" charset="0"/>
                        </a:rPr>
                        <a:t>(50 </a:t>
                      </a:r>
                      <a:r>
                        <a:rPr kumimoji="0" lang="en-US" sz="2000" b="0" i="0" u="none" strike="noStrike" cap="none" normalizeH="0" baseline="0" dirty="0" err="1" smtClean="0">
                          <a:ln>
                            <a:noFill/>
                          </a:ln>
                          <a:solidFill>
                            <a:srgbClr val="4D4D4D"/>
                          </a:solidFill>
                          <a:effectLst/>
                          <a:latin typeface="Arial" charset="0"/>
                        </a:rPr>
                        <a:t>mL</a:t>
                      </a:r>
                      <a:r>
                        <a:rPr kumimoji="0" lang="en-US" sz="2000" b="0" i="0" u="none" strike="noStrike" cap="none" normalizeH="0" baseline="0" dirty="0" smtClean="0">
                          <a:ln>
                            <a:noFill/>
                          </a:ln>
                          <a:solidFill>
                            <a:srgbClr val="4D4D4D"/>
                          </a:solidFill>
                          <a:effectLst/>
                          <a:latin typeface="Arial" charset="0"/>
                        </a:rPr>
                        <a:t>) </a:t>
                      </a:r>
                      <a:r>
                        <a:rPr kumimoji="0" lang="en-US" sz="2600" b="0" i="0" u="none" strike="noStrike" cap="none" normalizeH="0" baseline="0" dirty="0" smtClean="0">
                          <a:ln>
                            <a:noFill/>
                          </a:ln>
                          <a:solidFill>
                            <a:srgbClr val="4D4D4D"/>
                          </a:solidFill>
                          <a:effectLst/>
                          <a:latin typeface="Arial" charset="0"/>
                        </a:rPr>
                        <a:t>as aspirator fills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02" name="Text Box 49"/>
          <p:cNvSpPr txBox="1">
            <a:spLocks noChangeArrowheads="1"/>
          </p:cNvSpPr>
          <p:nvPr/>
        </p:nvSpPr>
        <p:spPr bwMode="auto">
          <a:xfrm>
            <a:off x="457200" y="5410200"/>
            <a:ext cx="3635375" cy="457200"/>
          </a:xfrm>
          <a:prstGeom prst="rect">
            <a:avLst/>
          </a:prstGeom>
          <a:noFill/>
          <a:ln w="9525">
            <a:noFill/>
            <a:miter lim="800000"/>
            <a:headEnd/>
            <a:tailEnd/>
          </a:ln>
        </p:spPr>
        <p:txBody>
          <a:bodyPr>
            <a:spAutoFit/>
          </a:bodyPr>
          <a:lstStyle/>
          <a:p>
            <a:pPr>
              <a:spcBef>
                <a:spcPct val="50000"/>
              </a:spcBef>
            </a:pPr>
            <a:r>
              <a:rPr lang="en-US" sz="2400">
                <a:solidFill>
                  <a:srgbClr val="663366"/>
                </a:solidFill>
              </a:rPr>
              <a:t>* Elective abortion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TXSS_ISORIGINAL" val="1885191"/>
</p:tagLst>
</file>

<file path=ppt/tags/tag10.xml><?xml version="1.0" encoding="utf-8"?>
<p:tagLst xmlns:a="http://schemas.openxmlformats.org/drawingml/2006/main" xmlns:r="http://schemas.openxmlformats.org/officeDocument/2006/relationships" xmlns:p="http://schemas.openxmlformats.org/presentationml/2006/main">
  <p:tag name="PPTXSS_ORIGINAL" val="1854473,Group 9,426,Slide171"/>
  <p:tag name="PPTXSS_SETTINGS" val="986895,9,11,200,20,3,False,False"/>
</p:tagLst>
</file>

<file path=ppt/tags/tag11.xml><?xml version="1.0" encoding="utf-8"?>
<p:tagLst xmlns:a="http://schemas.openxmlformats.org/drawingml/2006/main" xmlns:r="http://schemas.openxmlformats.org/officeDocument/2006/relationships" xmlns:p="http://schemas.openxmlformats.org/presentationml/2006/main">
  <p:tag name="PPTXSS_ORIGINAL" val="1854473,Group 9,426,Slide171"/>
  <p:tag name="PPTXSS_SETTINGS" val="986895,9,11,200,20,3,False,False"/>
</p:tagLst>
</file>

<file path=ppt/tags/tag12.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13.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14.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15.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16.xml><?xml version="1.0" encoding="utf-8"?>
<p:tagLst xmlns:a="http://schemas.openxmlformats.org/drawingml/2006/main" xmlns:r="http://schemas.openxmlformats.org/officeDocument/2006/relationships" xmlns:p="http://schemas.openxmlformats.org/presentationml/2006/main">
  <p:tag name="PPTXSS_ORIGINAL" val="2014217,Picture 9,493,Slide238"/>
  <p:tag name="PPTXSS_SETTINGS" val="0,10,10,150,50,3,True,False"/>
  <p:tag name="PTXSS_ORIGID" val="2014218"/>
</p:tagLst>
</file>

<file path=ppt/tags/tag17.xml><?xml version="1.0" encoding="utf-8"?>
<p:tagLst xmlns:a="http://schemas.openxmlformats.org/drawingml/2006/main" xmlns:r="http://schemas.openxmlformats.org/officeDocument/2006/relationships" xmlns:p="http://schemas.openxmlformats.org/presentationml/2006/main">
  <p:tag name="PTXSS_ISORIGINAL" val="2014218"/>
  <p:tag name="PTXSS_ORIGID" val="2014217"/>
</p:tagLst>
</file>

<file path=ppt/tags/tag18.xml><?xml version="1.0" encoding="utf-8"?>
<p:tagLst xmlns:a="http://schemas.openxmlformats.org/drawingml/2006/main" xmlns:r="http://schemas.openxmlformats.org/officeDocument/2006/relationships" xmlns:p="http://schemas.openxmlformats.org/presentationml/2006/main">
  <p:tag name="PPTXSS_ORIGINAL" val="2010119,Picture 7,486,Slide231"/>
  <p:tag name="PPTXSS_SETTINGS" val="0,10,10,150,50,3,True,False"/>
  <p:tag name="PTXSS_ORIGID" val="2010120"/>
</p:tagLst>
</file>

<file path=ppt/tags/tag19.xml><?xml version="1.0" encoding="utf-8"?>
<p:tagLst xmlns:a="http://schemas.openxmlformats.org/drawingml/2006/main" xmlns:r="http://schemas.openxmlformats.org/officeDocument/2006/relationships" xmlns:p="http://schemas.openxmlformats.org/presentationml/2006/main">
  <p:tag name="PPTXSS_ORIGINAL" val="2018311,Picture 7,495,Slide240"/>
  <p:tag name="PPTXSS_SETTINGS" val="0,10,10,150,50,3,True,False"/>
  <p:tag name="PTXSS_ORIGID" val="2018312"/>
</p:tagLst>
</file>

<file path=ppt/tags/tag2.xml><?xml version="1.0" encoding="utf-8"?>
<p:tagLst xmlns:a="http://schemas.openxmlformats.org/drawingml/2006/main" xmlns:r="http://schemas.openxmlformats.org/officeDocument/2006/relationships" xmlns:p="http://schemas.openxmlformats.org/presentationml/2006/main">
  <p:tag name="PPTXSS_ORIGINAL" val="1483787,Group 11,363,Slide108"/>
  <p:tag name="PPTXSS_SETTINGS" val="5197647,10,10,150,40,3,False,False"/>
</p:tagLst>
</file>

<file path=ppt/tags/tag20.xml><?xml version="1.0" encoding="utf-8"?>
<p:tagLst xmlns:a="http://schemas.openxmlformats.org/drawingml/2006/main" xmlns:r="http://schemas.openxmlformats.org/officeDocument/2006/relationships" xmlns:p="http://schemas.openxmlformats.org/presentationml/2006/main">
  <p:tag name="PTXSS_ISORIGINAL" val="2018312"/>
  <p:tag name="PTXSS_ORIGID" val="2018311"/>
</p:tagLst>
</file>

<file path=ppt/tags/tag21.xml><?xml version="1.0" encoding="utf-8"?>
<p:tagLst xmlns:a="http://schemas.openxmlformats.org/drawingml/2006/main" xmlns:r="http://schemas.openxmlformats.org/officeDocument/2006/relationships" xmlns:p="http://schemas.openxmlformats.org/presentationml/2006/main">
  <p:tag name="PPTXSS_ORIGINAL" val="2020380,Group 28,496,Slide241"/>
  <p:tag name="PPTXSS_SETTINGS" val="0,10,10,150,50,3,True,False"/>
  <p:tag name="PTXSS_ORIGID" val="2020381"/>
</p:tagLst>
</file>

<file path=ppt/tags/tag22.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23.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24.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25.xml><?xml version="1.0" encoding="utf-8"?>
<p:tagLst xmlns:a="http://schemas.openxmlformats.org/drawingml/2006/main" xmlns:r="http://schemas.openxmlformats.org/officeDocument/2006/relationships" xmlns:p="http://schemas.openxmlformats.org/presentationml/2006/main">
  <p:tag name="PPTXSS_ORIGINAL" val="2439191,Picture 23,612,Slide357"/>
  <p:tag name="PPTXSS_SETTINGS" val="0,10,10,150,50,3,True,False"/>
  <p:tag name="PTXSS_ORIGID" val="2439196"/>
</p:tagLst>
</file>

<file path=ppt/tags/tag26.xml><?xml version="1.0" encoding="utf-8"?>
<p:tagLst xmlns:a="http://schemas.openxmlformats.org/drawingml/2006/main" xmlns:r="http://schemas.openxmlformats.org/officeDocument/2006/relationships" xmlns:p="http://schemas.openxmlformats.org/presentationml/2006/main">
  <p:tag name="PTXSS_ISORIGINAL" val="2439198"/>
  <p:tag name="PTXSS_ORIGID" val="2439189"/>
</p:tagLst>
</file>

<file path=ppt/tags/tag27.xml><?xml version="1.0" encoding="utf-8"?>
<p:tagLst xmlns:a="http://schemas.openxmlformats.org/drawingml/2006/main" xmlns:r="http://schemas.openxmlformats.org/officeDocument/2006/relationships" xmlns:p="http://schemas.openxmlformats.org/presentationml/2006/main">
  <p:tag name="PPTXSS_ORIGINAL" val="2439190,Picture 22,612,Slide357"/>
  <p:tag name="PPTXSS_SETTINGS" val="0,10,10,150,50,3,True,False"/>
  <p:tag name="PTXSS_ORIGID" val="2439194"/>
</p:tagLst>
</file>

<file path=ppt/tags/tag28.xml><?xml version="1.0" encoding="utf-8"?>
<p:tagLst xmlns:a="http://schemas.openxmlformats.org/drawingml/2006/main" xmlns:r="http://schemas.openxmlformats.org/officeDocument/2006/relationships" xmlns:p="http://schemas.openxmlformats.org/presentationml/2006/main">
  <p:tag name="PTXSS_ISORIGINAL" val="2439194"/>
  <p:tag name="PTXSS_ORIGID" val="2439190"/>
</p:tagLst>
</file>

<file path=ppt/tags/tag29.xml><?xml version="1.0" encoding="utf-8"?>
<p:tagLst xmlns:a="http://schemas.openxmlformats.org/drawingml/2006/main" xmlns:r="http://schemas.openxmlformats.org/officeDocument/2006/relationships" xmlns:p="http://schemas.openxmlformats.org/presentationml/2006/main">
  <p:tag name="PTXSS_ISORIGINAL" val="2439196"/>
  <p:tag name="PTXSS_ORIGID" val="2439191"/>
</p:tagLst>
</file>

<file path=ppt/tags/tag3.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30.xml><?xml version="1.0" encoding="utf-8"?>
<p:tagLst xmlns:a="http://schemas.openxmlformats.org/drawingml/2006/main" xmlns:r="http://schemas.openxmlformats.org/officeDocument/2006/relationships" xmlns:p="http://schemas.openxmlformats.org/presentationml/2006/main">
  <p:tag name="PPTXSS_ORIGINAL" val="2439193,Picture 25,612,Slide357"/>
  <p:tag name="PPTXSS_SETTINGS" val="0,10,10,150,50,3,True,False"/>
  <p:tag name="PTXSS_ORIGID" val="2439197"/>
</p:tagLst>
</file>

<file path=ppt/tags/tag31.xml><?xml version="1.0" encoding="utf-8"?>
<p:tagLst xmlns:a="http://schemas.openxmlformats.org/drawingml/2006/main" xmlns:r="http://schemas.openxmlformats.org/officeDocument/2006/relationships" xmlns:p="http://schemas.openxmlformats.org/presentationml/2006/main">
  <p:tag name="PTXSS_ISORIGINAL" val="2439197"/>
  <p:tag name="PTXSS_ORIGID" val="2439193"/>
</p:tagLst>
</file>

<file path=ppt/tags/tag32.xml><?xml version="1.0" encoding="utf-8"?>
<p:tagLst xmlns:a="http://schemas.openxmlformats.org/drawingml/2006/main" xmlns:r="http://schemas.openxmlformats.org/officeDocument/2006/relationships" xmlns:p="http://schemas.openxmlformats.org/presentationml/2006/main">
  <p:tag name="PPTXSS_ORIGINAL" val="2439188,Picture 20,612,Slide357"/>
  <p:tag name="PPTXSS_SETTINGS" val="0,10,10,150,50,3,True,False"/>
  <p:tag name="PTXSS_ORIGID" val="2439195"/>
</p:tagLst>
</file>

<file path=ppt/tags/tag33.xml><?xml version="1.0" encoding="utf-8"?>
<p:tagLst xmlns:a="http://schemas.openxmlformats.org/drawingml/2006/main" xmlns:r="http://schemas.openxmlformats.org/officeDocument/2006/relationships" xmlns:p="http://schemas.openxmlformats.org/presentationml/2006/main">
  <p:tag name="PTXSS_ISORIGINAL" val="2439195"/>
  <p:tag name="PTXSS_ORIGID" val="2439188"/>
</p:tagLst>
</file>

<file path=ppt/tags/tag34.xml><?xml version="1.0" encoding="utf-8"?>
<p:tagLst xmlns:a="http://schemas.openxmlformats.org/drawingml/2006/main" xmlns:r="http://schemas.openxmlformats.org/officeDocument/2006/relationships" xmlns:p="http://schemas.openxmlformats.org/presentationml/2006/main">
  <p:tag name="PPTXSS_ORIGINAL" val="2439189,Picture 21,612,Slide357"/>
  <p:tag name="PPTXSS_SETTINGS" val="0,10,10,150,50,3,True,False"/>
  <p:tag name="PTXSS_ORIGID" val="2439198"/>
</p:tagLst>
</file>

<file path=ppt/tags/tag35.xml><?xml version="1.0" encoding="utf-8"?>
<p:tagLst xmlns:a="http://schemas.openxmlformats.org/drawingml/2006/main" xmlns:r="http://schemas.openxmlformats.org/officeDocument/2006/relationships" xmlns:p="http://schemas.openxmlformats.org/presentationml/2006/main">
  <p:tag name="PTXSS_ISORIGINAL" val="2523143"/>
  <p:tag name="PTXSS_ORIGID" val="2523142"/>
</p:tagLst>
</file>

<file path=ppt/tags/tag36.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37.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38.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39.xml><?xml version="1.0" encoding="utf-8"?>
<p:tagLst xmlns:a="http://schemas.openxmlformats.org/drawingml/2006/main" xmlns:r="http://schemas.openxmlformats.org/officeDocument/2006/relationships" xmlns:p="http://schemas.openxmlformats.org/presentationml/2006/main">
  <p:tag name="PPTXSS_ORIGINAL" val="2461701,Picture 5,623,Slide368"/>
  <p:tag name="PPTXSS_SETTINGS" val="0,10,10,150,50,3,True,False"/>
  <p:tag name="PTXSS_ORIGID" val="2461703"/>
</p:tagLst>
</file>

<file path=ppt/tags/tag4.xml><?xml version="1.0" encoding="utf-8"?>
<p:tagLst xmlns:a="http://schemas.openxmlformats.org/drawingml/2006/main" xmlns:r="http://schemas.openxmlformats.org/officeDocument/2006/relationships" xmlns:p="http://schemas.openxmlformats.org/presentationml/2006/main">
  <p:tag name="SAVESELECTION" val="True"/>
</p:tagLst>
</file>

<file path=ppt/tags/tag40.xml><?xml version="1.0" encoding="utf-8"?>
<p:tagLst xmlns:a="http://schemas.openxmlformats.org/drawingml/2006/main" xmlns:r="http://schemas.openxmlformats.org/officeDocument/2006/relationships" xmlns:p="http://schemas.openxmlformats.org/presentationml/2006/main">
  <p:tag name="PTXSS_ISORIGINAL" val="2461703"/>
  <p:tag name="PTXSS_ORIGID" val="2461701"/>
</p:tagLst>
</file>

<file path=ppt/tags/tag41.xml><?xml version="1.0" encoding="utf-8"?>
<p:tagLst xmlns:a="http://schemas.openxmlformats.org/drawingml/2006/main" xmlns:r="http://schemas.openxmlformats.org/officeDocument/2006/relationships" xmlns:p="http://schemas.openxmlformats.org/presentationml/2006/main">
  <p:tag name="PPTXSS_ORIGINAL" val="2461701,Picture 5,623,Slide368"/>
  <p:tag name="PPTXSS_SETTINGS" val="0,10,10,150,50,3,True,False"/>
  <p:tag name="PTXSS_ORIGID" val="2461703"/>
</p:tagLst>
</file>

<file path=ppt/tags/tag42.xml><?xml version="1.0" encoding="utf-8"?>
<p:tagLst xmlns:a="http://schemas.openxmlformats.org/drawingml/2006/main" xmlns:r="http://schemas.openxmlformats.org/officeDocument/2006/relationships" xmlns:p="http://schemas.openxmlformats.org/presentationml/2006/main">
  <p:tag name="PTXSS_ISORIGINAL" val="2461703"/>
  <p:tag name="PTXSS_ORIGID" val="2461701"/>
</p:tagLst>
</file>

<file path=ppt/tags/tag43.xml><?xml version="1.0" encoding="utf-8"?>
<p:tagLst xmlns:a="http://schemas.openxmlformats.org/drawingml/2006/main" xmlns:r="http://schemas.openxmlformats.org/officeDocument/2006/relationships" xmlns:p="http://schemas.openxmlformats.org/presentationml/2006/main">
  <p:tag name="PPTXSS_ORIGINAL" val="2220040,AutoShape 8,582,Slide327"/>
  <p:tag name="PPTXSS_SETTINGS" val="0,10,10,150,50,3,True,False"/>
  <p:tag name="PTXSS_ORIGID" val="2220041"/>
</p:tagLst>
</file>

<file path=ppt/tags/tag44.xml><?xml version="1.0" encoding="utf-8"?>
<p:tagLst xmlns:a="http://schemas.openxmlformats.org/drawingml/2006/main" xmlns:r="http://schemas.openxmlformats.org/officeDocument/2006/relationships" xmlns:p="http://schemas.openxmlformats.org/presentationml/2006/main">
  <p:tag name="PTXSS_ISORIGINAL" val="2220041"/>
  <p:tag name="PTXSS_ORIGID" val="2220040"/>
</p:tagLst>
</file>

<file path=ppt/tags/tag45.xml><?xml version="1.0" encoding="utf-8"?>
<p:tagLst xmlns:a="http://schemas.openxmlformats.org/drawingml/2006/main" xmlns:r="http://schemas.openxmlformats.org/officeDocument/2006/relationships" xmlns:p="http://schemas.openxmlformats.org/presentationml/2006/main">
  <p:tag name="PPTXSS_ORIGINAL" val="1961992,Picture 8,466,Slide211"/>
  <p:tag name="PPTXSS_SETTINGS" val="0,10,10,150,50,3,True,False"/>
  <p:tag name="PTXSS_ORIGID" val="1961997"/>
</p:tagLst>
</file>

<file path=ppt/tags/tag46.xml><?xml version="1.0" encoding="utf-8"?>
<p:tagLst xmlns:a="http://schemas.openxmlformats.org/drawingml/2006/main" xmlns:r="http://schemas.openxmlformats.org/officeDocument/2006/relationships" xmlns:p="http://schemas.openxmlformats.org/presentationml/2006/main">
  <p:tag name="PPTXSS_ORIGINAL" val="2119686,Picture 6,544,Slide289"/>
  <p:tag name="PPTXSS_SETTINGS" val="0,10,10,150,50,3,True,False"/>
  <p:tag name="PTXSS_ORIGID" val="2119688"/>
</p:tagLst>
</file>

<file path=ppt/tags/tag47.xml><?xml version="1.0" encoding="utf-8"?>
<p:tagLst xmlns:a="http://schemas.openxmlformats.org/drawingml/2006/main" xmlns:r="http://schemas.openxmlformats.org/officeDocument/2006/relationships" xmlns:p="http://schemas.openxmlformats.org/presentationml/2006/main">
  <p:tag name="PTXSS_ISORIGINAL" val="2119688"/>
  <p:tag name="PTXSS_ORIGID" val="2119686"/>
</p:tagLst>
</file>

<file path=ppt/tags/tag48.xml><?xml version="1.0" encoding="utf-8"?>
<p:tagLst xmlns:a="http://schemas.openxmlformats.org/drawingml/2006/main" xmlns:r="http://schemas.openxmlformats.org/officeDocument/2006/relationships" xmlns:p="http://schemas.openxmlformats.org/presentationml/2006/main">
  <p:tag name="PPTXSS_ORIGINAL" val="2310259,Group 115,554,Slide299"/>
  <p:tag name="PPTXSS_SETTINGS" val="0,10,10,150,50,3,True,False"/>
  <p:tag name="PTXSS_ORIGID" val="2310268"/>
</p:tagLst>
</file>

<file path=ppt/tags/tag49.xml><?xml version="1.0" encoding="utf-8"?>
<p:tagLst xmlns:a="http://schemas.openxmlformats.org/drawingml/2006/main" xmlns:r="http://schemas.openxmlformats.org/officeDocument/2006/relationships" xmlns:p="http://schemas.openxmlformats.org/presentationml/2006/main">
  <p:tag name="PPTXSS_ORIGINAL" val="2310260,Group 116,554,Slide299"/>
  <p:tag name="PPTXSS_SETTINGS" val="0,10,10,150,50,3,True,False"/>
  <p:tag name="PTXSS_ORIGID" val="2310269"/>
</p:tagLst>
</file>

<file path=ppt/tags/tag5.xml><?xml version="1.0" encoding="utf-8"?>
<p:tagLst xmlns:a="http://schemas.openxmlformats.org/drawingml/2006/main" xmlns:r="http://schemas.openxmlformats.org/officeDocument/2006/relationships" xmlns:p="http://schemas.openxmlformats.org/presentationml/2006/main">
  <p:tag name="PPTXSS_SETTINGS" val="5197647,11,9,200,40,3,False,False"/>
  <p:tag name="PTXSS_ISORIGINAL" val="1622024,Picture 8"/>
</p:tagLst>
</file>

<file path=ppt/tags/tag50.xml><?xml version="1.0" encoding="utf-8"?>
<p:tagLst xmlns:a="http://schemas.openxmlformats.org/drawingml/2006/main" xmlns:r="http://schemas.openxmlformats.org/officeDocument/2006/relationships" xmlns:p="http://schemas.openxmlformats.org/presentationml/2006/main">
  <p:tag name="PPTXSS_ORIGINAL" val="2310262,Group 118,554,Slide299"/>
  <p:tag name="PPTXSS_SETTINGS" val="0,10,10,150,50,3,True,False"/>
  <p:tag name="PTXSS_ORIGID" val="2310270"/>
</p:tagLst>
</file>

<file path=ppt/tags/tag51.xml><?xml version="1.0" encoding="utf-8"?>
<p:tagLst xmlns:a="http://schemas.openxmlformats.org/drawingml/2006/main" xmlns:r="http://schemas.openxmlformats.org/officeDocument/2006/relationships" xmlns:p="http://schemas.openxmlformats.org/presentationml/2006/main">
  <p:tag name="PPTXSS_ORIGINAL" val="2310263,Group 119,554,Slide299"/>
  <p:tag name="PPTXSS_SETTINGS" val="0,10,10,150,50,3,True,False"/>
  <p:tag name="PTXSS_ORIGID" val="2310271"/>
</p:tagLst>
</file>

<file path=ppt/tags/tag52.xml><?xml version="1.0" encoding="utf-8"?>
<p:tagLst xmlns:a="http://schemas.openxmlformats.org/drawingml/2006/main" xmlns:r="http://schemas.openxmlformats.org/officeDocument/2006/relationships" xmlns:p="http://schemas.openxmlformats.org/presentationml/2006/main">
  <p:tag name="PPTXSS_ORIGINAL" val="2310264,Group 120,554,Slide299"/>
  <p:tag name="PPTXSS_SETTINGS" val="0,10,10,150,50,3,True,False"/>
  <p:tag name="PTXSS_ORIGID" val="2310272"/>
</p:tagLst>
</file>

<file path=ppt/tags/tag53.xml><?xml version="1.0" encoding="utf-8"?>
<p:tagLst xmlns:a="http://schemas.openxmlformats.org/drawingml/2006/main" xmlns:r="http://schemas.openxmlformats.org/officeDocument/2006/relationships" xmlns:p="http://schemas.openxmlformats.org/presentationml/2006/main">
  <p:tag name="PPTXSS_ORIGINAL" val="2310265,Group 121,554,Slide299"/>
  <p:tag name="PPTXSS_SETTINGS" val="0,10,10,150,50,3,True,False"/>
  <p:tag name="PTXSS_ORIGID" val="2310273"/>
</p:tagLst>
</file>

<file path=ppt/tags/tag54.xml><?xml version="1.0" encoding="utf-8"?>
<p:tagLst xmlns:a="http://schemas.openxmlformats.org/drawingml/2006/main" xmlns:r="http://schemas.openxmlformats.org/officeDocument/2006/relationships" xmlns:p="http://schemas.openxmlformats.org/presentationml/2006/main">
  <p:tag name="PPTXSS_ORIGINAL" val="2310266,Group 122,554,Slide299"/>
  <p:tag name="PPTXSS_SETTINGS" val="0,10,10,150,50,3,True,False"/>
  <p:tag name="PTXSS_ORIGID" val="2310274"/>
</p:tagLst>
</file>

<file path=ppt/tags/tag55.xml><?xml version="1.0" encoding="utf-8"?>
<p:tagLst xmlns:a="http://schemas.openxmlformats.org/drawingml/2006/main" xmlns:r="http://schemas.openxmlformats.org/officeDocument/2006/relationships" xmlns:p="http://schemas.openxmlformats.org/presentationml/2006/main">
  <p:tag name="PPTXSS_ORIGINAL" val="2310267,Group 123,554,Slide299"/>
  <p:tag name="PPTXSS_SETTINGS" val="0,10,10,150,50,3,True,False"/>
  <p:tag name="PTXSS_ORIGID" val="2310275"/>
</p:tagLst>
</file>

<file path=ppt/tags/tag56.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57.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58.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59.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6.xml><?xml version="1.0" encoding="utf-8"?>
<p:tagLst xmlns:a="http://schemas.openxmlformats.org/drawingml/2006/main" xmlns:r="http://schemas.openxmlformats.org/officeDocument/2006/relationships" xmlns:p="http://schemas.openxmlformats.org/presentationml/2006/main">
  <p:tag name="PPTXSS_ORIGINAL" val="1983493,Rectangle 5,479,Slide224"/>
  <p:tag name="PPTXSS_SETTINGS" val="0,10,10,150,50,3,True,False"/>
  <p:tag name="PTXSS_ORIGID" val="1983504"/>
</p:tagLst>
</file>

<file path=ppt/tags/tag60.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61.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62.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63.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64.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65.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7.xml><?xml version="1.0" encoding="utf-8"?>
<p:tagLst xmlns:a="http://schemas.openxmlformats.org/drawingml/2006/main" xmlns:r="http://schemas.openxmlformats.org/officeDocument/2006/relationships" xmlns:p="http://schemas.openxmlformats.org/presentationml/2006/main">
  <p:tag name="PTXSS_ISORIGINAL" val="1983504"/>
  <p:tag name="PTXSS_ORIGID" val="1983493"/>
</p:tagLst>
</file>

<file path=ppt/tags/tag8.xml><?xml version="1.0" encoding="utf-8"?>
<p:tagLst xmlns:a="http://schemas.openxmlformats.org/drawingml/2006/main" xmlns:r="http://schemas.openxmlformats.org/officeDocument/2006/relationships" xmlns:p="http://schemas.openxmlformats.org/presentationml/2006/main">
  <p:tag name="PPTXSS_ORIGINAL" val="1854473,Group 9,426,Slide171"/>
  <p:tag name="PPTXSS_SETTINGS" val="986895,9,11,200,20,3,False,False"/>
</p:tagLst>
</file>

<file path=ppt/tags/tag9.xml><?xml version="1.0" encoding="utf-8"?>
<p:tagLst xmlns:a="http://schemas.openxmlformats.org/drawingml/2006/main" xmlns:r="http://schemas.openxmlformats.org/officeDocument/2006/relationships" xmlns:p="http://schemas.openxmlformats.org/presentationml/2006/main">
  <p:tag name="PPTXSS_ORIGINAL" val="1854473,Group 9,426,Slide171"/>
  <p:tag name="PPTXSS_SETTINGS" val="986895,9,11,200,20,3,False,False"/>
</p:tagLst>
</file>

<file path=ppt/theme/theme1.xml><?xml version="1.0" encoding="utf-8"?>
<a:theme xmlns:a="http://schemas.openxmlformats.org/drawingml/2006/main" name="Bullet Slide">
  <a:themeElements>
    <a:clrScheme name="Bullet Slide 1">
      <a:dk1>
        <a:srgbClr val="4D4D4D"/>
      </a:dk1>
      <a:lt1>
        <a:srgbClr val="FFFFFF"/>
      </a:lt1>
      <a:dk2>
        <a:srgbClr val="663366"/>
      </a:dk2>
      <a:lt2>
        <a:srgbClr val="C0C0C0"/>
      </a:lt2>
      <a:accent1>
        <a:srgbClr val="5C5CAE"/>
      </a:accent1>
      <a:accent2>
        <a:srgbClr val="333399"/>
      </a:accent2>
      <a:accent3>
        <a:srgbClr val="FFFFFF"/>
      </a:accent3>
      <a:accent4>
        <a:srgbClr val="404040"/>
      </a:accent4>
      <a:accent5>
        <a:srgbClr val="B5B5D3"/>
      </a:accent5>
      <a:accent6>
        <a:srgbClr val="2D2D8A"/>
      </a:accent6>
      <a:hlink>
        <a:srgbClr val="663366"/>
      </a:hlink>
      <a:folHlink>
        <a:srgbClr val="CC0066"/>
      </a:folHlink>
    </a:clrScheme>
    <a:fontScheme name="Bulle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4D4D4D"/>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4D4D4D"/>
            </a:solidFill>
            <a:effectLst/>
            <a:latin typeface="Arial" charset="0"/>
          </a:defRPr>
        </a:defPPr>
      </a:lstStyle>
    </a:lnDef>
  </a:objectDefaults>
  <a:extraClrSchemeLst>
    <a:extraClrScheme>
      <a:clrScheme name="Bullet Slide 1">
        <a:dk1>
          <a:srgbClr val="4D4D4D"/>
        </a:dk1>
        <a:lt1>
          <a:srgbClr val="FFFFFF"/>
        </a:lt1>
        <a:dk2>
          <a:srgbClr val="663366"/>
        </a:dk2>
        <a:lt2>
          <a:srgbClr val="C0C0C0"/>
        </a:lt2>
        <a:accent1>
          <a:srgbClr val="5C5CAE"/>
        </a:accent1>
        <a:accent2>
          <a:srgbClr val="333399"/>
        </a:accent2>
        <a:accent3>
          <a:srgbClr val="FFFFFF"/>
        </a:accent3>
        <a:accent4>
          <a:srgbClr val="404040"/>
        </a:accent4>
        <a:accent5>
          <a:srgbClr val="B5B5D3"/>
        </a:accent5>
        <a:accent6>
          <a:srgbClr val="2D2D8A"/>
        </a:accent6>
        <a:hlink>
          <a:srgbClr val="663366"/>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17354</Words>
  <Application>Microsoft Office PowerPoint</Application>
  <PresentationFormat>On-screen Show (4:3)</PresentationFormat>
  <Paragraphs>1610</Paragraphs>
  <Slides>83</Slides>
  <Notes>83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Wingdings</vt:lpstr>
      <vt:lpstr>Times New Roman</vt:lpstr>
      <vt:lpstr>Symbol</vt:lpstr>
      <vt:lpstr>Times</vt:lpstr>
      <vt:lpstr>Bullet Slide</vt:lpstr>
      <vt:lpstr>Slide 1</vt:lpstr>
      <vt:lpstr>Expert Medical Advisory Committee</vt:lpstr>
      <vt:lpstr>Learning Objectives</vt:lpstr>
      <vt:lpstr>Learning Objectives (continued)</vt:lpstr>
      <vt:lpstr>Module 1:  Manual Vacuum Aspiration Overview</vt:lpstr>
      <vt:lpstr>Incidence of Early Pregnancy Loss </vt:lpstr>
      <vt:lpstr>What Is a Manual Vacuum Aspirator?</vt:lpstr>
      <vt:lpstr>History of MVA</vt:lpstr>
      <vt:lpstr>Comparison of EVA to MVA*</vt:lpstr>
      <vt:lpstr>Products of Conception (POC)</vt:lpstr>
      <vt:lpstr>Using MVA for treatment/completion of spontaneous abortion</vt:lpstr>
      <vt:lpstr>Complications with MVA</vt:lpstr>
      <vt:lpstr>MVA vs. EVA Complication Rates</vt:lpstr>
      <vt:lpstr>MVA vs. EVA Complication Rates (continued)</vt:lpstr>
      <vt:lpstr>MVA vs. EVA Complication Rates (continued)</vt:lpstr>
      <vt:lpstr>Early Abortion with MVA: Study </vt:lpstr>
      <vt:lpstr>Early Abortion with MVA or EVA: Study</vt:lpstr>
      <vt:lpstr>Early Abortion with MVA or EVA: Study (continued) </vt:lpstr>
      <vt:lpstr>Early Abortion with MVA or EVA: Study (continued) </vt:lpstr>
      <vt:lpstr>Early Abortion with MVA or EVA: Study (continued)</vt:lpstr>
      <vt:lpstr>MVA and POC: Study</vt:lpstr>
      <vt:lpstr>MVA and POC: Study (continued)</vt:lpstr>
      <vt:lpstr>Safety and Efficacy:  Family Practice Office</vt:lpstr>
      <vt:lpstr>Safety and Efficacy:  Family Practice Office (continued)</vt:lpstr>
      <vt:lpstr>Patient Satisfaction</vt:lpstr>
      <vt:lpstr>MVA Safety and Efficacy: Summary</vt:lpstr>
      <vt:lpstr>MVA in Office Settings</vt:lpstr>
      <vt:lpstr>Module 2: Manual Vacuum Aspiration for Early Pregnancy Loss</vt:lpstr>
      <vt:lpstr>MVA Steps</vt:lpstr>
      <vt:lpstr>MVA Instruments</vt:lpstr>
      <vt:lpstr>Steps for Performing MVA</vt:lpstr>
      <vt:lpstr>MVA and Pain</vt:lpstr>
      <vt:lpstr>Effective Pain Management</vt:lpstr>
      <vt:lpstr>Pain Management Philosophies </vt:lpstr>
      <vt:lpstr>Pain Management Techniques</vt:lpstr>
      <vt:lpstr>Paracervical Block</vt:lpstr>
      <vt:lpstr>Efficacy of Ancillary Anesthesia</vt:lpstr>
      <vt:lpstr>Sharp Curettage and Pain</vt:lpstr>
      <vt:lpstr>Sharp Curettage and MVA</vt:lpstr>
      <vt:lpstr>Sharp Curettage and MVA (continued)</vt:lpstr>
      <vt:lpstr>Who Can Provide MVA for Early Pregnancy Loss?</vt:lpstr>
      <vt:lpstr>Facilities Needed for MVA</vt:lpstr>
      <vt:lpstr>Medications and Supplies Needed for MVA</vt:lpstr>
      <vt:lpstr>Medications and Supplies Needed for MVA (continued)</vt:lpstr>
      <vt:lpstr>Equipment Needed for MVA</vt:lpstr>
      <vt:lpstr>Equipment Needed for MVA (continued)</vt:lpstr>
      <vt:lpstr>Equipment Needed for MVA (continued)</vt:lpstr>
      <vt:lpstr>Equipment Needed for MVA (continued)</vt:lpstr>
      <vt:lpstr>MVA and Follow-up Ultrasound</vt:lpstr>
      <vt:lpstr>Slide 50</vt:lpstr>
      <vt:lpstr>Indications for MVA   </vt:lpstr>
      <vt:lpstr>Use Caution in Women with…</vt:lpstr>
      <vt:lpstr>Counseling for MVA</vt:lpstr>
      <vt:lpstr>Counseling for MVA (continued)</vt:lpstr>
      <vt:lpstr>Counseling for MVA (continued)</vt:lpstr>
      <vt:lpstr>Post-Procedure Care</vt:lpstr>
      <vt:lpstr>Post-Procedure Care (continued)</vt:lpstr>
      <vt:lpstr>Instructions for Aftercare</vt:lpstr>
      <vt:lpstr>When Women Should Contact Clinician</vt:lpstr>
      <vt:lpstr>Contraception After MVA</vt:lpstr>
      <vt:lpstr>Contraception After MVA (continued)</vt:lpstr>
      <vt:lpstr>Module 3:  Medication Management of Early Pregnancy Loss</vt:lpstr>
      <vt:lpstr>Regimen</vt:lpstr>
      <vt:lpstr>Efficacy: Medication vs. Expectant Management</vt:lpstr>
      <vt:lpstr>Efficacy: Medication Management vs. Vacuum Aspiration</vt:lpstr>
      <vt:lpstr>Safety Issues with Medication Management</vt:lpstr>
      <vt:lpstr>Patient Intake Steps for Medication Management</vt:lpstr>
      <vt:lpstr>Pain Management</vt:lpstr>
      <vt:lpstr>When Women Should Contact Clinician</vt:lpstr>
      <vt:lpstr>Follow-up After Medication Management, Spontaneous Abortion</vt:lpstr>
      <vt:lpstr>Module 4:  Counseling Women on MVA Versus Medication Management of Early Pregnancy Loss</vt:lpstr>
      <vt:lpstr>Factors to Consider</vt:lpstr>
      <vt:lpstr>Duration of Pregnancy</vt:lpstr>
      <vt:lpstr>Efficacy of Early Pregnancy Loss Management Options</vt:lpstr>
      <vt:lpstr>Safety of Early Pregnancy Loss Management Options</vt:lpstr>
      <vt:lpstr>Expectations</vt:lpstr>
      <vt:lpstr>Pain Management for Early Pregnancy Loss Options</vt:lpstr>
      <vt:lpstr>Location: Where Expulsion Occurs</vt:lpstr>
      <vt:lpstr>Time Required for Procedure</vt:lpstr>
      <vt:lpstr>MVA Training Organizations</vt:lpstr>
      <vt:lpstr>Slide 81</vt:lpstr>
      <vt:lpstr>Expert Medical Advisory Committee</vt:lpstr>
      <vt:lpstr>Expert Medical Advisory Committee (continued)</vt:lpstr>
    </vt:vector>
  </TitlesOfParts>
  <Company>ARHP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Initial Caps: 40-point Arial</dc:title>
  <dc:creator>Victoria Reyes</dc:creator>
  <cp:lastModifiedBy>Liam</cp:lastModifiedBy>
  <cp:revision>126</cp:revision>
  <dcterms:created xsi:type="dcterms:W3CDTF">2007-11-19T19:26:17Z</dcterms:created>
  <dcterms:modified xsi:type="dcterms:W3CDTF">2015-04-01T13:09:44Z</dcterms:modified>
</cp:coreProperties>
</file>