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tags/tag3.xml" ContentType="application/vnd.openxmlformats-officedocument.presentationml.tags+xml"/>
  <Override PartName="/ppt/notesSlides/notesSlide3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83"/>
  </p:notesMasterIdLst>
  <p:handoutMasterIdLst>
    <p:handoutMasterId r:id="rId84"/>
  </p:handoutMasterIdLst>
  <p:sldIdLst>
    <p:sldId id="256" r:id="rId2"/>
    <p:sldId id="432" r:id="rId3"/>
    <p:sldId id="319" r:id="rId4"/>
    <p:sldId id="407" r:id="rId5"/>
    <p:sldId id="257" r:id="rId6"/>
    <p:sldId id="395" r:id="rId7"/>
    <p:sldId id="320" r:id="rId8"/>
    <p:sldId id="449" r:id="rId9"/>
    <p:sldId id="371" r:id="rId10"/>
    <p:sldId id="426" r:id="rId11"/>
    <p:sldId id="376" r:id="rId12"/>
    <p:sldId id="390" r:id="rId13"/>
    <p:sldId id="391" r:id="rId14"/>
    <p:sldId id="377" r:id="rId15"/>
    <p:sldId id="437" r:id="rId16"/>
    <p:sldId id="422" r:id="rId17"/>
    <p:sldId id="367" r:id="rId18"/>
    <p:sldId id="321" r:id="rId19"/>
    <p:sldId id="360" r:id="rId20"/>
    <p:sldId id="316" r:id="rId21"/>
    <p:sldId id="310" r:id="rId22"/>
    <p:sldId id="264" r:id="rId23"/>
    <p:sldId id="392" r:id="rId24"/>
    <p:sldId id="380" r:id="rId25"/>
    <p:sldId id="431" r:id="rId26"/>
    <p:sldId id="427" r:id="rId27"/>
    <p:sldId id="381" r:id="rId28"/>
    <p:sldId id="311" r:id="rId29"/>
    <p:sldId id="267" r:id="rId30"/>
    <p:sldId id="393" r:id="rId31"/>
    <p:sldId id="382" r:id="rId32"/>
    <p:sldId id="440" r:id="rId33"/>
    <p:sldId id="441" r:id="rId34"/>
    <p:sldId id="373" r:id="rId35"/>
    <p:sldId id="372" r:id="rId36"/>
    <p:sldId id="384" r:id="rId37"/>
    <p:sldId id="269" r:id="rId38"/>
    <p:sldId id="383" r:id="rId39"/>
    <p:sldId id="450" r:id="rId40"/>
    <p:sldId id="425" r:id="rId41"/>
    <p:sldId id="456" r:id="rId42"/>
    <p:sldId id="457" r:id="rId43"/>
    <p:sldId id="458" r:id="rId44"/>
    <p:sldId id="459" r:id="rId45"/>
    <p:sldId id="460" r:id="rId46"/>
    <p:sldId id="398" r:id="rId47"/>
    <p:sldId id="410" r:id="rId48"/>
    <p:sldId id="270" r:id="rId49"/>
    <p:sldId id="285" r:id="rId50"/>
    <p:sldId id="423" r:id="rId51"/>
    <p:sldId id="300" r:id="rId52"/>
    <p:sldId id="314" r:id="rId53"/>
    <p:sldId id="346" r:id="rId54"/>
    <p:sldId id="273" r:id="rId55"/>
    <p:sldId id="412" r:id="rId56"/>
    <p:sldId id="341" r:id="rId57"/>
    <p:sldId id="442" r:id="rId58"/>
    <p:sldId id="414" r:id="rId59"/>
    <p:sldId id="306" r:id="rId60"/>
    <p:sldId id="362" r:id="rId61"/>
    <p:sldId id="447" r:id="rId62"/>
    <p:sldId id="415" r:id="rId63"/>
    <p:sldId id="308" r:id="rId64"/>
    <p:sldId id="399" r:id="rId65"/>
    <p:sldId id="274" r:id="rId66"/>
    <p:sldId id="444" r:id="rId67"/>
    <p:sldId id="445" r:id="rId68"/>
    <p:sldId id="286" r:id="rId69"/>
    <p:sldId id="275" r:id="rId70"/>
    <p:sldId id="344" r:id="rId71"/>
    <p:sldId id="424" r:id="rId72"/>
    <p:sldId id="430" r:id="rId73"/>
    <p:sldId id="388" r:id="rId74"/>
    <p:sldId id="329" r:id="rId75"/>
    <p:sldId id="389" r:id="rId76"/>
    <p:sldId id="302" r:id="rId77"/>
    <p:sldId id="461" r:id="rId78"/>
    <p:sldId id="462" r:id="rId79"/>
    <p:sldId id="463" r:id="rId80"/>
    <p:sldId id="363" r:id="rId81"/>
    <p:sldId id="279" r:id="rId8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1675" autoAdjust="0"/>
    <p:restoredTop sz="71197" autoAdjust="0"/>
  </p:normalViewPr>
  <p:slideViewPr>
    <p:cSldViewPr>
      <p:cViewPr varScale="1">
        <p:scale>
          <a:sx n="61" d="100"/>
          <a:sy n="61" d="100"/>
        </p:scale>
        <p:origin x="-15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772"/>
    </p:cViewPr>
  </p:sorterViewPr>
  <p:notesViewPr>
    <p:cSldViewPr>
      <p:cViewPr varScale="1">
        <p:scale>
          <a:sx n="54" d="100"/>
          <a:sy n="54" d="100"/>
        </p:scale>
        <p:origin x="-1902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notesMaster" Target="notesMasters/notesMaster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8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8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8AA8C777-EBF3-4BBD-9776-45ACC21FE3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60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40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95950261-7ED7-4D0C-B50C-9BEF3E4C05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D0AB0C7-23A2-4D11-AAC7-EEBD14226AD8}" type="slidenum">
              <a:rPr lang="en-US"/>
              <a:pPr/>
              <a:t>3</a:t>
            </a:fld>
            <a:endParaRPr lang="en-US"/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F7F147C-11B3-4349-9420-0A7D52FBF0E5}" type="slidenum">
              <a:rPr lang="en-US"/>
              <a:pPr/>
              <a:t>6</a:t>
            </a:fld>
            <a:endParaRPr lang="en-US"/>
          </a:p>
        </p:txBody>
      </p:sp>
      <p:sp>
        <p:nvSpPr>
          <p:cNvPr id="880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FCBEB3F-12AD-493C-AFC4-A2ADB9DA466D}" type="slidenum">
              <a:rPr lang="en-US"/>
              <a:pPr/>
              <a:t>7</a:t>
            </a:fld>
            <a:endParaRPr lang="en-US"/>
          </a:p>
        </p:txBody>
      </p:sp>
      <p:sp>
        <p:nvSpPr>
          <p:cNvPr id="890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4B5C29-EE94-4698-AC43-C1A7D3D0F1F5}" type="slidenum">
              <a:rPr lang="en-US"/>
              <a:pPr/>
              <a:t>8</a:t>
            </a:fld>
            <a:endParaRPr lang="en-US"/>
          </a:p>
        </p:txBody>
      </p:sp>
      <p:sp>
        <p:nvSpPr>
          <p:cNvPr id="901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539661-6FC8-4DE9-9298-82FC8EC2E80A}" type="slidenum">
              <a:rPr lang="en-US"/>
              <a:pPr/>
              <a:t>10</a:t>
            </a:fld>
            <a:endParaRPr lang="en-US"/>
          </a:p>
        </p:txBody>
      </p:sp>
      <p:sp>
        <p:nvSpPr>
          <p:cNvPr id="911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CF9C015-A76B-4EA8-BEA0-B9C2285B7BC4}" type="slidenum">
              <a:rPr lang="en-US"/>
              <a:pPr/>
              <a:t>11</a:t>
            </a:fld>
            <a:endParaRPr lang="en-US"/>
          </a:p>
        </p:txBody>
      </p:sp>
      <p:sp>
        <p:nvSpPr>
          <p:cNvPr id="921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711D19-03BE-4295-86DC-CF1082817822}" type="slidenum">
              <a:rPr lang="en-US"/>
              <a:pPr/>
              <a:t>16</a:t>
            </a:fld>
            <a:endParaRPr lang="en-US"/>
          </a:p>
        </p:txBody>
      </p:sp>
      <p:sp>
        <p:nvSpPr>
          <p:cNvPr id="931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F2CAAE-5B3D-45E6-A30F-D44CD4621AE1}" type="slidenum">
              <a:rPr lang="en-US"/>
              <a:pPr/>
              <a:t>17</a:t>
            </a:fld>
            <a:endParaRPr lang="en-US"/>
          </a:p>
        </p:txBody>
      </p:sp>
      <p:sp>
        <p:nvSpPr>
          <p:cNvPr id="942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05E138-94E3-439A-8572-3726D7B8F242}" type="slidenum">
              <a:rPr lang="en-US"/>
              <a:pPr/>
              <a:t>18</a:t>
            </a:fld>
            <a:endParaRPr lang="en-US"/>
          </a:p>
        </p:txBody>
      </p:sp>
      <p:sp>
        <p:nvSpPr>
          <p:cNvPr id="952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B16FF2F-3259-4038-B0CD-3B634E2980B0}" type="slidenum">
              <a:rPr lang="en-US"/>
              <a:pPr/>
              <a:t>19</a:t>
            </a:fld>
            <a:endParaRPr lang="en-US"/>
          </a:p>
        </p:txBody>
      </p:sp>
      <p:sp>
        <p:nvSpPr>
          <p:cNvPr id="962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92C05C-489B-4468-96B4-D0AF23680C22}" type="slidenum">
              <a:rPr lang="en-US"/>
              <a:pPr/>
              <a:t>20</a:t>
            </a:fld>
            <a:endParaRPr lang="en-US"/>
          </a:p>
        </p:txBody>
      </p:sp>
      <p:sp>
        <p:nvSpPr>
          <p:cNvPr id="972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625472-7177-4360-A158-D5EC9575B83B}" type="slidenum">
              <a:rPr lang="en-US"/>
              <a:pPr/>
              <a:t>25</a:t>
            </a:fld>
            <a:endParaRPr lang="en-US"/>
          </a:p>
        </p:txBody>
      </p:sp>
      <p:sp>
        <p:nvSpPr>
          <p:cNvPr id="983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BCEB84-D170-49AC-B5BA-9473B54132AA}" type="slidenum">
              <a:rPr lang="en-US"/>
              <a:pPr/>
              <a:t>27</a:t>
            </a:fld>
            <a:endParaRPr lang="en-US"/>
          </a:p>
        </p:txBody>
      </p:sp>
      <p:sp>
        <p:nvSpPr>
          <p:cNvPr id="993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1EF457F-0AF0-411F-AAE8-F72745CE19D2}" type="slidenum">
              <a:rPr lang="en-US"/>
              <a:pPr/>
              <a:t>32</a:t>
            </a:fld>
            <a:endParaRPr lang="en-US"/>
          </a:p>
        </p:txBody>
      </p:sp>
      <p:sp>
        <p:nvSpPr>
          <p:cNvPr id="1003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>
              <a:latin typeface="Palatino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FFCB373-C98F-4919-B1A2-06BC8428EDF8}" type="slidenum">
              <a:rPr lang="en-US"/>
              <a:pPr/>
              <a:t>33</a:t>
            </a:fld>
            <a:endParaRPr lang="en-US"/>
          </a:p>
        </p:txBody>
      </p:sp>
      <p:sp>
        <p:nvSpPr>
          <p:cNvPr id="101379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338263" y="914400"/>
            <a:ext cx="4181475" cy="3135313"/>
          </a:xfrm>
          <a:solidFill>
            <a:srgbClr val="FFFFFF"/>
          </a:solidFill>
          <a:ln/>
        </p:spPr>
      </p:sp>
      <p:sp>
        <p:nvSpPr>
          <p:cNvPr id="101380" name="Rectangle 3"/>
          <p:cNvSpPr>
            <a:spLocks noChangeArrowheads="1"/>
          </p:cNvSpPr>
          <p:nvPr>
            <p:ph type="body" idx="1"/>
          </p:nvPr>
        </p:nvSpPr>
        <p:spPr>
          <a:xfrm>
            <a:off x="1046163" y="4352925"/>
            <a:ext cx="4770437" cy="3479800"/>
          </a:xfrm>
          <a:noFill/>
          <a:ln/>
        </p:spPr>
        <p:txBody>
          <a:bodyPr wrap="none" anchor="ctr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3A9265-77F4-4DDF-9DFB-87EAC5EDF55D}" type="slidenum">
              <a:rPr lang="en-US"/>
              <a:pPr/>
              <a:t>34</a:t>
            </a:fld>
            <a:endParaRPr lang="en-US"/>
          </a:p>
        </p:txBody>
      </p:sp>
      <p:sp>
        <p:nvSpPr>
          <p:cNvPr id="1024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B020BAD-8A37-431A-9E86-D3D848A55964}" type="slidenum">
              <a:rPr lang="en-US"/>
              <a:pPr/>
              <a:t>35</a:t>
            </a:fld>
            <a:endParaRPr lang="en-US"/>
          </a:p>
        </p:txBody>
      </p:sp>
      <p:sp>
        <p:nvSpPr>
          <p:cNvPr id="1034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472565-ADF3-475B-B6FE-97F4B65E025B}" type="slidenum">
              <a:rPr lang="en-US"/>
              <a:pPr/>
              <a:t>36</a:t>
            </a:fld>
            <a:endParaRPr lang="en-US"/>
          </a:p>
        </p:txBody>
      </p:sp>
      <p:sp>
        <p:nvSpPr>
          <p:cNvPr id="1044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3CB386-478D-4EB4-94CE-8CF0D0053C52}" type="slidenum">
              <a:rPr lang="en-US"/>
              <a:pPr/>
              <a:t>37</a:t>
            </a:fld>
            <a:endParaRPr lang="en-US"/>
          </a:p>
        </p:txBody>
      </p:sp>
      <p:sp>
        <p:nvSpPr>
          <p:cNvPr id="1054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65EFD8-45C8-4E40-A3F5-08EBC57260F1}" type="slidenum">
              <a:rPr lang="en-US"/>
              <a:pPr/>
              <a:t>38</a:t>
            </a:fld>
            <a:endParaRPr lang="en-US"/>
          </a:p>
        </p:txBody>
      </p:sp>
      <p:sp>
        <p:nvSpPr>
          <p:cNvPr id="1064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DF895FF-199E-4AA8-B87F-4B2BADF53A85}" type="slidenum">
              <a:rPr lang="en-US"/>
              <a:pPr/>
              <a:t>40</a:t>
            </a:fld>
            <a:endParaRPr lang="en-US"/>
          </a:p>
        </p:txBody>
      </p:sp>
      <p:sp>
        <p:nvSpPr>
          <p:cNvPr id="1075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B1D7A43-4EBD-4B22-8A16-69CCEC3A6DCA}" type="slidenum">
              <a:rPr lang="en-US"/>
              <a:pPr/>
              <a:t>45</a:t>
            </a:fld>
            <a:endParaRPr lang="en-US"/>
          </a:p>
        </p:txBody>
      </p:sp>
      <p:sp>
        <p:nvSpPr>
          <p:cNvPr id="1085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671468-A942-473D-9BE1-A18EE0849863}" type="slidenum">
              <a:rPr lang="en-US"/>
              <a:pPr/>
              <a:t>46</a:t>
            </a:fld>
            <a:endParaRPr lang="en-US"/>
          </a:p>
        </p:txBody>
      </p:sp>
      <p:sp>
        <p:nvSpPr>
          <p:cNvPr id="1095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8CFDA4-A238-4B9D-8E7E-73AB4DEBB592}" type="slidenum">
              <a:rPr lang="en-US"/>
              <a:pPr/>
              <a:t>48</a:t>
            </a:fld>
            <a:endParaRPr lang="en-US"/>
          </a:p>
        </p:txBody>
      </p:sp>
      <p:sp>
        <p:nvSpPr>
          <p:cNvPr id="1105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5DB0844-9806-4AB7-91EA-6119040F8128}" type="slidenum">
              <a:rPr lang="en-US"/>
              <a:pPr/>
              <a:t>49</a:t>
            </a:fld>
            <a:endParaRPr lang="en-US"/>
          </a:p>
        </p:txBody>
      </p:sp>
      <p:sp>
        <p:nvSpPr>
          <p:cNvPr id="1116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AACD97-5C0B-47F8-9A9A-EBEB19ECB152}" type="slidenum">
              <a:rPr lang="en-US"/>
              <a:pPr/>
              <a:t>50</a:t>
            </a:fld>
            <a:endParaRPr lang="en-US"/>
          </a:p>
        </p:txBody>
      </p:sp>
      <p:sp>
        <p:nvSpPr>
          <p:cNvPr id="1126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F846ADC-D3CB-488E-A2AD-33C1B95FE8D8}" type="slidenum">
              <a:rPr lang="en-US"/>
              <a:pPr/>
              <a:t>52</a:t>
            </a:fld>
            <a:endParaRPr lang="en-US"/>
          </a:p>
        </p:txBody>
      </p:sp>
      <p:sp>
        <p:nvSpPr>
          <p:cNvPr id="1136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4E66B8-1E70-4630-87F1-F35BC435D836}" type="slidenum">
              <a:rPr lang="en-US"/>
              <a:pPr/>
              <a:t>55</a:t>
            </a:fld>
            <a:endParaRPr lang="en-US"/>
          </a:p>
        </p:txBody>
      </p:sp>
      <p:sp>
        <p:nvSpPr>
          <p:cNvPr id="1146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745844-E99B-43CC-A4D8-9CF51A2C1BB2}" type="slidenum">
              <a:rPr lang="en-US"/>
              <a:pPr/>
              <a:t>57</a:t>
            </a:fld>
            <a:endParaRPr lang="en-US"/>
          </a:p>
        </p:txBody>
      </p:sp>
      <p:sp>
        <p:nvSpPr>
          <p:cNvPr id="115715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338263" y="914400"/>
            <a:ext cx="4181475" cy="3135313"/>
          </a:xfrm>
          <a:solidFill>
            <a:srgbClr val="FFFFFF"/>
          </a:solidFill>
          <a:ln/>
        </p:spPr>
      </p:sp>
      <p:sp>
        <p:nvSpPr>
          <p:cNvPr id="115716" name="Rectangle 3"/>
          <p:cNvSpPr>
            <a:spLocks noChangeArrowheads="1"/>
          </p:cNvSpPr>
          <p:nvPr>
            <p:ph type="body" idx="1"/>
          </p:nvPr>
        </p:nvSpPr>
        <p:spPr>
          <a:xfrm>
            <a:off x="1046163" y="4352925"/>
            <a:ext cx="4770437" cy="3479800"/>
          </a:xfrm>
          <a:noFill/>
          <a:ln/>
        </p:spPr>
        <p:txBody>
          <a:bodyPr wrap="none" anchor="ctr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6DA9B7-F63C-4B24-82F8-9F013B57E5EE}" type="slidenum">
              <a:rPr lang="en-US"/>
              <a:pPr/>
              <a:t>58</a:t>
            </a:fld>
            <a:endParaRPr lang="en-US"/>
          </a:p>
        </p:txBody>
      </p:sp>
      <p:sp>
        <p:nvSpPr>
          <p:cNvPr id="1167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626785-7C62-46EE-B01B-2D3724D51EF3}" type="slidenum">
              <a:rPr lang="en-US"/>
              <a:pPr/>
              <a:t>59</a:t>
            </a:fld>
            <a:endParaRPr lang="en-US"/>
          </a:p>
        </p:txBody>
      </p:sp>
      <p:sp>
        <p:nvSpPr>
          <p:cNvPr id="1177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CFFB9BC-6F55-4963-AF48-7039A584A5CF}" type="slidenum">
              <a:rPr lang="en-US"/>
              <a:pPr/>
              <a:t>62</a:t>
            </a:fld>
            <a:endParaRPr lang="en-US"/>
          </a:p>
        </p:txBody>
      </p:sp>
      <p:sp>
        <p:nvSpPr>
          <p:cNvPr id="1187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001D7D-4E6D-4E8C-AD55-F502B41118C8}" type="slidenum">
              <a:rPr lang="en-US"/>
              <a:pPr/>
              <a:t>63</a:t>
            </a:fld>
            <a:endParaRPr lang="en-US"/>
          </a:p>
        </p:txBody>
      </p:sp>
      <p:sp>
        <p:nvSpPr>
          <p:cNvPr id="1198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43ABD4-E486-42A3-998C-6380CEB27361}" type="slidenum">
              <a:rPr lang="en-US"/>
              <a:pPr/>
              <a:t>64</a:t>
            </a:fld>
            <a:endParaRPr lang="en-US"/>
          </a:p>
        </p:txBody>
      </p:sp>
      <p:sp>
        <p:nvSpPr>
          <p:cNvPr id="1208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22E9FA-A5CF-431B-A598-E53355D6CE69}" type="slidenum">
              <a:rPr lang="en-US"/>
              <a:pPr/>
              <a:t>68</a:t>
            </a:fld>
            <a:endParaRPr lang="en-US"/>
          </a:p>
        </p:txBody>
      </p:sp>
      <p:sp>
        <p:nvSpPr>
          <p:cNvPr id="1218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C9BE0BD-6D69-4775-816D-7911DAC856DF}" type="slidenum">
              <a:rPr lang="en-US"/>
              <a:pPr/>
              <a:t>70</a:t>
            </a:fld>
            <a:endParaRPr lang="en-US"/>
          </a:p>
        </p:txBody>
      </p:sp>
      <p:sp>
        <p:nvSpPr>
          <p:cNvPr id="1228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15BC99-33A8-4C25-83E5-C79575AF7856}" type="slidenum">
              <a:rPr lang="en-US"/>
              <a:pPr/>
              <a:t>71</a:t>
            </a:fld>
            <a:endParaRPr lang="en-US"/>
          </a:p>
        </p:txBody>
      </p:sp>
      <p:sp>
        <p:nvSpPr>
          <p:cNvPr id="1239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AA52CAF-9DB1-452F-AA44-AF51FCF032F1}" type="slidenum">
              <a:rPr lang="en-US"/>
              <a:pPr/>
              <a:t>72</a:t>
            </a:fld>
            <a:endParaRPr lang="en-US"/>
          </a:p>
        </p:txBody>
      </p:sp>
      <p:sp>
        <p:nvSpPr>
          <p:cNvPr id="1249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0B16C3-12B2-4522-A02A-F525639A605D}" type="slidenum">
              <a:rPr lang="en-US"/>
              <a:pPr/>
              <a:t>81</a:t>
            </a:fld>
            <a:endParaRPr lang="en-US"/>
          </a:p>
        </p:txBody>
      </p:sp>
      <p:sp>
        <p:nvSpPr>
          <p:cNvPr id="1259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294923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94924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BF89099-978E-4BC5-8140-3FB1AF7B40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E87E1D-E1F3-49C6-B0EE-D6E775A248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31AF2B-0C14-4ABE-A29C-3524F96148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CBA0B1-093F-40A9-89D2-A3E28D1B66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CEE86B-87B8-48F9-8DC0-986293200E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3FD2F4-F2A5-4724-A489-D4E4AB312E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02896A-B997-4EEA-BE9F-007CF72448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F26FFA-6A5A-4E7C-AF0F-AA13EA7583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236EF3-1856-4CA1-8168-A20D993BB3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7C3154-ED59-44E1-B968-35461FA45C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C3A6AD-2D9A-434C-837A-A2E4E78EB3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3F9035-B392-44C2-8BD2-9742203998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389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FE1CE87C-2FF9-4444-A5F5-36D700649A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1032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293894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93895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93896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93897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93898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293899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93900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293901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93902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3903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6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Garamond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Garamond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Garamond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Garamond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Garamond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Garamond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Garamond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Garamond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5F5F5F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5F5F5F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5F5F5F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5F5F5F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5F5F5F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5F5F5F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5F5F5F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5F5F5F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5F5F5F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.wav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7.wav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8.wav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9.wav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audio" Target="../media/audio10.wav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1.wav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2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3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4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5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6.wav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7.wav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8.wav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9.wav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0.wav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21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2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3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4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5.wav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6.wav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7.wav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28.wav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9.wav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0.wav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1.wav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32.wav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33.wav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34.wav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5.wav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6.wav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7.wav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8.wav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9.wav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0.wav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1.wav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2.wav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3.wav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4.wav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5.wav"/><Relationship Id="rId4" Type="http://schemas.openxmlformats.org/officeDocument/2006/relationships/image" Target="../media/image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6.wav"/><Relationship Id="rId4" Type="http://schemas.openxmlformats.org/officeDocument/2006/relationships/image" Target="../media/image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47.wav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8.wav"/><Relationship Id="rId4" Type="http://schemas.openxmlformats.org/officeDocument/2006/relationships/image" Target="../media/image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9.wav"/><Relationship Id="rId4" Type="http://schemas.openxmlformats.org/officeDocument/2006/relationships/image" Target="../media/image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50.wav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1.wav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2.wav"/><Relationship Id="rId4" Type="http://schemas.openxmlformats.org/officeDocument/2006/relationships/image" Target="../media/image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3.wav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4.wav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5.wav"/><Relationship Id="rId4" Type="http://schemas.openxmlformats.org/officeDocument/2006/relationships/image" Target="../media/image2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6.wav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57.wav"/><Relationship Id="rId4" Type="http://schemas.openxmlformats.org/officeDocument/2006/relationships/image" Target="../media/image1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8.wav"/><Relationship Id="rId4" Type="http://schemas.openxmlformats.org/officeDocument/2006/relationships/image" Target="../media/image1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9.wav"/><Relationship Id="rId4" Type="http://schemas.openxmlformats.org/officeDocument/2006/relationships/image" Target="../media/image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0.wav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61.wav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2.wav"/><Relationship Id="rId4" Type="http://schemas.openxmlformats.org/officeDocument/2006/relationships/image" Target="../media/image1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3.wav"/><Relationship Id="rId4" Type="http://schemas.openxmlformats.org/officeDocument/2006/relationships/image" Target="../media/image1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4.wav"/><Relationship Id="rId4" Type="http://schemas.openxmlformats.org/officeDocument/2006/relationships/image" Target="../media/image1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65.wav"/><Relationship Id="rId1" Type="http://schemas.openxmlformats.org/officeDocument/2006/relationships/tags" Target="../tags/tag5.xml"/><Relationship Id="rId4" Type="http://schemas.openxmlformats.org/officeDocument/2006/relationships/image" Target="../media/image1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6.wav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7.wav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8.wav"/><Relationship Id="rId4" Type="http://schemas.openxmlformats.org/officeDocument/2006/relationships/image" Target="../media/image1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9.wav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0.wav"/><Relationship Id="rId4" Type="http://schemas.openxmlformats.org/officeDocument/2006/relationships/image" Target="../media/image1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71.wav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72.wav"/><Relationship Id="rId4" Type="http://schemas.openxmlformats.org/officeDocument/2006/relationships/image" Target="../media/image1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3.wav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4.wav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5.wav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6.wav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7.wav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8.wav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9.wav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80.wav"/><Relationship Id="rId1" Type="http://schemas.openxmlformats.org/officeDocument/2006/relationships/tags" Target="../tags/tag7.xml"/><Relationship Id="rId4" Type="http://schemas.openxmlformats.org/officeDocument/2006/relationships/image" Target="../media/image1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81.wav"/><Relationship Id="rId1" Type="http://schemas.openxmlformats.org/officeDocument/2006/relationships/tags" Target="../tags/tag8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28600"/>
            <a:ext cx="8458200" cy="4038600"/>
          </a:xfrm>
        </p:spPr>
        <p:txBody>
          <a:bodyPr/>
          <a:lstStyle/>
          <a:p>
            <a:pPr eaLnBrk="1" hangingPunct="1">
              <a:defRPr/>
            </a:pPr>
            <a:r>
              <a:rPr lang="en-US" sz="5600" smtClean="0"/>
              <a:t>Hormones, </a:t>
            </a:r>
            <a:br>
              <a:rPr lang="en-US" sz="5600" smtClean="0"/>
            </a:br>
            <a:r>
              <a:rPr lang="en-US" sz="5600" smtClean="0"/>
              <a:t>Hot Flashes, </a:t>
            </a:r>
            <a:br>
              <a:rPr lang="en-US" sz="5600" smtClean="0"/>
            </a:br>
            <a:r>
              <a:rPr lang="en-US" sz="5600" smtClean="0"/>
              <a:t>&amp; </a:t>
            </a:r>
            <a:br>
              <a:rPr lang="en-US" sz="5600" smtClean="0"/>
            </a:br>
            <a:r>
              <a:rPr lang="en-US" sz="5600" smtClean="0"/>
              <a:t>Highlights in </a:t>
            </a:r>
            <a:br>
              <a:rPr lang="en-US" sz="5600" smtClean="0"/>
            </a:br>
            <a:r>
              <a:rPr lang="en-US" sz="5600" smtClean="0"/>
              <a:t>Women’s Health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4495800"/>
            <a:ext cx="9144000" cy="23622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Laura Davisson, MD</a:t>
            </a:r>
          </a:p>
          <a:p>
            <a:pPr eaLnBrk="1" hangingPunct="1">
              <a:defRPr/>
            </a:pPr>
            <a:r>
              <a:rPr lang="en-US" sz="2800" smtClean="0"/>
              <a:t>Assistant Professor, Section of General Internal Medicine</a:t>
            </a:r>
          </a:p>
          <a:p>
            <a:pPr eaLnBrk="1" hangingPunct="1">
              <a:defRPr/>
            </a:pPr>
            <a:r>
              <a:rPr lang="en-US" sz="2800" smtClean="0"/>
              <a:t>Clinical Care Co-Director, Center of Excellence in Women’s Health</a:t>
            </a:r>
          </a:p>
        </p:txBody>
      </p:sp>
      <p:pic>
        <p:nvPicPr>
          <p:cNvPr id="2054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881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300" name="Rectangle 4"/>
          <p:cNvSpPr>
            <a:spLocks noRot="1" noChangeArrowheads="1"/>
          </p:cNvSpPr>
          <p:nvPr/>
        </p:nvSpPr>
        <p:spPr bwMode="auto">
          <a:xfrm>
            <a:off x="2133600" y="1447800"/>
            <a:ext cx="48006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History of Women’s Health</a:t>
            </a:r>
          </a:p>
        </p:txBody>
      </p:sp>
      <p:pic>
        <p:nvPicPr>
          <p:cNvPr id="311302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954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113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130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History of Women’s Health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05800" cy="50292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smtClean="0"/>
              <a:t>1941: Diethylstilbestrol (DES) approved by FDA </a:t>
            </a:r>
          </a:p>
          <a:p>
            <a:pPr eaLnBrk="1" hangingPunct="1">
              <a:defRPr/>
            </a:pPr>
            <a:r>
              <a:rPr lang="en-US" sz="2800" smtClean="0"/>
              <a:t>1953: Study published showing ineffectiveness at preventing miscarriage </a:t>
            </a:r>
          </a:p>
          <a:p>
            <a:pPr eaLnBrk="1" hangingPunct="1">
              <a:defRPr/>
            </a:pPr>
            <a:r>
              <a:rPr lang="en-US" sz="2800" smtClean="0"/>
              <a:t>Until 1971: Continued to be aggressively marketed and routinely prescribed </a:t>
            </a:r>
          </a:p>
          <a:p>
            <a:pPr eaLnBrk="1" hangingPunct="1">
              <a:defRPr/>
            </a:pPr>
            <a:r>
              <a:rPr lang="en-US" sz="2800" smtClean="0"/>
              <a:t>1971: Identified as cause of vaginal clear cell adenocarcinoma in DES daughters</a:t>
            </a:r>
          </a:p>
          <a:p>
            <a:pPr eaLnBrk="1" hangingPunct="1">
              <a:defRPr/>
            </a:pPr>
            <a:r>
              <a:rPr lang="en-US" sz="2800" smtClean="0"/>
              <a:t>1971: FDA advised physicians to stop prescribing to pregnant women and national effort begun to find women prescribed DES while pregnant</a:t>
            </a:r>
          </a:p>
        </p:txBody>
      </p:sp>
      <p:pic>
        <p:nvPicPr>
          <p:cNvPr id="93188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717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92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31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318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History of Women’s Health</a:t>
            </a:r>
          </a:p>
        </p:txBody>
      </p:sp>
      <p:sp>
        <p:nvSpPr>
          <p:cNvPr id="238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05800" cy="49530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smtClean="0"/>
              <a:t>Such tragedies in pregnant women led to fear of using women of childbearing age in trials</a:t>
            </a:r>
          </a:p>
          <a:p>
            <a:pPr eaLnBrk="1" hangingPunct="1">
              <a:defRPr/>
            </a:pPr>
            <a:r>
              <a:rPr lang="en-US" sz="2800" smtClean="0"/>
              <a:t>1970s: regulations restricted testing in women of reproductive age</a:t>
            </a:r>
          </a:p>
          <a:p>
            <a:pPr eaLnBrk="1" hangingPunct="1">
              <a:defRPr/>
            </a:pPr>
            <a:r>
              <a:rPr lang="en-US" sz="2800" smtClean="0"/>
              <a:t>Ultimately led to widespread exclusion of women from trials</a:t>
            </a:r>
          </a:p>
          <a:p>
            <a:pPr eaLnBrk="1" hangingPunct="1">
              <a:defRPr/>
            </a:pPr>
            <a:r>
              <a:rPr lang="en-US" sz="2800" smtClean="0"/>
              <a:t>Throughout most of 20</a:t>
            </a:r>
            <a:r>
              <a:rPr lang="en-US" sz="2800" baseline="30000" smtClean="0"/>
              <a:t>th</a:t>
            </a:r>
            <a:r>
              <a:rPr lang="en-US" sz="2800" smtClean="0"/>
              <a:t> century: treatments tested solely on men</a:t>
            </a:r>
          </a:p>
          <a:p>
            <a:pPr eaLnBrk="1" hangingPunct="1">
              <a:defRPr/>
            </a:pPr>
            <a:r>
              <a:rPr lang="en-US" sz="2800" smtClean="0"/>
              <a:t>1990: GAO report brought to light under-representation of women in federally funded trials</a:t>
            </a:r>
          </a:p>
        </p:txBody>
      </p:sp>
      <p:pic>
        <p:nvPicPr>
          <p:cNvPr id="238596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917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29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85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859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History of Women’s Health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47800"/>
            <a:ext cx="8458200" cy="5029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Now…</a:t>
            </a:r>
          </a:p>
          <a:p>
            <a:pPr eaLnBrk="1" hangingPunct="1">
              <a:defRPr/>
            </a:pPr>
            <a:r>
              <a:rPr lang="en-US" smtClean="0"/>
              <a:t>Several Federal agencies have changed policies to promote inclusion of women in studies</a:t>
            </a:r>
          </a:p>
          <a:p>
            <a:pPr eaLnBrk="1" hangingPunct="1">
              <a:defRPr/>
            </a:pPr>
            <a:r>
              <a:rPr lang="en-US" smtClean="0"/>
              <a:t>Learning that women affected by some diseases at different rates than men </a:t>
            </a:r>
          </a:p>
          <a:p>
            <a:pPr eaLnBrk="1" hangingPunct="1">
              <a:defRPr/>
            </a:pPr>
            <a:r>
              <a:rPr lang="en-US" smtClean="0"/>
              <a:t>Learning that women can present differently than men</a:t>
            </a:r>
          </a:p>
          <a:p>
            <a:pPr eaLnBrk="1" hangingPunct="1">
              <a:defRPr/>
            </a:pPr>
            <a:r>
              <a:rPr lang="en-US" smtClean="0"/>
              <a:t>There is emerging body of gender-specific research to guide practice in women’s health</a:t>
            </a:r>
          </a:p>
        </p:txBody>
      </p:sp>
      <p:pic>
        <p:nvPicPr>
          <p:cNvPr id="11268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737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53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2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26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Today’s Goals</a:t>
            </a:r>
          </a:p>
        </p:txBody>
      </p:sp>
      <p:sp>
        <p:nvSpPr>
          <p:cNvPr id="214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828800"/>
            <a:ext cx="8153400" cy="47244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Review literature regarding several important women’s health topics</a:t>
            </a:r>
          </a:p>
          <a:p>
            <a:pPr eaLnBrk="1" hangingPunct="1">
              <a:defRPr/>
            </a:pPr>
            <a:r>
              <a:rPr lang="en-US" smtClean="0"/>
              <a:t>Increase awareness of emerging discipline of  women’s health</a:t>
            </a:r>
          </a:p>
        </p:txBody>
      </p:sp>
      <p:pic>
        <p:nvPicPr>
          <p:cNvPr id="214020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156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6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40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402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381000"/>
            <a:ext cx="8458200" cy="990600"/>
          </a:xfrm>
        </p:spPr>
        <p:txBody>
          <a:bodyPr/>
          <a:lstStyle/>
          <a:p>
            <a:pPr eaLnBrk="1" hangingPunct="1">
              <a:defRPr/>
            </a:pPr>
            <a:r>
              <a:rPr lang="en-US" sz="5400" smtClean="0"/>
              <a:t>Outline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76400" y="1676400"/>
            <a:ext cx="6858000" cy="4038600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smtClean="0"/>
              <a:t>Hormones</a:t>
            </a:r>
          </a:p>
          <a:p>
            <a:pPr eaLnBrk="1" hangingPunct="1">
              <a:defRPr/>
            </a:pPr>
            <a:r>
              <a:rPr lang="en-US" sz="4400" b="1" smtClean="0"/>
              <a:t>Hot flashes</a:t>
            </a:r>
          </a:p>
          <a:p>
            <a:pPr eaLnBrk="1" hangingPunct="1">
              <a:defRPr/>
            </a:pPr>
            <a:r>
              <a:rPr lang="en-US" sz="4400" b="1" smtClean="0"/>
              <a:t>Highlights</a:t>
            </a:r>
          </a:p>
        </p:txBody>
      </p:sp>
      <p:pic>
        <p:nvPicPr>
          <p:cNvPr id="94212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2" name="~PP1082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388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42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4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4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1000" fill="hold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421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Preferred Terminology</a:t>
            </a:r>
          </a:p>
        </p:txBody>
      </p:sp>
      <p:sp>
        <p:nvSpPr>
          <p:cNvPr id="365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ET: estrogen therapy</a:t>
            </a:r>
          </a:p>
          <a:p>
            <a:pPr eaLnBrk="1" hangingPunct="1">
              <a:defRPr/>
            </a:pPr>
            <a:r>
              <a:rPr lang="en-US" smtClean="0"/>
              <a:t>EPT: combined estrogen-progestogen therapy</a:t>
            </a:r>
          </a:p>
          <a:p>
            <a:pPr eaLnBrk="1" hangingPunct="1">
              <a:defRPr/>
            </a:pPr>
            <a:r>
              <a:rPr lang="en-US" smtClean="0"/>
              <a:t>HT: Hormone therapy (encompasses both ET and EPT)</a:t>
            </a:r>
          </a:p>
          <a:p>
            <a:pPr eaLnBrk="1" hangingPunct="1">
              <a:defRPr/>
            </a:pPr>
            <a:r>
              <a:rPr lang="en-US" smtClean="0"/>
              <a:t>Note: hormone therapy (HT) as opposed to hormone </a:t>
            </a:r>
            <a:r>
              <a:rPr lang="en-US" i="1" smtClean="0"/>
              <a:t>replacement</a:t>
            </a:r>
            <a:r>
              <a:rPr lang="en-US" smtClean="0"/>
              <a:t> therapy</a:t>
            </a:r>
          </a:p>
          <a:p>
            <a:pPr eaLnBrk="1" hangingPunct="1">
              <a:defRPr/>
            </a:pPr>
            <a:r>
              <a:rPr lang="en-US" smtClean="0"/>
              <a:t>Progestogen encompasses both progesterone and progestin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4797425" y="5943600"/>
            <a:ext cx="43465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Garamond" pitchFamily="18" charset="0"/>
              </a:rPr>
              <a:t>North American Menopause Society (NAMS), </a:t>
            </a:r>
          </a:p>
          <a:p>
            <a:r>
              <a:rPr lang="en-US">
                <a:latin typeface="Garamond" pitchFamily="18" charset="0"/>
              </a:rPr>
              <a:t>2007 Position Statement</a:t>
            </a:r>
          </a:p>
        </p:txBody>
      </p:sp>
      <p:pic>
        <p:nvPicPr>
          <p:cNvPr id="365573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921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48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655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557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1990’s Recommendations </a:t>
            </a:r>
            <a:br>
              <a:rPr lang="en-US" sz="4000" smtClean="0"/>
            </a:br>
            <a:r>
              <a:rPr lang="en-US" sz="4000" smtClean="0"/>
              <a:t>based on observational studies</a:t>
            </a:r>
          </a:p>
        </p:txBody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371600"/>
            <a:ext cx="8991600" cy="5486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“Women who have coronary heart disease or who are at increased risk of coronary heart disease are likely to benefit from hormone therapy”</a:t>
            </a:r>
          </a:p>
          <a:p>
            <a:pPr lvl="2" eaLnBrk="1" hangingPunct="1">
              <a:buFont typeface="Wingdings" pitchFamily="2" charset="2"/>
              <a:buNone/>
              <a:defRPr/>
            </a:pPr>
            <a:r>
              <a:rPr lang="en-US" sz="2000" smtClean="0"/>
              <a:t>				American College of Physicians, 1992</a:t>
            </a:r>
          </a:p>
          <a:p>
            <a:pPr lvl="2" eaLnBrk="1" hangingPunct="1">
              <a:buFont typeface="Wingdings" pitchFamily="2" charset="2"/>
              <a:buNone/>
              <a:defRPr/>
            </a:pPr>
            <a:endParaRPr lang="en-US" sz="200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“Probable beneficial effect of estrogen on heart disease”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000" smtClean="0"/>
              <a:t>					American College of Obstetricians and 					Gynecologists, 1992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z="200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“Estrogen replacement therapy does look promising as a long-term protection against heart attack”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				</a:t>
            </a:r>
            <a:r>
              <a:rPr lang="en-US" sz="2000" smtClean="0"/>
              <a:t>	American Heart Association, 1996</a:t>
            </a:r>
          </a:p>
        </p:txBody>
      </p:sp>
      <p:pic>
        <p:nvPicPr>
          <p:cNvPr id="182276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2" name="~PP1951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378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22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2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2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82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2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2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2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182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2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82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2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182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2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2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2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82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2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82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2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182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2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82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2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182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2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4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227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09600" y="1600200"/>
            <a:ext cx="7848600" cy="34290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Heart and </a:t>
            </a:r>
            <a:br>
              <a:rPr lang="en-US" smtClean="0"/>
            </a:br>
            <a:r>
              <a:rPr lang="en-US" smtClean="0"/>
              <a:t>Estrogen/Progestin Replacement </a:t>
            </a:r>
            <a:br>
              <a:rPr lang="en-US" smtClean="0"/>
            </a:br>
            <a:r>
              <a:rPr lang="en-US" smtClean="0"/>
              <a:t>Study </a:t>
            </a:r>
            <a:br>
              <a:rPr lang="en-US" smtClean="0"/>
            </a:br>
            <a:r>
              <a:rPr lang="en-US" smtClean="0"/>
              <a:t>(HERS) </a:t>
            </a:r>
            <a:br>
              <a:rPr lang="en-US" smtClean="0"/>
            </a:br>
            <a:r>
              <a:rPr lang="en-US" smtClean="0"/>
              <a:t>1998</a:t>
            </a:r>
            <a:br>
              <a:rPr lang="en-US" smtClean="0"/>
            </a:br>
            <a:endParaRPr lang="en-US" smtClean="0"/>
          </a:p>
        </p:txBody>
      </p:sp>
      <p:pic>
        <p:nvPicPr>
          <p:cNvPr id="283653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78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3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36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365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HERS</a:t>
            </a:r>
          </a:p>
        </p:txBody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Purpose: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To evaluate secondary prevention of CHD with hormone therapy (HT) in postmenopausal women with known coronary disease</a:t>
            </a:r>
          </a:p>
        </p:txBody>
      </p:sp>
      <p:pic>
        <p:nvPicPr>
          <p:cNvPr id="188420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783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8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84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842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HERS</a:t>
            </a:r>
          </a:p>
        </p:txBody>
      </p:sp>
      <p:sp>
        <p:nvSpPr>
          <p:cNvPr id="207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Methods:</a:t>
            </a:r>
          </a:p>
          <a:p>
            <a:pPr eaLnBrk="1" hangingPunct="1">
              <a:defRPr/>
            </a:pPr>
            <a:r>
              <a:rPr lang="en-US" sz="2800" smtClean="0"/>
              <a:t>Randomized, double blinded, placebo-controlled trial</a:t>
            </a:r>
          </a:p>
          <a:p>
            <a:pPr eaLnBrk="1" hangingPunct="1">
              <a:defRPr/>
            </a:pPr>
            <a:r>
              <a:rPr lang="en-US" sz="2800" smtClean="0"/>
              <a:t>Over 2700 women with CHD and intact uteri </a:t>
            </a:r>
          </a:p>
          <a:p>
            <a:pPr eaLnBrk="1" hangingPunct="1">
              <a:defRPr/>
            </a:pPr>
            <a:r>
              <a:rPr lang="en-US" sz="2800" smtClean="0"/>
              <a:t>Mean age 67</a:t>
            </a:r>
          </a:p>
          <a:p>
            <a:pPr eaLnBrk="1" hangingPunct="1">
              <a:defRPr/>
            </a:pPr>
            <a:r>
              <a:rPr lang="en-US" sz="2800" smtClean="0"/>
              <a:t>Average follow-up: 4.1 years</a:t>
            </a:r>
          </a:p>
          <a:p>
            <a:pPr eaLnBrk="1" hangingPunct="1">
              <a:defRPr/>
            </a:pPr>
            <a:r>
              <a:rPr lang="en-US" sz="2800" smtClean="0"/>
              <a:t>Hormone formulation: conjugated equine estrogen (CEE) 0.625mg + medroxyprogesterone acetate (MPA) 2.5 mg daily</a:t>
            </a:r>
          </a:p>
        </p:txBody>
      </p:sp>
      <p:pic>
        <p:nvPicPr>
          <p:cNvPr id="207876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417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34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78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787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HERS</a:t>
            </a:r>
          </a:p>
        </p:txBody>
      </p:sp>
      <p:sp>
        <p:nvSpPr>
          <p:cNvPr id="208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Results: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No significant differences in CHD found in treatment vs. placebo groups</a:t>
            </a:r>
          </a:p>
        </p:txBody>
      </p:sp>
      <p:pic>
        <p:nvPicPr>
          <p:cNvPr id="208900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101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8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89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8900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HERS II (2002)</a:t>
            </a: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Subsequent unblinded follow-up of HERS subjects </a:t>
            </a:r>
          </a:p>
          <a:p>
            <a:pPr eaLnBrk="1" hangingPunct="1">
              <a:defRPr/>
            </a:pPr>
            <a:r>
              <a:rPr lang="en-US" smtClean="0"/>
              <a:t>Looked at long-term outcomes for 2.7 more years </a:t>
            </a:r>
          </a:p>
          <a:p>
            <a:pPr eaLnBrk="1" hangingPunct="1">
              <a:defRPr/>
            </a:pPr>
            <a:r>
              <a:rPr lang="en-US" smtClean="0"/>
              <a:t>Confirmed HERS findings that HT did NOT decrease risk of CHD in women with known history of CHD</a:t>
            </a:r>
          </a:p>
        </p:txBody>
      </p:sp>
      <p:pic>
        <p:nvPicPr>
          <p:cNvPr id="189444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411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7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94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944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HERS I and II</a:t>
            </a:r>
          </a:p>
        </p:txBody>
      </p:sp>
      <p:sp>
        <p:nvSpPr>
          <p:cNvPr id="322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05000"/>
            <a:ext cx="8001000" cy="42211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Interpretation of HERS trials: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HT not effective in secondary prevention of CHD</a:t>
            </a:r>
          </a:p>
        </p:txBody>
      </p:sp>
      <p:pic>
        <p:nvPicPr>
          <p:cNvPr id="322564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778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6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225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256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152400"/>
            <a:ext cx="8153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WHI</a:t>
            </a:r>
          </a:p>
        </p:txBody>
      </p:sp>
      <p:sp>
        <p:nvSpPr>
          <p:cNvPr id="18435" name="Text Box 5"/>
          <p:cNvSpPr txBox="1">
            <a:spLocks noChangeArrowheads="1"/>
          </p:cNvSpPr>
          <p:nvPr/>
        </p:nvSpPr>
        <p:spPr bwMode="auto">
          <a:xfrm>
            <a:off x="3336925" y="27162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Garamond" pitchFamily="18" charset="0"/>
            </a:endParaRPr>
          </a:p>
        </p:txBody>
      </p:sp>
      <p:pic>
        <p:nvPicPr>
          <p:cNvPr id="277513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890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7514" name="Rectangle 10"/>
          <p:cNvSpPr>
            <a:spLocks noGrp="1" noChangeArrowheads="1"/>
          </p:cNvSpPr>
          <p:nvPr>
            <p:ph idx="1"/>
          </p:nvPr>
        </p:nvSpPr>
        <p:spPr>
          <a:xfrm>
            <a:off x="2895600" y="2590800"/>
            <a:ext cx="4267200" cy="1371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4800" smtClean="0"/>
              <a:t>Women’s Health 	Initiative</a:t>
            </a:r>
          </a:p>
        </p:txBody>
      </p:sp>
    </p:spTree>
  </p:cSld>
  <p:clrMapOvr>
    <a:masterClrMapping/>
  </p:clrMapOvr>
  <p:transition advTm="51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75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751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WHI</a:t>
            </a:r>
          </a:p>
        </p:txBody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8229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Observational Study </a:t>
            </a:r>
          </a:p>
          <a:p>
            <a:pPr eaLnBrk="1" hangingPunct="1">
              <a:defRPr/>
            </a:pPr>
            <a:r>
              <a:rPr lang="en-US" smtClean="0"/>
              <a:t>Clinical Trials:</a:t>
            </a:r>
          </a:p>
          <a:p>
            <a:pPr lvl="1" eaLnBrk="1" hangingPunct="1">
              <a:defRPr/>
            </a:pPr>
            <a:r>
              <a:rPr lang="en-US" b="1" smtClean="0"/>
              <a:t>Hormone Therapy</a:t>
            </a:r>
            <a:endParaRPr lang="en-US" smtClean="0"/>
          </a:p>
          <a:p>
            <a:pPr lvl="1" eaLnBrk="1" hangingPunct="1">
              <a:defRPr/>
            </a:pPr>
            <a:r>
              <a:rPr lang="en-US" b="1" smtClean="0"/>
              <a:t>Dietary Modification</a:t>
            </a:r>
            <a:endParaRPr lang="en-US" smtClean="0"/>
          </a:p>
          <a:p>
            <a:pPr lvl="1" eaLnBrk="1" hangingPunct="1">
              <a:defRPr/>
            </a:pPr>
            <a:r>
              <a:rPr lang="en-US" b="1" smtClean="0"/>
              <a:t>Calcium/Vitamin D</a:t>
            </a:r>
          </a:p>
        </p:txBody>
      </p:sp>
      <p:pic>
        <p:nvPicPr>
          <p:cNvPr id="174085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188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6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40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08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Some of the 100+ WHI papers: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914400"/>
            <a:ext cx="7696200" cy="5715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800" smtClean="0"/>
              <a:t>Estrogen plus progestin and the risk of coronary heart disease. NEJM, 2003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800" smtClean="0"/>
              <a:t>Effect of estrogen plus progestin on stroke in postmenopausal women.  The women’s health initiative: a randomized trial. JAMA, 2003</a:t>
            </a:r>
            <a:endParaRPr lang="en-US" sz="2800" b="1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800" smtClean="0"/>
              <a:t>Estrogen plus progestin and colorectal cancer in postmenopausal women. NEJM, 2004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800" smtClean="0"/>
              <a:t>Estrogen plus progestin and risk of venous thrombosis. JAMA, 2004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800" smtClean="0"/>
              <a:t>Conjugated equine estrogens and coronary heart disease: the women’s health initiative. Arch Intern Med, 2006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800" smtClean="0"/>
              <a:t>Venous thrombosis and conjugated equine estrogen in women without a uterus. Arch Intern Med, 2006</a:t>
            </a:r>
          </a:p>
        </p:txBody>
      </p:sp>
      <p:pic>
        <p:nvPicPr>
          <p:cNvPr id="95237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2" name="~PP35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183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52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" decel="100000" fill="hold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" decel="100000" fill="hold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" decel="100000" fill="hold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" decel="100000" fill="hold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0" decel="100000" fill="hold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0" decel="100000" fill="hold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5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5237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WHI</a:t>
            </a:r>
          </a:p>
        </p:txBody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295400"/>
            <a:ext cx="8229600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Multi-million dollar, 15-year project sponsored by NIH, NHLBI </a:t>
            </a:r>
          </a:p>
          <a:p>
            <a:pPr eaLnBrk="1" hangingPunct="1">
              <a:defRPr/>
            </a:pPr>
            <a:r>
              <a:rPr lang="en-US" smtClean="0"/>
              <a:t>Over 160,000 women aged 50-79</a:t>
            </a:r>
          </a:p>
          <a:p>
            <a:pPr eaLnBrk="1" hangingPunct="1">
              <a:defRPr/>
            </a:pPr>
            <a:r>
              <a:rPr lang="en-US" smtClean="0"/>
              <a:t>40 Clinical Centers across US</a:t>
            </a:r>
          </a:p>
          <a:p>
            <a:pPr eaLnBrk="1" hangingPunct="1">
              <a:defRPr/>
            </a:pPr>
            <a:r>
              <a:rPr lang="en-US" smtClean="0"/>
              <a:t>One of most definitive, far-reaching clinical trials of post-menopausal women's health ever done</a:t>
            </a:r>
          </a:p>
        </p:txBody>
      </p:sp>
      <p:pic>
        <p:nvPicPr>
          <p:cNvPr id="162821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576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28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2821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WHI Hormone Therapy Trial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Long-term study to evaluate HT’s effects on CHD, osteoporotic fractures, and breast cancer in postmenopausal women</a:t>
            </a:r>
          </a:p>
          <a:p>
            <a:pPr eaLnBrk="1" hangingPunct="1">
              <a:defRPr/>
            </a:pPr>
            <a:r>
              <a:rPr lang="en-US" smtClean="0"/>
              <a:t>Two arms:</a:t>
            </a:r>
          </a:p>
          <a:p>
            <a:pPr lvl="1" eaLnBrk="1" hangingPunct="1">
              <a:defRPr/>
            </a:pPr>
            <a:r>
              <a:rPr lang="en-US" smtClean="0"/>
              <a:t>Estrogen plus Progestin (E+P)</a:t>
            </a:r>
          </a:p>
          <a:p>
            <a:pPr lvl="1" eaLnBrk="1" hangingPunct="1">
              <a:defRPr/>
            </a:pPr>
            <a:r>
              <a:rPr lang="en-US" smtClean="0"/>
              <a:t>Estrogen Alone (E Alone)</a:t>
            </a:r>
          </a:p>
        </p:txBody>
      </p:sp>
      <p:pic>
        <p:nvPicPr>
          <p:cNvPr id="90117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065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40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01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117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736725"/>
            <a:ext cx="9144000" cy="2149475"/>
          </a:xfrm>
        </p:spPr>
        <p:txBody>
          <a:bodyPr/>
          <a:lstStyle/>
          <a:p>
            <a:pPr eaLnBrk="1" hangingPunct="1">
              <a:defRPr/>
            </a:pPr>
            <a:r>
              <a:rPr lang="en-US" sz="4300" smtClean="0"/>
              <a:t>WHI Hormone Therapy Trial: </a:t>
            </a:r>
            <a:br>
              <a:rPr lang="en-US" sz="4300" smtClean="0"/>
            </a:br>
            <a:r>
              <a:rPr lang="en-US" sz="4300" smtClean="0"/>
              <a:t>E+P arm</a:t>
            </a:r>
          </a:p>
        </p:txBody>
      </p:sp>
      <p:pic>
        <p:nvPicPr>
          <p:cNvPr id="78855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498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6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88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885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WHI: E+P arm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Methods:</a:t>
            </a:r>
          </a:p>
          <a:p>
            <a:pPr eaLnBrk="1" hangingPunct="1">
              <a:defRPr/>
            </a:pPr>
            <a:r>
              <a:rPr lang="en-US" smtClean="0"/>
              <a:t>Over 16,000 women with intact uteri</a:t>
            </a:r>
          </a:p>
          <a:p>
            <a:pPr eaLnBrk="1" hangingPunct="1">
              <a:defRPr/>
            </a:pPr>
            <a:r>
              <a:rPr lang="en-US" smtClean="0"/>
              <a:t>Randomly assigned to E+P vs. placebo for 5 years (planned duration 8.5 years)</a:t>
            </a:r>
          </a:p>
          <a:p>
            <a:pPr eaLnBrk="1" hangingPunct="1">
              <a:defRPr/>
            </a:pPr>
            <a:r>
              <a:rPr lang="en-US" smtClean="0"/>
              <a:t>Hormone formulation: CEE 0.625mg plus MPA 2.5mg daily</a:t>
            </a:r>
          </a:p>
        </p:txBody>
      </p:sp>
      <p:pic>
        <p:nvPicPr>
          <p:cNvPr id="18437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653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21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4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437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WHI: E+P arm</a:t>
            </a:r>
          </a:p>
        </p:txBody>
      </p:sp>
      <p:sp>
        <p:nvSpPr>
          <p:cNvPr id="209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Results:</a:t>
            </a:r>
          </a:p>
          <a:p>
            <a:pPr eaLnBrk="1" hangingPunct="1">
              <a:defRPr/>
            </a:pPr>
            <a:r>
              <a:rPr lang="en-US" smtClean="0"/>
              <a:t>Trial halted early--July 2002 </a:t>
            </a:r>
          </a:p>
          <a:p>
            <a:pPr eaLnBrk="1" hangingPunct="1">
              <a:defRPr/>
            </a:pPr>
            <a:r>
              <a:rPr lang="en-US" smtClean="0"/>
              <a:t>Overall harm found in treatment group</a:t>
            </a:r>
          </a:p>
          <a:p>
            <a:pPr eaLnBrk="1" hangingPunct="1">
              <a:defRPr/>
            </a:pPr>
            <a:endParaRPr lang="en-US" smtClean="0"/>
          </a:p>
        </p:txBody>
      </p:sp>
      <p:pic>
        <p:nvPicPr>
          <p:cNvPr id="209925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306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8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99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9925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WHI: E+P arm</a:t>
            </a:r>
          </a:p>
        </p:txBody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Decreased risk of:</a:t>
            </a:r>
          </a:p>
          <a:p>
            <a:pPr lvl="1" eaLnBrk="1" hangingPunct="1">
              <a:defRPr/>
            </a:pPr>
            <a:r>
              <a:rPr lang="en-US" smtClean="0"/>
              <a:t>Colorectal cancer (34%)</a:t>
            </a:r>
          </a:p>
          <a:p>
            <a:pPr lvl="1" eaLnBrk="1" hangingPunct="1">
              <a:defRPr/>
            </a:pPr>
            <a:r>
              <a:rPr lang="en-US" smtClean="0"/>
              <a:t>Hip fractures (34%)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Outweighed by increased risk of:</a:t>
            </a:r>
          </a:p>
          <a:p>
            <a:pPr lvl="1" eaLnBrk="1" hangingPunct="1">
              <a:defRPr/>
            </a:pPr>
            <a:r>
              <a:rPr lang="en-US" smtClean="0"/>
              <a:t>Breast cancer (26%)</a:t>
            </a:r>
          </a:p>
          <a:p>
            <a:pPr lvl="1" eaLnBrk="1" hangingPunct="1">
              <a:defRPr/>
            </a:pPr>
            <a:r>
              <a:rPr lang="en-US" smtClean="0"/>
              <a:t>Pulmonary embolism (113%)</a:t>
            </a:r>
          </a:p>
          <a:p>
            <a:pPr lvl="1" eaLnBrk="1" hangingPunct="1">
              <a:defRPr/>
            </a:pPr>
            <a:r>
              <a:rPr lang="en-US" smtClean="0"/>
              <a:t>Coronary heart disease (29%)</a:t>
            </a:r>
          </a:p>
          <a:p>
            <a:pPr lvl="1" eaLnBrk="1" hangingPunct="1">
              <a:defRPr/>
            </a:pPr>
            <a:r>
              <a:rPr lang="en-US" smtClean="0"/>
              <a:t>Strokes (41%)</a:t>
            </a:r>
          </a:p>
        </p:txBody>
      </p:sp>
      <p:pic>
        <p:nvPicPr>
          <p:cNvPr id="195589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185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3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55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589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WHI: E+P arm</a:t>
            </a:r>
          </a:p>
        </p:txBody>
      </p:sp>
      <p:sp>
        <p:nvSpPr>
          <p:cNvPr id="306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Absolute excess risks:</a:t>
            </a:r>
          </a:p>
          <a:p>
            <a:pPr eaLnBrk="1" hangingPunct="1">
              <a:defRPr/>
            </a:pPr>
            <a:r>
              <a:rPr lang="en-US" smtClean="0">
                <a:effectLst/>
              </a:rPr>
              <a:t>Excess CHD events: 7/10,000 woman-years</a:t>
            </a:r>
          </a:p>
          <a:p>
            <a:pPr eaLnBrk="1" hangingPunct="1">
              <a:defRPr/>
            </a:pPr>
            <a:r>
              <a:rPr lang="en-US" smtClean="0">
                <a:effectLst/>
              </a:rPr>
              <a:t>Excess stroke events : 8/10,000 woman-years</a:t>
            </a:r>
          </a:p>
          <a:p>
            <a:pPr eaLnBrk="1" hangingPunct="1">
              <a:defRPr/>
            </a:pPr>
            <a:r>
              <a:rPr lang="en-US" smtClean="0">
                <a:effectLst/>
              </a:rPr>
              <a:t>Excess pulmonary emboli: 8/10,000 woman-years </a:t>
            </a:r>
          </a:p>
          <a:p>
            <a:pPr eaLnBrk="1" hangingPunct="1">
              <a:defRPr/>
            </a:pPr>
            <a:r>
              <a:rPr lang="en-US" smtClean="0">
                <a:effectLst/>
              </a:rPr>
              <a:t>Excess invasive breast cancer: 8/10,000 woman-years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>
              <a:effectLst/>
            </a:endParaRPr>
          </a:p>
        </p:txBody>
      </p:sp>
      <p:pic>
        <p:nvPicPr>
          <p:cNvPr id="306182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974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66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61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6182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9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WHI: E+P arm</a:t>
            </a:r>
          </a:p>
        </p:txBody>
      </p:sp>
      <p:sp>
        <p:nvSpPr>
          <p:cNvPr id="297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>
                <a:effectLst/>
              </a:rPr>
              <a:t>Absolute Benefits: </a:t>
            </a:r>
          </a:p>
          <a:p>
            <a:pPr eaLnBrk="1" hangingPunct="1">
              <a:defRPr/>
            </a:pPr>
            <a:r>
              <a:rPr lang="en-US" smtClean="0">
                <a:effectLst/>
              </a:rPr>
              <a:t> Fewer colorectal cancers:  6/10,000 woman-years</a:t>
            </a:r>
          </a:p>
          <a:p>
            <a:pPr eaLnBrk="1" hangingPunct="1">
              <a:defRPr/>
            </a:pPr>
            <a:r>
              <a:rPr lang="en-US" smtClean="0">
                <a:effectLst/>
              </a:rPr>
              <a:t> Fewer hip fractures: 5/10,000 woman-years</a:t>
            </a:r>
            <a:endParaRPr lang="en-US" smtClean="0"/>
          </a:p>
        </p:txBody>
      </p:sp>
      <p:pic>
        <p:nvPicPr>
          <p:cNvPr id="297989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60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7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79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7989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WHI: E+P arm</a:t>
            </a:r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Summary of additional adverse events: 19 per 10,000 woman-years</a:t>
            </a:r>
          </a:p>
          <a:p>
            <a:pPr eaLnBrk="1" hangingPunct="1">
              <a:defRPr/>
            </a:pPr>
            <a:r>
              <a:rPr lang="en-US" smtClean="0"/>
              <a:t>Number needed to harm for 5 years E+P use: 101</a:t>
            </a:r>
          </a:p>
        </p:txBody>
      </p:sp>
      <p:pic>
        <p:nvPicPr>
          <p:cNvPr id="196613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262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1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66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661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81000" y="1752600"/>
            <a:ext cx="8458200" cy="1844675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WHI Hormone Therapy Trial: </a:t>
            </a:r>
            <a:br>
              <a:rPr lang="en-US" sz="4000" smtClean="0"/>
            </a:br>
            <a:r>
              <a:rPr lang="en-US" sz="4000" smtClean="0"/>
              <a:t>E Alone arm</a:t>
            </a:r>
            <a:br>
              <a:rPr lang="en-US" sz="4000" smtClean="0"/>
            </a:br>
            <a:endParaRPr lang="en-US" sz="4000" smtClean="0"/>
          </a:p>
        </p:txBody>
      </p:sp>
      <p:pic>
        <p:nvPicPr>
          <p:cNvPr id="80903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504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75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090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090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WHI: E Alone arm</a:t>
            </a:r>
            <a:br>
              <a:rPr lang="en-US" sz="4000" smtClean="0"/>
            </a:br>
            <a:endParaRPr lang="en-US" sz="4000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Methods:</a:t>
            </a:r>
          </a:p>
          <a:p>
            <a:pPr eaLnBrk="1" hangingPunct="1">
              <a:defRPr/>
            </a:pPr>
            <a:r>
              <a:rPr lang="en-US" smtClean="0"/>
              <a:t>Over 10,000 women aged 50-79 with prior hysterectomy</a:t>
            </a:r>
          </a:p>
          <a:p>
            <a:pPr eaLnBrk="1" hangingPunct="1">
              <a:defRPr/>
            </a:pPr>
            <a:r>
              <a:rPr lang="en-US" smtClean="0"/>
              <a:t>Randomly assigned to 0.625mg CEE vs. placebo </a:t>
            </a:r>
          </a:p>
          <a:p>
            <a:pPr eaLnBrk="1" hangingPunct="1">
              <a:defRPr/>
            </a:pPr>
            <a:r>
              <a:rPr lang="en-US" smtClean="0"/>
              <a:t>Followed for average 6.8 years</a:t>
            </a:r>
          </a:p>
        </p:txBody>
      </p:sp>
      <p:pic>
        <p:nvPicPr>
          <p:cNvPr id="21509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022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99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50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509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WHI: E Alone arm</a:t>
            </a:r>
          </a:p>
        </p:txBody>
      </p:sp>
      <p:sp>
        <p:nvSpPr>
          <p:cNvPr id="210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Results:</a:t>
            </a:r>
          </a:p>
          <a:p>
            <a:pPr eaLnBrk="1" hangingPunct="1">
              <a:defRPr/>
            </a:pPr>
            <a:r>
              <a:rPr lang="en-US" smtClean="0"/>
              <a:t>Trial halted one year early--February 2004 </a:t>
            </a:r>
          </a:p>
          <a:p>
            <a:pPr eaLnBrk="1" hangingPunct="1">
              <a:defRPr/>
            </a:pPr>
            <a:r>
              <a:rPr lang="en-US" smtClean="0"/>
              <a:t>Increased risk of stroke among women in hormone group</a:t>
            </a:r>
          </a:p>
        </p:txBody>
      </p:sp>
      <p:pic>
        <p:nvPicPr>
          <p:cNvPr id="210949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722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9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09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0949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WHI: E Alone arm</a:t>
            </a:r>
          </a:p>
        </p:txBody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Results:</a:t>
            </a:r>
          </a:p>
          <a:p>
            <a:pPr eaLnBrk="1" hangingPunct="1">
              <a:defRPr/>
            </a:pPr>
            <a:r>
              <a:rPr lang="en-US" smtClean="0"/>
              <a:t>Reduced risk of hip fracture (39%)</a:t>
            </a:r>
          </a:p>
          <a:p>
            <a:pPr eaLnBrk="1" hangingPunct="1">
              <a:defRPr/>
            </a:pPr>
            <a:r>
              <a:rPr lang="en-US" smtClean="0"/>
              <a:t>Increased risk of stroke (39%)</a:t>
            </a:r>
          </a:p>
          <a:p>
            <a:pPr eaLnBrk="1" hangingPunct="1">
              <a:defRPr/>
            </a:pPr>
            <a:r>
              <a:rPr lang="en-US" smtClean="0"/>
              <a:t>No effect on heart disease, breast cancer, pulmonary embolus, colorectal cancer, total mortality, or global index</a:t>
            </a:r>
          </a:p>
          <a:p>
            <a:pPr eaLnBrk="1" hangingPunct="1">
              <a:defRPr/>
            </a:pPr>
            <a:r>
              <a:rPr lang="en-US" smtClean="0"/>
              <a:t>No overall benefit</a:t>
            </a:r>
          </a:p>
        </p:txBody>
      </p:sp>
      <p:pic>
        <p:nvPicPr>
          <p:cNvPr id="197637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98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76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7637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 anchor="t"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4000" smtClean="0"/>
              <a:t>WHI: E Alone arm</a:t>
            </a:r>
            <a:r>
              <a:rPr lang="en-US" sz="4300" smtClean="0"/>
              <a:t/>
            </a:r>
            <a:br>
              <a:rPr lang="en-US" sz="4300" smtClean="0"/>
            </a:br>
            <a:r>
              <a:rPr lang="en-US" sz="4000" smtClean="0"/>
              <a:t>Major Clinical Outcomes</a:t>
            </a:r>
          </a:p>
        </p:txBody>
      </p:sp>
      <p:sp>
        <p:nvSpPr>
          <p:cNvPr id="34819" name="Text Box 9"/>
          <p:cNvSpPr txBox="1">
            <a:spLocks noChangeArrowheads="1"/>
          </p:cNvSpPr>
          <p:nvPr/>
        </p:nvSpPr>
        <p:spPr bwMode="auto">
          <a:xfrm>
            <a:off x="838200" y="6491288"/>
            <a:ext cx="6629400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200" b="1"/>
              <a:t>     </a:t>
            </a:r>
            <a:endParaRPr lang="en-US">
              <a:solidFill>
                <a:schemeClr val="tx2"/>
              </a:solidFill>
              <a:latin typeface="Garamond" pitchFamily="18" charset="0"/>
            </a:endParaRPr>
          </a:p>
        </p:txBody>
      </p:sp>
      <p:graphicFrame>
        <p:nvGraphicFramePr>
          <p:cNvPr id="333869" name="Group 45"/>
          <p:cNvGraphicFramePr>
            <a:graphicFrameLocks noGrp="1"/>
          </p:cNvGraphicFramePr>
          <p:nvPr>
            <p:ph sz="half" idx="2"/>
          </p:nvPr>
        </p:nvGraphicFramePr>
        <p:xfrm>
          <a:off x="2514600" y="1438275"/>
          <a:ext cx="4038600" cy="5421313"/>
        </p:xfrm>
        <a:graphic>
          <a:graphicData uri="http://schemas.openxmlformats.org/drawingml/2006/table">
            <a:tbl>
              <a:tblPr/>
              <a:tblGrid>
                <a:gridCol w="1981200"/>
                <a:gridCol w="205740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5F5F5F"/>
                          </a:outerShdw>
                        </a:effectLst>
                        <a:latin typeface="Garamond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RR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Hip fracture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0.61*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Breast cancer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0.77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6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CHD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0.91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Total Mortality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1.04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Colorectal cancer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1.08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CVA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1.39*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33868" name="Picture 4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893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38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3868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838200" y="6591300"/>
            <a:ext cx="41910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828675" eaLnBrk="1">
              <a:lnSpc>
                <a:spcPct val="97000"/>
              </a:lnSpc>
              <a:buClr>
                <a:srgbClr val="FFFFFF"/>
              </a:buClr>
              <a:buSzPct val="45000"/>
              <a:buFont typeface="StarSymbol" charset="0"/>
              <a:buNone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</a:tabLst>
            </a:pPr>
            <a:r>
              <a:rPr lang="en-GB" sz="1600">
                <a:solidFill>
                  <a:srgbClr val="FFFFFF"/>
                </a:solidFill>
                <a:latin typeface="Garamond" pitchFamily="18" charset="0"/>
              </a:rPr>
              <a:t>Adapted from N Engl J Med </a:t>
            </a:r>
            <a:r>
              <a:rPr lang="en-GB">
                <a:solidFill>
                  <a:srgbClr val="FFFFFF"/>
                </a:solidFill>
                <a:latin typeface="Garamond" pitchFamily="18" charset="0"/>
              </a:rPr>
              <a:t>2006;355:2338-2347</a:t>
            </a:r>
          </a:p>
        </p:txBody>
      </p:sp>
      <p:sp>
        <p:nvSpPr>
          <p:cNvPr id="335876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0" y="228600"/>
            <a:ext cx="9144000" cy="14478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WHI Hormone Therapy Trial</a:t>
            </a:r>
            <a:br>
              <a:rPr lang="en-US" sz="4000" smtClean="0"/>
            </a:br>
            <a:r>
              <a:rPr lang="en-US" sz="4000" smtClean="0"/>
              <a:t>Relative Risks and Absolute Risk Differences among Women 50-54</a:t>
            </a:r>
          </a:p>
        </p:txBody>
      </p:sp>
      <p:pic>
        <p:nvPicPr>
          <p:cNvPr id="335878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466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002" name="Group 130"/>
          <p:cNvGraphicFramePr>
            <a:graphicFrameLocks noGrp="1"/>
          </p:cNvGraphicFramePr>
          <p:nvPr>
            <p:ph idx="1"/>
          </p:nvPr>
        </p:nvGraphicFramePr>
        <p:xfrm>
          <a:off x="457200" y="1752600"/>
          <a:ext cx="8229600" cy="4743450"/>
        </p:xfrm>
        <a:graphic>
          <a:graphicData uri="http://schemas.openxmlformats.org/drawingml/2006/table">
            <a:tbl>
              <a:tblPr/>
              <a:tblGrid>
                <a:gridCol w="1524000"/>
                <a:gridCol w="1600200"/>
                <a:gridCol w="1600200"/>
                <a:gridCol w="1981200"/>
                <a:gridCol w="1524000"/>
              </a:tblGrid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Outcome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E+P RR (95% CI)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Absolute Risk Difference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E Alone RR (95% CI)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Absolute Risk Difference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CHD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1.29 (1.02-1.63)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0.26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0.91 (0.75-1.12)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---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CVA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1.41 (1.07-1.85)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0.20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1.39 (1.10-1.77)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0.20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8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Pulmonary embolism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2.13 (1.39-3.25)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0.45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1.34 (0.87-2.06)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---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Breast cancer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1.26 (1.00-1.59)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0.93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0.77 (0.59-1.01)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---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Colon Cancer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0.63 (0.43-0.92)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-0.18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1.08 (0.75-1.55)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---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Hip fracture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0.66 (0.45-0.98)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-0.10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0.61 (0.41-0.91)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-0.12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Net outcomes per 1000 women years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5F5F5F"/>
                          </a:outerShdw>
                        </a:effectLst>
                        <a:latin typeface="Garamond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1.56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5F5F5F"/>
                          </a:outerShdw>
                        </a:effectLst>
                        <a:latin typeface="Garamond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0.08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289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58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5878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WHI Hormone Therapy Trial: Divergent results</a:t>
            </a:r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524000"/>
            <a:ext cx="4419600" cy="53340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Heart disease</a:t>
            </a:r>
          </a:p>
          <a:p>
            <a:pPr lvl="1" eaLnBrk="1" hangingPunct="1">
              <a:defRPr/>
            </a:pPr>
            <a:r>
              <a:rPr lang="en-US" smtClean="0"/>
              <a:t>Increased: E+P</a:t>
            </a:r>
          </a:p>
          <a:p>
            <a:pPr lvl="1" eaLnBrk="1" hangingPunct="1">
              <a:defRPr/>
            </a:pPr>
            <a:r>
              <a:rPr lang="en-US" smtClean="0"/>
              <a:t>Neutral: E Alone</a:t>
            </a:r>
          </a:p>
          <a:p>
            <a:pPr eaLnBrk="1" hangingPunct="1">
              <a:defRPr/>
            </a:pPr>
            <a:r>
              <a:rPr lang="en-US" smtClean="0"/>
              <a:t>Pulmonary embolism</a:t>
            </a:r>
          </a:p>
          <a:p>
            <a:pPr lvl="1" eaLnBrk="1" hangingPunct="1">
              <a:defRPr/>
            </a:pPr>
            <a:r>
              <a:rPr lang="en-US" smtClean="0"/>
              <a:t>Increased: E+P</a:t>
            </a:r>
          </a:p>
          <a:p>
            <a:pPr lvl="1" eaLnBrk="1" hangingPunct="1">
              <a:defRPr/>
            </a:pPr>
            <a:r>
              <a:rPr lang="en-US" smtClean="0"/>
              <a:t>Neutral: E Alone</a:t>
            </a:r>
          </a:p>
          <a:p>
            <a:pPr eaLnBrk="1" hangingPunct="1">
              <a:defRPr/>
            </a:pPr>
            <a:r>
              <a:rPr lang="en-US" smtClean="0"/>
              <a:t>Breast cancer</a:t>
            </a:r>
          </a:p>
          <a:p>
            <a:pPr lvl="1" eaLnBrk="1" hangingPunct="1">
              <a:defRPr/>
            </a:pPr>
            <a:r>
              <a:rPr lang="en-US" smtClean="0"/>
              <a:t>Increased: E+P </a:t>
            </a:r>
          </a:p>
          <a:p>
            <a:pPr lvl="1" eaLnBrk="1" hangingPunct="1">
              <a:defRPr/>
            </a:pPr>
            <a:r>
              <a:rPr lang="en-US" smtClean="0"/>
              <a:t>Neutral: E Alone</a:t>
            </a:r>
          </a:p>
        </p:txBody>
      </p:sp>
      <p:sp>
        <p:nvSpPr>
          <p:cNvPr id="18432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1676400"/>
            <a:ext cx="4572000" cy="51816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Colorectal cancer</a:t>
            </a:r>
          </a:p>
          <a:p>
            <a:pPr lvl="1" eaLnBrk="1" hangingPunct="1">
              <a:defRPr/>
            </a:pPr>
            <a:r>
              <a:rPr lang="en-US" smtClean="0"/>
              <a:t>Decreased: E+P</a:t>
            </a:r>
          </a:p>
          <a:p>
            <a:pPr lvl="1" eaLnBrk="1" hangingPunct="1">
              <a:defRPr/>
            </a:pPr>
            <a:r>
              <a:rPr lang="en-US" smtClean="0"/>
              <a:t>Neutral: E Alone</a:t>
            </a:r>
          </a:p>
          <a:p>
            <a:pPr eaLnBrk="1" hangingPunct="1">
              <a:defRPr/>
            </a:pPr>
            <a:r>
              <a:rPr lang="en-US" smtClean="0"/>
              <a:t>Global index</a:t>
            </a:r>
          </a:p>
          <a:p>
            <a:pPr lvl="1" eaLnBrk="1" hangingPunct="1">
              <a:defRPr/>
            </a:pPr>
            <a:r>
              <a:rPr lang="en-US" smtClean="0"/>
              <a:t>Increased: E+P</a:t>
            </a:r>
          </a:p>
          <a:p>
            <a:pPr lvl="1" eaLnBrk="1" hangingPunct="1">
              <a:defRPr/>
            </a:pPr>
            <a:r>
              <a:rPr lang="en-US" smtClean="0"/>
              <a:t>Neutral: E Alone</a:t>
            </a:r>
          </a:p>
        </p:txBody>
      </p:sp>
      <p:pic>
        <p:nvPicPr>
          <p:cNvPr id="184326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568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12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43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4326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WHI Hormone Therapy Trial: Concordant results</a:t>
            </a:r>
          </a:p>
        </p:txBody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905000"/>
            <a:ext cx="8686800" cy="52578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Increased:</a:t>
            </a:r>
          </a:p>
          <a:p>
            <a:pPr lvl="1" eaLnBrk="1" hangingPunct="1">
              <a:defRPr/>
            </a:pPr>
            <a:r>
              <a:rPr lang="en-US" smtClean="0"/>
              <a:t>Strokes</a:t>
            </a:r>
          </a:p>
          <a:p>
            <a:pPr lvl="1" eaLnBrk="1" hangingPunct="1">
              <a:defRPr/>
            </a:pPr>
            <a:r>
              <a:rPr lang="en-US" smtClean="0"/>
              <a:t>Dementia (&gt;65)</a:t>
            </a:r>
          </a:p>
          <a:p>
            <a:pPr lvl="1" eaLnBrk="1" hangingPunct="1">
              <a:defRPr/>
            </a:pPr>
            <a:r>
              <a:rPr lang="en-US" smtClean="0"/>
              <a:t>Gallstones</a:t>
            </a:r>
          </a:p>
          <a:p>
            <a:pPr lvl="1" eaLnBrk="1" hangingPunct="1">
              <a:defRPr/>
            </a:pPr>
            <a:r>
              <a:rPr lang="en-US" smtClean="0"/>
              <a:t>Urinary incontinence</a:t>
            </a:r>
          </a:p>
        </p:txBody>
      </p:sp>
      <p:sp>
        <p:nvSpPr>
          <p:cNvPr id="183300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953000" y="1981200"/>
            <a:ext cx="4191000" cy="50292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smtClean="0"/>
              <a:t>Decreased:</a:t>
            </a:r>
          </a:p>
          <a:p>
            <a:pPr lvl="1" eaLnBrk="1" hangingPunct="1">
              <a:defRPr/>
            </a:pPr>
            <a:r>
              <a:rPr lang="en-US" smtClean="0"/>
              <a:t>Fractures</a:t>
            </a:r>
          </a:p>
          <a:p>
            <a:pPr lvl="1" eaLnBrk="1" hangingPunct="1">
              <a:defRPr/>
            </a:pPr>
            <a:r>
              <a:rPr lang="en-US" smtClean="0"/>
              <a:t>Vasomotor symptoms</a:t>
            </a:r>
          </a:p>
          <a:p>
            <a:pPr lvl="1" eaLnBrk="1" hangingPunct="1">
              <a:defRPr/>
            </a:pPr>
            <a:r>
              <a:rPr lang="en-US" smtClean="0"/>
              <a:t>Diabetes</a:t>
            </a:r>
          </a:p>
          <a:p>
            <a:pPr lvl="1" eaLnBrk="1" hangingPunct="1">
              <a:buFont typeface="Wingdings" pitchFamily="2" charset="2"/>
              <a:buNone/>
              <a:defRPr/>
            </a:pPr>
            <a:endParaRPr lang="en-US" sz="2400" smtClean="0"/>
          </a:p>
          <a:p>
            <a:pPr eaLnBrk="1" hangingPunct="1">
              <a:defRPr/>
            </a:pPr>
            <a:r>
              <a:rPr lang="en-US" sz="2800" smtClean="0"/>
              <a:t>Neutral:</a:t>
            </a:r>
          </a:p>
          <a:p>
            <a:pPr lvl="1" eaLnBrk="1" hangingPunct="1">
              <a:defRPr/>
            </a:pPr>
            <a:r>
              <a:rPr lang="en-US" smtClean="0"/>
              <a:t>HRQOL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z="2800" smtClean="0"/>
          </a:p>
        </p:txBody>
      </p:sp>
      <p:pic>
        <p:nvPicPr>
          <p:cNvPr id="183302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12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54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33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3302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WHI Hormone Therapy Trial</a:t>
            </a:r>
          </a:p>
        </p:txBody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295400"/>
            <a:ext cx="81534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Limitations: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Only tested CEE and MPA hormone regimens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Early termination of trials can lead to bias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Average age mid-60’s, not typical 50 year-old women seeking relief from menopausal symptoms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Possible that recently menopausal women with low baseline risk of heart disease may have more favorable balance of benefits and risks</a:t>
            </a:r>
          </a:p>
        </p:txBody>
      </p:sp>
      <p:pic>
        <p:nvPicPr>
          <p:cNvPr id="199685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793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25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96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9685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WHI Hormone Therapy Trial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43000"/>
            <a:ext cx="7848600" cy="4724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800" smtClean="0"/>
              <a:t>Conclusions: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HT should not be recommended for chronic disease prevention in postmenopausal women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Rate of adverse events was higher with E+P than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800" smtClean="0"/>
              <a:t>	E Alone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Possible that progestins exacerbate risks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Possible that other formulations, routes of administration, or lower doses might be associated with fewer adverse events (little supportive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800" smtClean="0"/>
              <a:t>	evidence)</a:t>
            </a:r>
          </a:p>
        </p:txBody>
      </p:sp>
      <p:pic>
        <p:nvPicPr>
          <p:cNvPr id="23558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024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62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5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558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458200" cy="1173162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Divergence of clinical trials from observational studies</a:t>
            </a:r>
          </a:p>
        </p:txBody>
      </p:sp>
      <p:sp>
        <p:nvSpPr>
          <p:cNvPr id="198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76400"/>
            <a:ext cx="7924800" cy="5181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Highlights importance of randomized controlled clinical trials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Confounding may explain lower heart disease rates in hormone users in observational studies because they were: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Leaner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Less likely to smoke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More physically active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More likely to see doctors regularly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More highly educated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Another possible explanation for discrepancy: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800" smtClean="0"/>
              <a:t>	timing of initiation of HT</a:t>
            </a:r>
          </a:p>
        </p:txBody>
      </p:sp>
      <p:pic>
        <p:nvPicPr>
          <p:cNvPr id="198661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714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75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86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8661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5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0"/>
            <a:ext cx="8686800" cy="1173163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Timing of initiation of HT</a:t>
            </a:r>
          </a:p>
        </p:txBody>
      </p:sp>
      <p:sp>
        <p:nvSpPr>
          <p:cNvPr id="366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95400"/>
            <a:ext cx="8686800" cy="52578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Emerging data suggests disparities may be related to timing of initiation of HT in relation to proximity of menopause</a:t>
            </a:r>
          </a:p>
          <a:p>
            <a:pPr eaLnBrk="1" hangingPunct="1">
              <a:defRPr/>
            </a:pPr>
            <a:r>
              <a:rPr lang="en-US" smtClean="0"/>
              <a:t>On average, women in WHI and HERS initiated HT more than a decade after menopause</a:t>
            </a:r>
          </a:p>
          <a:p>
            <a:pPr eaLnBrk="1" hangingPunct="1">
              <a:defRPr/>
            </a:pPr>
            <a:r>
              <a:rPr lang="en-US" smtClean="0"/>
              <a:t>Insufficient numbers of younger, symptomatic, newly postmenopausal women to determine whether similar patterns apply to them</a:t>
            </a:r>
          </a:p>
          <a:p>
            <a:pPr eaLnBrk="1" hangingPunct="1">
              <a:defRPr/>
            </a:pPr>
            <a:r>
              <a:rPr lang="en-US" smtClean="0"/>
              <a:t>Trial results should be extrapolated to recently postmenopausal women only with caution</a:t>
            </a:r>
          </a:p>
        </p:txBody>
      </p:sp>
      <p:pic>
        <p:nvPicPr>
          <p:cNvPr id="366596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882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60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665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6596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152400"/>
            <a:ext cx="8915400" cy="1020763"/>
          </a:xfrm>
        </p:spPr>
        <p:txBody>
          <a:bodyPr/>
          <a:lstStyle/>
          <a:p>
            <a:pPr eaLnBrk="1" hangingPunct="1">
              <a:defRPr/>
            </a:pPr>
            <a:r>
              <a:rPr lang="en-CA" sz="3200" smtClean="0">
                <a:ea typeface="MS Mincho" pitchFamily="49" charset="-128"/>
              </a:rPr>
              <a:t>Meta-analysis:</a:t>
            </a:r>
            <a:br>
              <a:rPr lang="en-CA" sz="3200" smtClean="0">
                <a:ea typeface="MS Mincho" pitchFamily="49" charset="-128"/>
              </a:rPr>
            </a:br>
            <a:r>
              <a:rPr lang="en-CA" sz="3200" smtClean="0">
                <a:ea typeface="MS Mincho" pitchFamily="49" charset="-128"/>
              </a:rPr>
              <a:t>Mortality by treatment assignment and age group</a:t>
            </a:r>
            <a:endParaRPr lang="en-US" sz="3200" smtClean="0">
              <a:cs typeface="Times New Roman" pitchFamily="18" charset="0"/>
            </a:endParaRPr>
          </a:p>
        </p:txBody>
      </p:sp>
      <p:sp>
        <p:nvSpPr>
          <p:cNvPr id="43011" name="Text Box 59"/>
          <p:cNvSpPr txBox="1">
            <a:spLocks noChangeArrowheads="1"/>
          </p:cNvSpPr>
          <p:nvPr/>
        </p:nvSpPr>
        <p:spPr bwMode="auto">
          <a:xfrm>
            <a:off x="4419600" y="6248400"/>
            <a:ext cx="46069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Garamond" pitchFamily="18" charset="0"/>
              </a:rPr>
              <a:t>Adapted from J Gen Intern Med 2004;19:791-804</a:t>
            </a:r>
          </a:p>
        </p:txBody>
      </p:sp>
      <p:pic>
        <p:nvPicPr>
          <p:cNvPr id="282685" name="Picture 61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350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82703" name="Group 79"/>
          <p:cNvGraphicFramePr>
            <a:graphicFrameLocks noGrp="1"/>
          </p:cNvGraphicFramePr>
          <p:nvPr>
            <p:ph idx="1"/>
          </p:nvPr>
        </p:nvGraphicFramePr>
        <p:xfrm>
          <a:off x="1371600" y="2133600"/>
          <a:ext cx="6553200" cy="2574925"/>
        </p:xfrm>
        <a:graphic>
          <a:graphicData uri="http://schemas.openxmlformats.org/drawingml/2006/table">
            <a:tbl>
              <a:tblPr/>
              <a:tblGrid>
                <a:gridCol w="3402013"/>
                <a:gridCol w="3151187"/>
              </a:tblGrid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Group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Odds Ratio (95% CI) for Mortality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All ages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0.98 (0.87-1.18)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&lt;60 years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0.61 (0.39-0.95)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&gt;60 years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1.03 (0.90-1.18)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281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26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2685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9"/>
          <p:cNvSpPr>
            <a:spLocks noChangeArrowheads="1"/>
          </p:cNvSpPr>
          <p:nvPr/>
        </p:nvSpPr>
        <p:spPr bwMode="auto">
          <a:xfrm>
            <a:off x="1676400" y="2438400"/>
            <a:ext cx="5867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latin typeface="Garamond" pitchFamily="18" charset="0"/>
              </a:rPr>
              <a:t>Rossouw, JE, et al. JAMA. Apr 4, 2007;297:1465-1477</a:t>
            </a:r>
          </a:p>
        </p:txBody>
      </p:sp>
      <p:pic>
        <p:nvPicPr>
          <p:cNvPr id="377868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16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778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7868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Timing of initiation of HT</a:t>
            </a:r>
          </a:p>
        </p:txBody>
      </p:sp>
      <p:sp>
        <p:nvSpPr>
          <p:cNvPr id="379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Purpose: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To explore whether the effects of HT on risk of cardiovascular disease vary by age or years since menopause began</a:t>
            </a:r>
          </a:p>
        </p:txBody>
      </p:sp>
      <p:sp>
        <p:nvSpPr>
          <p:cNvPr id="45060" name="Text Box 5"/>
          <p:cNvSpPr txBox="1">
            <a:spLocks noChangeArrowheads="1"/>
          </p:cNvSpPr>
          <p:nvPr/>
        </p:nvSpPr>
        <p:spPr bwMode="auto">
          <a:xfrm>
            <a:off x="1812925" y="57515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45061" name="Text Box 6"/>
          <p:cNvSpPr txBox="1">
            <a:spLocks noChangeArrowheads="1"/>
          </p:cNvSpPr>
          <p:nvPr/>
        </p:nvSpPr>
        <p:spPr bwMode="auto">
          <a:xfrm>
            <a:off x="4267200" y="5943600"/>
            <a:ext cx="3117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Garamond" pitchFamily="18" charset="0"/>
              </a:rPr>
              <a:t>JAMA. Apr, 2007;297:1465-1477</a:t>
            </a:r>
          </a:p>
        </p:txBody>
      </p:sp>
      <p:pic>
        <p:nvPicPr>
          <p:cNvPr id="379911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742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7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799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9911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9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Timing of initiation of HT</a:t>
            </a:r>
          </a:p>
        </p:txBody>
      </p:sp>
      <p:sp>
        <p:nvSpPr>
          <p:cNvPr id="380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600200"/>
            <a:ext cx="8153400" cy="4419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Methods:</a:t>
            </a:r>
          </a:p>
          <a:p>
            <a:pPr eaLnBrk="1" hangingPunct="1">
              <a:defRPr/>
            </a:pPr>
            <a:r>
              <a:rPr lang="en-US" smtClean="0"/>
              <a:t>Secondary analysis of WHI HT trial results</a:t>
            </a:r>
          </a:p>
          <a:p>
            <a:pPr eaLnBrk="1" hangingPunct="1">
              <a:defRPr/>
            </a:pPr>
            <a:r>
              <a:rPr lang="en-US" smtClean="0"/>
              <a:t>Combined data from the two trial arms to improve statistical power to be able to examine trends across categories of age and years since menopause</a:t>
            </a:r>
          </a:p>
          <a:p>
            <a:pPr eaLnBrk="1" hangingPunct="1">
              <a:defRPr/>
            </a:pPr>
            <a:r>
              <a:rPr lang="en-US" smtClean="0"/>
              <a:t>Main outcome: CHD</a:t>
            </a:r>
          </a:p>
          <a:p>
            <a:pPr eaLnBrk="1" hangingPunct="1">
              <a:defRPr/>
            </a:pPr>
            <a:r>
              <a:rPr lang="en-US" smtClean="0"/>
              <a:t>Other outcomes: mortality and a global index</a:t>
            </a:r>
          </a:p>
        </p:txBody>
      </p:sp>
      <p:sp>
        <p:nvSpPr>
          <p:cNvPr id="46084" name="Text Box 5"/>
          <p:cNvSpPr txBox="1">
            <a:spLocks noChangeArrowheads="1"/>
          </p:cNvSpPr>
          <p:nvPr/>
        </p:nvSpPr>
        <p:spPr bwMode="auto">
          <a:xfrm>
            <a:off x="3032125" y="61325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46085" name="Text Box 6"/>
          <p:cNvSpPr txBox="1">
            <a:spLocks noChangeArrowheads="1"/>
          </p:cNvSpPr>
          <p:nvPr/>
        </p:nvSpPr>
        <p:spPr bwMode="auto">
          <a:xfrm>
            <a:off x="4038600" y="6172200"/>
            <a:ext cx="3117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Garamond" pitchFamily="18" charset="0"/>
              </a:rPr>
              <a:t>JAMA. Apr, 2007;297:1465-1477</a:t>
            </a:r>
          </a:p>
        </p:txBody>
      </p:sp>
      <p:pic>
        <p:nvPicPr>
          <p:cNvPr id="380935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180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39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09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0935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Timing of initiation of HT</a:t>
            </a:r>
          </a:p>
        </p:txBody>
      </p:sp>
      <p:sp>
        <p:nvSpPr>
          <p:cNvPr id="381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600200"/>
            <a:ext cx="7772400" cy="4419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Results:</a:t>
            </a:r>
          </a:p>
          <a:p>
            <a:pPr eaLnBrk="1" hangingPunct="1">
              <a:defRPr/>
            </a:pPr>
            <a:r>
              <a:rPr lang="en-US" smtClean="0"/>
              <a:t>Trend for reduced CHD risk in women closer to menopause but no subgroup met statistical significance</a:t>
            </a:r>
          </a:p>
          <a:p>
            <a:pPr eaLnBrk="1" hangingPunct="1">
              <a:defRPr/>
            </a:pPr>
            <a:r>
              <a:rPr lang="en-US" smtClean="0"/>
              <a:t>Nonsignificant tendency for total mortality to be reduced among younger women (50-59) </a:t>
            </a:r>
          </a:p>
          <a:p>
            <a:pPr eaLnBrk="1" hangingPunct="1">
              <a:defRPr/>
            </a:pPr>
            <a:r>
              <a:rPr lang="en-US" smtClean="0"/>
              <a:t>Risk of stroke did not vary by age or time since menopause</a:t>
            </a:r>
          </a:p>
        </p:txBody>
      </p:sp>
      <p:sp>
        <p:nvSpPr>
          <p:cNvPr id="47108" name="Text Box 5"/>
          <p:cNvSpPr txBox="1">
            <a:spLocks noChangeArrowheads="1"/>
          </p:cNvSpPr>
          <p:nvPr/>
        </p:nvSpPr>
        <p:spPr bwMode="auto">
          <a:xfrm>
            <a:off x="4022725" y="6056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47109" name="Text Box 6"/>
          <p:cNvSpPr txBox="1">
            <a:spLocks noChangeArrowheads="1"/>
          </p:cNvSpPr>
          <p:nvPr/>
        </p:nvSpPr>
        <p:spPr bwMode="auto">
          <a:xfrm>
            <a:off x="3657600" y="6248400"/>
            <a:ext cx="3117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Garamond" pitchFamily="18" charset="0"/>
              </a:rPr>
              <a:t>JAMA. Apr, 2007;297:1465-1477</a:t>
            </a:r>
          </a:p>
        </p:txBody>
      </p:sp>
      <p:pic>
        <p:nvPicPr>
          <p:cNvPr id="381959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500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48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19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1959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9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Timing of initiation of HT</a:t>
            </a:r>
          </a:p>
        </p:txBody>
      </p:sp>
      <p:sp>
        <p:nvSpPr>
          <p:cNvPr id="382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Conclusions:</a:t>
            </a:r>
          </a:p>
          <a:p>
            <a:pPr eaLnBrk="1" hangingPunct="1">
              <a:defRPr/>
            </a:pPr>
            <a:r>
              <a:rPr lang="en-US" smtClean="0"/>
              <a:t>Offers reassurance that HT a reasonable option for short-term treatment of menopausal symptoms</a:t>
            </a:r>
          </a:p>
          <a:p>
            <a:pPr eaLnBrk="1" hangingPunct="1">
              <a:defRPr/>
            </a:pPr>
            <a:r>
              <a:rPr lang="en-US" smtClean="0"/>
              <a:t>Raises the question of whether there may be a protective effect against CHD in younger, recently postmenopausal women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</p:txBody>
      </p:sp>
      <p:sp>
        <p:nvSpPr>
          <p:cNvPr id="48132" name="Text Box 5"/>
          <p:cNvSpPr txBox="1">
            <a:spLocks noChangeArrowheads="1"/>
          </p:cNvSpPr>
          <p:nvPr/>
        </p:nvSpPr>
        <p:spPr bwMode="auto">
          <a:xfrm>
            <a:off x="3336925" y="59039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48133" name="Text Box 6"/>
          <p:cNvSpPr txBox="1">
            <a:spLocks noChangeArrowheads="1"/>
          </p:cNvSpPr>
          <p:nvPr/>
        </p:nvSpPr>
        <p:spPr bwMode="auto">
          <a:xfrm>
            <a:off x="3810000" y="6096000"/>
            <a:ext cx="3117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Garamond" pitchFamily="18" charset="0"/>
              </a:rPr>
              <a:t>JAMA. Apr, 2007;297:1465-1477</a:t>
            </a:r>
          </a:p>
        </p:txBody>
      </p:sp>
      <p:pic>
        <p:nvPicPr>
          <p:cNvPr id="382983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957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12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29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2983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Decrease in HT and Breast Cancer—Coincidence?</a:t>
            </a:r>
          </a:p>
        </p:txBody>
      </p:sp>
      <p:sp>
        <p:nvSpPr>
          <p:cNvPr id="220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2133600"/>
            <a:ext cx="8458200" cy="38100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smtClean="0"/>
              <a:t>After WHI (in 2002), HT use decreased by about 30%</a:t>
            </a:r>
          </a:p>
          <a:p>
            <a:pPr eaLnBrk="1" hangingPunct="1">
              <a:defRPr/>
            </a:pPr>
            <a:r>
              <a:rPr lang="en-US" sz="2800" smtClean="0"/>
              <a:t>Breast cancer incidence dropped 7% from 2002-2003</a:t>
            </a:r>
          </a:p>
          <a:p>
            <a:pPr eaLnBrk="1" hangingPunct="1">
              <a:defRPr/>
            </a:pPr>
            <a:r>
              <a:rPr lang="en-US" sz="2800" smtClean="0"/>
              <a:t>It is suspected that the decreased use of HT may have led to decreased breast cancer incidence but causality cannot be determined from this data</a:t>
            </a:r>
          </a:p>
          <a:p>
            <a:pPr eaLnBrk="1" hangingPunct="1">
              <a:defRPr/>
            </a:pPr>
            <a:r>
              <a:rPr lang="en-US" sz="2800" smtClean="0"/>
              <a:t>Could also be from decreased mammography rates leading to decreased detection (mammography rates decreased 1% between 2000 and 2003)</a:t>
            </a: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2743200" y="6216650"/>
            <a:ext cx="6146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>
                <a:latin typeface="Garamond" pitchFamily="18" charset="0"/>
              </a:rPr>
              <a:t>Ravdin PM, Cronin KA, Howlander N, Chlebowski RT, Berry DA.</a:t>
            </a:r>
          </a:p>
          <a:p>
            <a:pPr eaLnBrk="1" hangingPunct="1"/>
            <a:r>
              <a:rPr lang="en-US">
                <a:latin typeface="Garamond" pitchFamily="18" charset="0"/>
              </a:rPr>
              <a:t>29</a:t>
            </a:r>
            <a:r>
              <a:rPr lang="en-US" baseline="30000">
                <a:latin typeface="Garamond" pitchFamily="18" charset="0"/>
              </a:rPr>
              <a:t>th</a:t>
            </a:r>
            <a:r>
              <a:rPr lang="en-US">
                <a:latin typeface="Garamond" pitchFamily="18" charset="0"/>
              </a:rPr>
              <a:t> Annual San Antonio Breast Cancer Symposium, Dec. 2006.</a:t>
            </a:r>
          </a:p>
        </p:txBody>
      </p:sp>
      <p:pic>
        <p:nvPicPr>
          <p:cNvPr id="220165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096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92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01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0165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4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04800" y="1752600"/>
            <a:ext cx="8458200" cy="1844675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Hormone Therapy (HT): </a:t>
            </a:r>
            <a:br>
              <a:rPr lang="en-US" smtClean="0"/>
            </a:br>
            <a:r>
              <a:rPr lang="en-US" smtClean="0"/>
              <a:t>Current Guidelines</a:t>
            </a:r>
          </a:p>
        </p:txBody>
      </p:sp>
      <p:sp>
        <p:nvSpPr>
          <p:cNvPr id="244741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244742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774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9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47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4742"/>
                </p:tgtEl>
              </p:cMediaNode>
            </p:audi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HT: current guidelines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Indications by current labeling:</a:t>
            </a:r>
          </a:p>
          <a:p>
            <a:pPr eaLnBrk="1" hangingPunct="1">
              <a:defRPr/>
            </a:pPr>
            <a:r>
              <a:rPr lang="en-US" smtClean="0"/>
              <a:t>Treatment of moderate-severe vasomotor symptoms </a:t>
            </a:r>
          </a:p>
          <a:p>
            <a:pPr eaLnBrk="1" hangingPunct="1">
              <a:defRPr/>
            </a:pPr>
            <a:r>
              <a:rPr lang="en-US" smtClean="0"/>
              <a:t>Treatment of moderate-severe urogenital symptoms</a:t>
            </a:r>
          </a:p>
          <a:p>
            <a:pPr eaLnBrk="1" hangingPunct="1">
              <a:defRPr/>
            </a:pPr>
            <a:r>
              <a:rPr lang="en-US" b="1" smtClean="0"/>
              <a:t>Prevention</a:t>
            </a:r>
            <a:r>
              <a:rPr lang="en-US" smtClean="0"/>
              <a:t> of osteoporosis (not treatment) in women at significant risk</a:t>
            </a:r>
          </a:p>
        </p:txBody>
      </p:sp>
      <p:pic>
        <p:nvPicPr>
          <p:cNvPr id="24580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153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79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5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580"/>
                </p:tgtEl>
              </p:cMediaNode>
            </p:audi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HT: current guidelines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0010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800" smtClean="0"/>
              <a:t>Per NAMS position statements: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Limit use to short term menopausal symptom relief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Lowest dose, shortest duration possible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Avoid in women with history of breast cancer, uterine cancer, or thromboembolic disease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Must add progestin if patient has uterus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Do not initiate or continue to prevent CHD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2007 revision: benefits of short-term HT for treatment of perimenopausal symptoms likely outweigh risks for younger women</a:t>
            </a:r>
          </a:p>
        </p:txBody>
      </p:sp>
      <p:pic>
        <p:nvPicPr>
          <p:cNvPr id="39941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842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61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99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941"/>
                </p:tgtEl>
              </p:cMediaNode>
            </p:audi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81000" y="304800"/>
            <a:ext cx="8458200" cy="990600"/>
          </a:xfrm>
        </p:spPr>
        <p:txBody>
          <a:bodyPr/>
          <a:lstStyle/>
          <a:p>
            <a:pPr eaLnBrk="1" hangingPunct="1">
              <a:defRPr/>
            </a:pPr>
            <a:r>
              <a:rPr lang="en-US" sz="5400" smtClean="0"/>
              <a:t>Outline</a:t>
            </a:r>
          </a:p>
        </p:txBody>
      </p:sp>
      <p:sp>
        <p:nvSpPr>
          <p:cNvPr id="278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00200" y="1600200"/>
            <a:ext cx="6248400" cy="5029200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smtClean="0"/>
              <a:t>Hormones</a:t>
            </a:r>
          </a:p>
          <a:p>
            <a:pPr eaLnBrk="1" hangingPunct="1">
              <a:defRPr/>
            </a:pPr>
            <a:r>
              <a:rPr lang="en-US" sz="4400" b="1" smtClean="0"/>
              <a:t>Hot flashes</a:t>
            </a:r>
          </a:p>
          <a:p>
            <a:pPr eaLnBrk="1" hangingPunct="1">
              <a:defRPr/>
            </a:pPr>
            <a:r>
              <a:rPr lang="en-US" sz="4400" b="1" smtClean="0"/>
              <a:t>Highlights</a:t>
            </a:r>
          </a:p>
        </p:txBody>
      </p:sp>
      <p:pic>
        <p:nvPicPr>
          <p:cNvPr id="278532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2" name="~PP290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6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85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00" fill="hold"/>
                                        <p:tgtEl>
                                          <p:spTgt spid="278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8532"/>
                </p:tgtEl>
              </p:cMediaNode>
            </p:audio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Definition of natural menopause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828800"/>
            <a:ext cx="7924800" cy="4373563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Retrospectively defined: no menstrual period for 12 months</a:t>
            </a:r>
          </a:p>
          <a:p>
            <a:pPr eaLnBrk="1" hangingPunct="1">
              <a:defRPr/>
            </a:pPr>
            <a:r>
              <a:rPr lang="en-US" smtClean="0"/>
              <a:t>Average age:  51-52 years</a:t>
            </a:r>
            <a:endParaRPr lang="en-US" b="1" smtClean="0"/>
          </a:p>
        </p:txBody>
      </p:sp>
      <p:pic>
        <p:nvPicPr>
          <p:cNvPr id="64516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022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45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4516"/>
                </p:tgtEl>
              </p:cMediaNode>
            </p:audi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Perimenopause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82000" cy="4648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Around ages 42-52 years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Irregular cycles:  shorter or longer; heavier or lighter; missed completely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Vasomotor symptoms: hot flashes, night sweats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Urogenital symptoms:  dryness, itching, dyspareunia, incontinence, increased bladder infections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FSH rises (often normal range during perimenopause)</a:t>
            </a:r>
          </a:p>
        </p:txBody>
      </p:sp>
      <p:pic>
        <p:nvPicPr>
          <p:cNvPr id="87044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529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53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70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7044"/>
                </p:tgtEl>
              </p:cMediaNode>
            </p:audi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Perimenopause</a:t>
            </a:r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077200" cy="4373563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Many vasomotor symptoms will improve within several months</a:t>
            </a:r>
          </a:p>
          <a:p>
            <a:pPr eaLnBrk="1" hangingPunct="1">
              <a:defRPr/>
            </a:pPr>
            <a:r>
              <a:rPr lang="en-US" smtClean="0"/>
              <a:t>Most will resolve within 4-5 years</a:t>
            </a:r>
          </a:p>
          <a:p>
            <a:pPr eaLnBrk="1" hangingPunct="1">
              <a:defRPr/>
            </a:pPr>
            <a:r>
              <a:rPr lang="en-US" smtClean="0"/>
              <a:t>Substantial minority (10-15%) continue to have troublesome symptoms for years</a:t>
            </a:r>
          </a:p>
        </p:txBody>
      </p:sp>
      <p:pic>
        <p:nvPicPr>
          <p:cNvPr id="130052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209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70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00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0052"/>
                </p:tgtEl>
              </p:cMediaNode>
            </p:audio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274638"/>
            <a:ext cx="8915400" cy="1249362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Treatment of vasomotor symptoms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Data to guide therapy is lacking</a:t>
            </a:r>
          </a:p>
          <a:p>
            <a:pPr eaLnBrk="1" hangingPunct="1">
              <a:defRPr/>
            </a:pPr>
            <a:r>
              <a:rPr lang="en-US" smtClean="0"/>
              <a:t>Studies complicated by high rate of placebo effect (around 25%)</a:t>
            </a:r>
          </a:p>
          <a:p>
            <a:pPr eaLnBrk="1" hangingPunct="1">
              <a:defRPr/>
            </a:pPr>
            <a:r>
              <a:rPr lang="en-US" smtClean="0"/>
              <a:t>Trials have been small and brief, providing little information about long-term efficacy and risks</a:t>
            </a:r>
          </a:p>
        </p:txBody>
      </p:sp>
      <p:pic>
        <p:nvPicPr>
          <p:cNvPr id="27652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172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24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6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652"/>
                </p:tgtEl>
              </p:cMediaNode>
            </p:audi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4800" y="0"/>
            <a:ext cx="8610600" cy="4800600"/>
          </a:xfrm>
        </p:spPr>
        <p:txBody>
          <a:bodyPr/>
          <a:lstStyle/>
          <a:p>
            <a:pPr eaLnBrk="1" hangingPunct="1">
              <a:defRPr/>
            </a:pPr>
            <a:r>
              <a:rPr lang="en-US" sz="5400" smtClean="0"/>
              <a:t>Treatment of vasomotor symptoms: </a:t>
            </a:r>
            <a:br>
              <a:rPr lang="en-US" sz="5400" smtClean="0"/>
            </a:br>
            <a:r>
              <a:rPr lang="en-US" sz="5400" smtClean="0"/>
              <a:t>Estrogen</a:t>
            </a:r>
          </a:p>
        </p:txBody>
      </p:sp>
      <p:pic>
        <p:nvPicPr>
          <p:cNvPr id="247815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62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78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7815"/>
                </p:tgtEl>
              </p:cMediaNode>
            </p:audio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274638"/>
            <a:ext cx="8915400" cy="1096962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Treatment of vasomotor symptoms: estrogen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Multiple randomized trials have demonstrated its efficacy</a:t>
            </a:r>
          </a:p>
          <a:p>
            <a:pPr eaLnBrk="1" hangingPunct="1">
              <a:defRPr/>
            </a:pPr>
            <a:r>
              <a:rPr lang="en-US" smtClean="0"/>
              <a:t>All types and routes of administration markedly improve frequency and severity of hot flashes</a:t>
            </a:r>
          </a:p>
          <a:p>
            <a:pPr eaLnBrk="1" hangingPunct="1">
              <a:defRPr/>
            </a:pPr>
            <a:r>
              <a:rPr lang="en-US" smtClean="0"/>
              <a:t>Dose-related improvement</a:t>
            </a:r>
          </a:p>
        </p:txBody>
      </p:sp>
      <p:pic>
        <p:nvPicPr>
          <p:cNvPr id="123908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17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95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39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3908"/>
                </p:tgtEl>
              </p:cMediaNode>
            </p:audio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304800" y="228600"/>
            <a:ext cx="8494713" cy="22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828675" eaLnBrk="1">
              <a:lnSpc>
                <a:spcPct val="97000"/>
              </a:lnSpc>
              <a:buClr>
                <a:srgbClr val="FFFFFF"/>
              </a:buClr>
              <a:buSzPct val="45000"/>
              <a:buFont typeface="StarSymbol" charset="0"/>
              <a:buNone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</a:pPr>
            <a:endParaRPr lang="en-GB" sz="1500" b="1">
              <a:solidFill>
                <a:srgbClr val="FFFFFF"/>
              </a:solidFill>
            </a:endParaRPr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304800" y="6477000"/>
            <a:ext cx="45720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828675" eaLnBrk="1">
              <a:lnSpc>
                <a:spcPct val="97000"/>
              </a:lnSpc>
              <a:buClr>
                <a:srgbClr val="FFFFFF"/>
              </a:buClr>
              <a:buSzPct val="45000"/>
              <a:buFont typeface="StarSymbol" charset="0"/>
              <a:buNone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</a:tabLst>
            </a:pPr>
            <a:r>
              <a:rPr lang="en-GB">
                <a:solidFill>
                  <a:srgbClr val="FFFFFF"/>
                </a:solidFill>
                <a:latin typeface="Garamond" pitchFamily="18" charset="0"/>
              </a:rPr>
              <a:t>Adapted from N Engl J Med 2006;355:2338-2347</a:t>
            </a:r>
          </a:p>
        </p:txBody>
      </p:sp>
      <p:sp>
        <p:nvSpPr>
          <p:cNvPr id="337924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0" y="0"/>
            <a:ext cx="8915400" cy="9906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smtClean="0"/>
              <a:t>Efficacy of Treatment of Hot Flushes with Various Doses of Estrogen, as Compared with Placebo</a:t>
            </a:r>
          </a:p>
        </p:txBody>
      </p:sp>
      <p:pic>
        <p:nvPicPr>
          <p:cNvPr id="337926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617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7966" name="Group 46"/>
          <p:cNvGraphicFramePr>
            <a:graphicFrameLocks noGrp="1"/>
          </p:cNvGraphicFramePr>
          <p:nvPr>
            <p:ph idx="1"/>
          </p:nvPr>
        </p:nvGraphicFramePr>
        <p:xfrm>
          <a:off x="457200" y="1219200"/>
          <a:ext cx="8229600" cy="5049838"/>
        </p:xfrm>
        <a:graphic>
          <a:graphicData uri="http://schemas.openxmlformats.org/drawingml/2006/table">
            <a:tbl>
              <a:tblPr/>
              <a:tblGrid>
                <a:gridCol w="5021263"/>
                <a:gridCol w="3208337"/>
              </a:tblGrid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Type/dose of estrogen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% Reduction in hot flash frequency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Oral conjugated equine estrogen 0.625mg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94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Oral conjugated equine estrogen 0.45mg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78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Oral conjugated equine estrogen 0.3mg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78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Oral 17 Beta-Estradiol 2 mg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96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Oral 17 Beta-Estradiol 1 mg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Oral 17 Beta-Estradiol 0.5 mg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79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Oral 17 Beta-Estradiol 0.25 mg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59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Transdermal 17 Beta-Estradiol 0.1mg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96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Transdermal 17 Beta-Estradiol 0.05 mg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96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Transdermal 17 Beta-Estradiol 0.025 mg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86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66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79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7926"/>
                </p:tgtEl>
              </p:cMediaNode>
            </p:audio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30" name="Text Box 6"/>
          <p:cNvSpPr txBox="1">
            <a:spLocks noChangeArrowheads="1"/>
          </p:cNvSpPr>
          <p:nvPr/>
        </p:nvSpPr>
        <p:spPr bwMode="auto">
          <a:xfrm>
            <a:off x="914400" y="1981200"/>
            <a:ext cx="73152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3200">
                <a:effectLst>
                  <a:outerShdw blurRad="38100" dist="38100" dir="2700000" algn="tl">
                    <a:srgbClr val="5F5F5F"/>
                  </a:outerShdw>
                </a:effectLst>
                <a:latin typeface="Garamond" pitchFamily="18" charset="0"/>
              </a:rPr>
              <a:t>Nelson, HD, Vesco KK, Haney E, et al. </a:t>
            </a:r>
          </a:p>
          <a:p>
            <a:pPr>
              <a:defRPr/>
            </a:pPr>
            <a:r>
              <a:rPr lang="en-US" sz="3200">
                <a:effectLst>
                  <a:outerShdw blurRad="38100" dist="38100" dir="2700000" algn="tl">
                    <a:srgbClr val="5F5F5F"/>
                  </a:outerShdw>
                </a:effectLst>
                <a:latin typeface="Garamond" pitchFamily="18" charset="0"/>
              </a:rPr>
              <a:t>Nonhormonal therapies for menopausal hot flashes: Systematic review and meta-analysis. JAMA. 2006;295:2057-2071</a:t>
            </a:r>
          </a:p>
        </p:txBody>
      </p:sp>
      <p:pic>
        <p:nvPicPr>
          <p:cNvPr id="257031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487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3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70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7031"/>
                </p:tgtEl>
              </p:cMediaNode>
            </p:audio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274638"/>
            <a:ext cx="8686800" cy="1249362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Methods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153400" cy="41910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10 trials of antidepressants (SSRI’s or SNRI’s)</a:t>
            </a:r>
          </a:p>
          <a:p>
            <a:pPr eaLnBrk="1" hangingPunct="1">
              <a:defRPr/>
            </a:pPr>
            <a:r>
              <a:rPr lang="en-US" smtClean="0"/>
              <a:t>10 trials of clonidine</a:t>
            </a:r>
          </a:p>
          <a:p>
            <a:pPr eaLnBrk="1" hangingPunct="1">
              <a:defRPr/>
            </a:pPr>
            <a:r>
              <a:rPr lang="en-US" smtClean="0"/>
              <a:t>6 trials of other prescribed medications</a:t>
            </a:r>
          </a:p>
          <a:p>
            <a:pPr eaLnBrk="1" hangingPunct="1">
              <a:defRPr/>
            </a:pPr>
            <a:r>
              <a:rPr lang="en-US" smtClean="0"/>
              <a:t>17 trials of isoflavone extracts</a:t>
            </a:r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5791200" y="6248400"/>
            <a:ext cx="2662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>
                <a:effectLst>
                  <a:outerShdw blurRad="38100" dist="38100" dir="2700000" algn="tl">
                    <a:srgbClr val="5F5F5F"/>
                  </a:outerShdw>
                </a:effectLst>
                <a:latin typeface="Garamond" pitchFamily="18" charset="0"/>
              </a:rPr>
              <a:t>JAMA. 2006;295:2057-2071</a:t>
            </a:r>
          </a:p>
        </p:txBody>
      </p:sp>
      <p:pic>
        <p:nvPicPr>
          <p:cNvPr id="71685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389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82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16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685"/>
                </p:tgtEl>
              </p:cMediaNode>
            </p:audio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274638"/>
            <a:ext cx="8686800" cy="1249362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Results and Conclusions</a:t>
            </a:r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Isoflavone extracts: no definite evidence of benefit</a:t>
            </a:r>
          </a:p>
          <a:p>
            <a:pPr eaLnBrk="1" hangingPunct="1">
              <a:defRPr/>
            </a:pPr>
            <a:r>
              <a:rPr lang="en-US" smtClean="0"/>
              <a:t>SSRI’s, SNRI’s, clonidine, gabapentin: some evidence of efficacy but less than estrogen</a:t>
            </a:r>
          </a:p>
          <a:p>
            <a:pPr eaLnBrk="1" hangingPunct="1">
              <a:defRPr/>
            </a:pPr>
            <a:r>
              <a:rPr lang="en-US" smtClean="0"/>
              <a:t>Few trials of non-hormonal therapies have been published</a:t>
            </a:r>
          </a:p>
          <a:p>
            <a:pPr eaLnBrk="1" hangingPunct="1">
              <a:defRPr/>
            </a:pPr>
            <a:r>
              <a:rPr lang="en-US" smtClean="0"/>
              <a:t>Most have methodological deficiencies</a:t>
            </a:r>
          </a:p>
          <a:p>
            <a:pPr eaLnBrk="1" hangingPunct="1">
              <a:defRPr/>
            </a:pPr>
            <a:r>
              <a:rPr lang="en-US" smtClean="0"/>
              <a:t>Generalizability limited</a:t>
            </a:r>
          </a:p>
          <a:p>
            <a:pPr eaLnBrk="1" hangingPunct="1">
              <a:defRPr/>
            </a:pPr>
            <a:endParaRPr lang="en-US" smtClean="0"/>
          </a:p>
        </p:txBody>
      </p:sp>
      <p:sp>
        <p:nvSpPr>
          <p:cNvPr id="167940" name="Text Box 4"/>
          <p:cNvSpPr txBox="1">
            <a:spLocks noChangeArrowheads="1"/>
          </p:cNvSpPr>
          <p:nvPr/>
        </p:nvSpPr>
        <p:spPr bwMode="auto">
          <a:xfrm>
            <a:off x="5699125" y="6221413"/>
            <a:ext cx="26622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>
                <a:effectLst>
                  <a:outerShdw blurRad="38100" dist="38100" dir="2700000" algn="tl">
                    <a:srgbClr val="5F5F5F"/>
                  </a:outerShdw>
                </a:effectLst>
                <a:latin typeface="Garamond" pitchFamily="18" charset="0"/>
              </a:rPr>
              <a:t>JAMA. 2006;295:2057-2071</a:t>
            </a:r>
            <a:endParaRPr lang="en-US">
              <a:latin typeface="Garamond" pitchFamily="18" charset="0"/>
            </a:endParaRPr>
          </a:p>
        </p:txBody>
      </p:sp>
      <p:pic>
        <p:nvPicPr>
          <p:cNvPr id="167941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629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88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79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7941"/>
                </p:tgtEl>
              </p:cMediaNode>
            </p:audio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2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smtClean="0"/>
              <a:t>Evidence of Efficacy of Non-hormonal Prescription Drugs for Treatment of Hot Flashes from Randomized, Controlled Clinical Trials</a:t>
            </a:r>
            <a:endParaRPr lang="en-US" sz="3200" smtClean="0">
              <a:solidFill>
                <a:srgbClr val="FFFFFF"/>
              </a:solidFill>
              <a:effectLst/>
            </a:endParaRPr>
          </a:p>
        </p:txBody>
      </p:sp>
      <p:sp>
        <p:nvSpPr>
          <p:cNvPr id="64515" name="Text Box 7"/>
          <p:cNvSpPr txBox="1">
            <a:spLocks noChangeArrowheads="1"/>
          </p:cNvSpPr>
          <p:nvPr/>
        </p:nvSpPr>
        <p:spPr bwMode="auto">
          <a:xfrm>
            <a:off x="7162800" y="5410200"/>
            <a:ext cx="1981200" cy="116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>
              <a:lnSpc>
                <a:spcPct val="97000"/>
              </a:lnSpc>
              <a:buClr>
                <a:srgbClr val="FFFFFF"/>
              </a:buClr>
              <a:buSzPct val="45000"/>
              <a:buFont typeface="StarSymbol" charset="0"/>
              <a:buNone/>
            </a:pPr>
            <a:r>
              <a:rPr lang="en-GB">
                <a:solidFill>
                  <a:srgbClr val="FFFFFF"/>
                </a:solidFill>
                <a:latin typeface="Garamond" pitchFamily="18" charset="0"/>
              </a:rPr>
              <a:t>Adapted from N Engl J Med 2006;</a:t>
            </a:r>
          </a:p>
          <a:p>
            <a:pPr eaLnBrk="1">
              <a:lnSpc>
                <a:spcPct val="97000"/>
              </a:lnSpc>
              <a:buClr>
                <a:srgbClr val="FFFFFF"/>
              </a:buClr>
              <a:buSzPct val="45000"/>
              <a:buFont typeface="StarSymbol" charset="0"/>
              <a:buNone/>
            </a:pPr>
            <a:r>
              <a:rPr lang="en-GB">
                <a:solidFill>
                  <a:srgbClr val="FFFFFF"/>
                </a:solidFill>
                <a:latin typeface="Garamond" pitchFamily="18" charset="0"/>
              </a:rPr>
              <a:t>355:2338-2347</a:t>
            </a:r>
          </a:p>
          <a:p>
            <a:endParaRPr lang="en-US">
              <a:latin typeface="Garamond" pitchFamily="18" charset="0"/>
            </a:endParaRPr>
          </a:p>
        </p:txBody>
      </p:sp>
      <p:graphicFrame>
        <p:nvGraphicFramePr>
          <p:cNvPr id="360501" name="Group 53"/>
          <p:cNvGraphicFramePr>
            <a:graphicFrameLocks noGrp="1"/>
          </p:cNvGraphicFramePr>
          <p:nvPr>
            <p:ph idx="1"/>
          </p:nvPr>
        </p:nvGraphicFramePr>
        <p:xfrm>
          <a:off x="2362200" y="1839913"/>
          <a:ext cx="4648200" cy="5033962"/>
        </p:xfrm>
        <a:graphic>
          <a:graphicData uri="http://schemas.openxmlformats.org/drawingml/2006/table">
            <a:tbl>
              <a:tblPr/>
              <a:tblGrid>
                <a:gridCol w="2035175"/>
                <a:gridCol w="2613025"/>
              </a:tblGrid>
              <a:tr h="417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Treatment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Evidence of Benefit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MPA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Yes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Megestrol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Yes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Gabapentin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Yes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Clonidine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Mixed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Methyldopa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Citalopram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Fluoxetine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Mixed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Paroxetine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Yes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1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Sertraline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Venlafaxine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5F5F5F"/>
                            </a:outerShdw>
                          </a:effectLst>
                          <a:latin typeface="Garamond" pitchFamily="18" charset="0"/>
                          <a:cs typeface="Arial" charset="0"/>
                        </a:rPr>
                        <a:t>Mixed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60502" name="Picture 5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315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605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0502"/>
                </p:tgtEl>
              </p:cMediaNode>
            </p:audio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6"/>
          <p:cNvSpPr txBox="1">
            <a:spLocks noChangeArrowheads="1"/>
          </p:cNvSpPr>
          <p:nvPr/>
        </p:nvSpPr>
        <p:spPr bwMode="auto">
          <a:xfrm>
            <a:off x="609600" y="1219200"/>
            <a:ext cx="11887200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>
                <a:latin typeface="Garamond" pitchFamily="18" charset="0"/>
              </a:rPr>
              <a:t>Nedrow A, Miller J, Walker M, Nygren P, Huffman LH, </a:t>
            </a:r>
          </a:p>
          <a:p>
            <a:r>
              <a:rPr lang="en-US" sz="2800">
                <a:latin typeface="Garamond" pitchFamily="18" charset="0"/>
              </a:rPr>
              <a:t>Nelson HD. Complementary and alternative therapies </a:t>
            </a:r>
          </a:p>
          <a:p>
            <a:r>
              <a:rPr lang="en-US" sz="2800">
                <a:latin typeface="Garamond" pitchFamily="18" charset="0"/>
              </a:rPr>
              <a:t>for the management of menopause-related symptoms: </a:t>
            </a:r>
          </a:p>
          <a:p>
            <a:r>
              <a:rPr lang="en-US" sz="2800">
                <a:latin typeface="Garamond" pitchFamily="18" charset="0"/>
              </a:rPr>
              <a:t>A systematic evidence review. Arch Intern Med. </a:t>
            </a:r>
          </a:p>
          <a:p>
            <a:r>
              <a:rPr lang="en-US" sz="2800">
                <a:latin typeface="Garamond" pitchFamily="18" charset="0"/>
              </a:rPr>
              <a:t>2006;166:1453-1465</a:t>
            </a:r>
          </a:p>
        </p:txBody>
      </p:sp>
      <p:pic>
        <p:nvPicPr>
          <p:cNvPr id="259079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686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7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90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9079"/>
                </p:tgtEl>
              </p:cMediaNode>
            </p:audio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274638"/>
            <a:ext cx="8686800" cy="1173162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Complementary and Alternative Therapies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Systematic review included randomized controlled trials and meta-analyses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Phytoestrogens: mixed results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Black cohosh: mixed results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Mind-body, energy, manipulative, body-based therapies and whole medical systems: little benefit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Data insufficient to support effectiveness of any therapy in this review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mtClean="0"/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4495800" y="6172200"/>
            <a:ext cx="35925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>
                <a:latin typeface="Garamond" pitchFamily="18" charset="0"/>
              </a:rPr>
              <a:t>Arch Intern Med. 2006;166:1453-1465</a:t>
            </a:r>
          </a:p>
        </p:txBody>
      </p:sp>
      <p:pic>
        <p:nvPicPr>
          <p:cNvPr id="75781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665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27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57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5781"/>
                </p:tgtEl>
              </p:cMediaNode>
            </p:audio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52400" y="274638"/>
            <a:ext cx="8763000" cy="1173162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Treatment of vasomotor symptoms: black cohosh</a:t>
            </a:r>
          </a:p>
        </p:txBody>
      </p:sp>
      <p:sp>
        <p:nvSpPr>
          <p:cNvPr id="223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2006: longest and largest placebo-controlled, double-blind trial to date of black cohosh </a:t>
            </a:r>
          </a:p>
          <a:p>
            <a:pPr eaLnBrk="1" hangingPunct="1">
              <a:defRPr/>
            </a:pPr>
            <a:r>
              <a:rPr lang="en-US" smtClean="0"/>
              <a:t>Showed no improvement in vasomotor symptoms</a:t>
            </a:r>
          </a:p>
          <a:p>
            <a:pPr eaLnBrk="1" hangingPunct="1">
              <a:defRPr/>
            </a:pPr>
            <a:r>
              <a:rPr lang="en-US" smtClean="0"/>
              <a:t>In combination with other studies provides strong evidence that black cohosh ineffective</a:t>
            </a:r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4876800" y="5334000"/>
            <a:ext cx="3371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>
                <a:latin typeface="Garamond" pitchFamily="18" charset="0"/>
              </a:rPr>
              <a:t>Ann Intern Med. 2006;145:869-879.</a:t>
            </a:r>
          </a:p>
        </p:txBody>
      </p:sp>
      <p:pic>
        <p:nvPicPr>
          <p:cNvPr id="223237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972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10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32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3237"/>
                </p:tgtEl>
              </p:cMediaNode>
            </p:audio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274638"/>
            <a:ext cx="8686800" cy="1249362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Treatment of vasomotor symptoms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800" smtClean="0"/>
              <a:t>No convincing evidence of efficacy for treatment of vasomotor symptoms for: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Evening primrose oil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Ginseng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Wild yam cream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Yoga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Chinese herbs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Dong quai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Kava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Red clover extract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Vitamin 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ANY complementary and alternative therapy</a:t>
            </a:r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6019800" y="6324600"/>
            <a:ext cx="2225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US">
              <a:latin typeface="Garamond" pitchFamily="18" charset="0"/>
            </a:endParaRPr>
          </a:p>
        </p:txBody>
      </p:sp>
      <p:pic>
        <p:nvPicPr>
          <p:cNvPr id="28677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2" name="~PP1462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291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6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6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6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86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677"/>
                </p:tgtEl>
              </p:cMediaNode>
            </p:audio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0574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“Bioidentical” hormone replacement</a:t>
            </a:r>
          </a:p>
        </p:txBody>
      </p:sp>
      <p:sp>
        <p:nvSpPr>
          <p:cNvPr id="349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349189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841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5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491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9189"/>
                </p:tgtEl>
              </p:cMediaNode>
            </p:audio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“Bioidentical” hormone replacement</a:t>
            </a:r>
          </a:p>
        </p:txBody>
      </p:sp>
      <p:sp>
        <p:nvSpPr>
          <p:cNvPr id="353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524000"/>
            <a:ext cx="8839200" cy="50292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smtClean="0"/>
              <a:t>Term “bioidentical” not defined, has no scientific meaning</a:t>
            </a:r>
          </a:p>
          <a:p>
            <a:pPr eaLnBrk="1" hangingPunct="1">
              <a:defRPr/>
            </a:pPr>
            <a:r>
              <a:rPr lang="en-US" sz="2800" smtClean="0"/>
              <a:t>These products made by compounding pharmacies</a:t>
            </a:r>
          </a:p>
          <a:p>
            <a:pPr eaLnBrk="1" hangingPunct="1">
              <a:defRPr/>
            </a:pPr>
            <a:r>
              <a:rPr lang="en-US" sz="2800" smtClean="0"/>
              <a:t>Individualized dosage determined by salivary hormone levels</a:t>
            </a:r>
          </a:p>
          <a:p>
            <a:pPr eaLnBrk="1" hangingPunct="1">
              <a:defRPr/>
            </a:pPr>
            <a:r>
              <a:rPr lang="en-US" sz="2800" smtClean="0"/>
              <a:t>Promoted by patient testimonials, often celebrities, as safer and more effective than conventional therapy</a:t>
            </a:r>
          </a:p>
          <a:p>
            <a:pPr eaLnBrk="1" hangingPunct="1">
              <a:defRPr/>
            </a:pPr>
            <a:r>
              <a:rPr lang="en-US" sz="2800" smtClean="0"/>
              <a:t>Not produced according to federal Good Manufacturing Practice, not approved by FDA</a:t>
            </a:r>
          </a:p>
          <a:p>
            <a:pPr eaLnBrk="1" hangingPunct="1">
              <a:defRPr/>
            </a:pPr>
            <a:r>
              <a:rPr lang="en-US" sz="2800" smtClean="0"/>
              <a:t>No evidence of effectiveness or safety</a:t>
            </a:r>
          </a:p>
          <a:p>
            <a:pPr eaLnBrk="1" hangingPunct="1">
              <a:defRPr/>
            </a:pPr>
            <a:r>
              <a:rPr lang="en-US" sz="2800" smtClean="0"/>
              <a:t>Cannot be recommended</a:t>
            </a:r>
          </a:p>
        </p:txBody>
      </p:sp>
      <p:pic>
        <p:nvPicPr>
          <p:cNvPr id="353284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641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35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532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3284"/>
                </p:tgtEl>
              </p:cMediaNode>
            </p:audio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274638"/>
            <a:ext cx="8686800" cy="1249362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Practical/behavioral measures 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Paced respirations </a:t>
            </a:r>
          </a:p>
          <a:p>
            <a:pPr eaLnBrk="1" hangingPunct="1">
              <a:defRPr/>
            </a:pPr>
            <a:r>
              <a:rPr lang="en-US" smtClean="0"/>
              <a:t>Dress in layers</a:t>
            </a:r>
          </a:p>
          <a:p>
            <a:pPr eaLnBrk="1" hangingPunct="1">
              <a:defRPr/>
            </a:pPr>
            <a:r>
              <a:rPr lang="en-US" smtClean="0"/>
              <a:t>Lower ambient temperature</a:t>
            </a:r>
          </a:p>
          <a:p>
            <a:pPr eaLnBrk="1" hangingPunct="1">
              <a:defRPr/>
            </a:pPr>
            <a:r>
              <a:rPr lang="en-US" smtClean="0"/>
              <a:t>Avoid turtlenecks, down comforters, alcohol, spicy foods, bright lights</a:t>
            </a:r>
          </a:p>
        </p:txBody>
      </p:sp>
      <p:pic>
        <p:nvPicPr>
          <p:cNvPr id="40964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964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27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09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64"/>
                </p:tgtEl>
              </p:cMediaNode>
            </p:audio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274638"/>
            <a:ext cx="8915400" cy="1096962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Summary of Treatment Options for Vasomotor Symptoms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524000"/>
            <a:ext cx="8915400" cy="4754563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smtClean="0"/>
              <a:t>Practical/behavioral measures—first line for mild symptoms</a:t>
            </a:r>
          </a:p>
          <a:p>
            <a:pPr eaLnBrk="1" hangingPunct="1">
              <a:defRPr/>
            </a:pPr>
            <a:r>
              <a:rPr lang="en-US" sz="2800" smtClean="0"/>
              <a:t>HT for moderate to severe symptoms—most effective</a:t>
            </a:r>
          </a:p>
          <a:p>
            <a:pPr eaLnBrk="1" hangingPunct="1">
              <a:defRPr/>
            </a:pPr>
            <a:r>
              <a:rPr lang="en-US" sz="2800" smtClean="0"/>
              <a:t>Topical treatment if urogenital symptoms only</a:t>
            </a:r>
          </a:p>
          <a:p>
            <a:pPr eaLnBrk="1" hangingPunct="1">
              <a:defRPr/>
            </a:pPr>
            <a:r>
              <a:rPr lang="en-US" sz="2800" smtClean="0"/>
              <a:t>Non-hormonal drugs can be tried if want to avoid estrogens (off-label):</a:t>
            </a:r>
          </a:p>
          <a:p>
            <a:pPr lvl="1" eaLnBrk="1" hangingPunct="1">
              <a:defRPr/>
            </a:pPr>
            <a:r>
              <a:rPr lang="en-US" sz="2400" smtClean="0"/>
              <a:t>Antidepressants including venlafaxine, fluoxetine, paroxetine </a:t>
            </a:r>
          </a:p>
          <a:p>
            <a:pPr lvl="1" eaLnBrk="1" hangingPunct="1">
              <a:defRPr/>
            </a:pPr>
            <a:r>
              <a:rPr lang="en-US" sz="2400" smtClean="0"/>
              <a:t>Gabapentin</a:t>
            </a:r>
          </a:p>
          <a:p>
            <a:pPr lvl="1" eaLnBrk="1" hangingPunct="1">
              <a:defRPr/>
            </a:pPr>
            <a:r>
              <a:rPr lang="en-US" sz="2400" smtClean="0"/>
              <a:t>Clonidine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z="2800" smtClean="0"/>
          </a:p>
        </p:txBody>
      </p:sp>
      <p:pic>
        <p:nvPicPr>
          <p:cNvPr id="29700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931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99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7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700"/>
                </p:tgtEl>
              </p:cMediaNode>
            </p:audio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274638"/>
            <a:ext cx="8686800" cy="1249362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/>
              <a:t>Treatment of vasomotor symptoms—if HT used:</a:t>
            </a:r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458200" cy="4953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Follow NAMS guidelines (avoid use in patients with contraindications, use low doses/short durations)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Reasonable to try discontinuing every 6-12 months since vasomotor symptoms are usually temporary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Possible that women will have recurrence of symptoms after stopping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mtClean="0"/>
              <a:t>If symptoms recur, try gradually tapering dose or number of days per week used (no guidelines)</a:t>
            </a:r>
          </a:p>
        </p:txBody>
      </p:sp>
      <p:pic>
        <p:nvPicPr>
          <p:cNvPr id="128004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590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46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80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8004"/>
                </p:tgtEl>
              </p:cMediaNode>
            </p:audio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81000" y="228600"/>
            <a:ext cx="8458200" cy="990600"/>
          </a:xfrm>
        </p:spPr>
        <p:txBody>
          <a:bodyPr/>
          <a:lstStyle/>
          <a:p>
            <a:pPr eaLnBrk="1" hangingPunct="1">
              <a:defRPr/>
            </a:pPr>
            <a:r>
              <a:rPr lang="en-US" sz="5400" smtClean="0"/>
              <a:t>Outline</a:t>
            </a:r>
          </a:p>
        </p:txBody>
      </p:sp>
      <p:sp>
        <p:nvSpPr>
          <p:cNvPr id="280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676400"/>
            <a:ext cx="6934200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smtClean="0"/>
              <a:t>Hormones</a:t>
            </a:r>
          </a:p>
          <a:p>
            <a:pPr eaLnBrk="1" hangingPunct="1">
              <a:defRPr/>
            </a:pPr>
            <a:r>
              <a:rPr lang="en-US" sz="4400" b="1" smtClean="0"/>
              <a:t>Hot flashes</a:t>
            </a:r>
          </a:p>
          <a:p>
            <a:pPr eaLnBrk="1" hangingPunct="1">
              <a:defRPr/>
            </a:pPr>
            <a:r>
              <a:rPr lang="en-US" sz="4400" b="1" smtClean="0"/>
              <a:t>Highlights</a:t>
            </a:r>
          </a:p>
        </p:txBody>
      </p:sp>
      <p:pic>
        <p:nvPicPr>
          <p:cNvPr id="280581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2" name="~PP822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190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05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00" fill="hold"/>
                                        <p:tgtEl>
                                          <p:spTgt spid="280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0581"/>
                </p:tgtEl>
              </p:cMediaNode>
            </p:audio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3"/>
          <p:cNvSpPr txBox="1">
            <a:spLocks noChangeArrowheads="1"/>
          </p:cNvSpPr>
          <p:nvPr/>
        </p:nvSpPr>
        <p:spPr bwMode="auto">
          <a:xfrm>
            <a:off x="1981200" y="1066800"/>
            <a:ext cx="5508625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2800">
                <a:latin typeface="Garamond" pitchFamily="18" charset="0"/>
              </a:rPr>
              <a:t>Low-Fat Dietary Pattern and Risk of Colorectal Cancer</a:t>
            </a:r>
          </a:p>
          <a:p>
            <a:pPr eaLnBrk="1" hangingPunct="1"/>
            <a:endParaRPr lang="en-US" sz="2800">
              <a:latin typeface="Garamond" pitchFamily="18" charset="0"/>
            </a:endParaRPr>
          </a:p>
          <a:p>
            <a:pPr eaLnBrk="1" hangingPunct="1"/>
            <a:r>
              <a:rPr lang="en-US" sz="2800">
                <a:latin typeface="Garamond" pitchFamily="18" charset="0"/>
              </a:rPr>
              <a:t>Low-Fat Dietary Pattern and Risk of Invasive Breast Cancer</a:t>
            </a:r>
          </a:p>
          <a:p>
            <a:pPr eaLnBrk="1" hangingPunct="1"/>
            <a:endParaRPr lang="en-US" sz="2800">
              <a:latin typeface="Garamond" pitchFamily="18" charset="0"/>
            </a:endParaRPr>
          </a:p>
          <a:p>
            <a:pPr eaLnBrk="1" hangingPunct="1"/>
            <a:r>
              <a:rPr lang="en-US" sz="2800">
                <a:latin typeface="Garamond" pitchFamily="18" charset="0"/>
              </a:rPr>
              <a:t>The Women’s Health Initiative Randomized Controlled Dietary Modification Trial</a:t>
            </a:r>
          </a:p>
          <a:p>
            <a:pPr eaLnBrk="1" hangingPunct="1"/>
            <a:endParaRPr lang="en-US" sz="2800">
              <a:latin typeface="Garamond" pitchFamily="18" charset="0"/>
            </a:endParaRPr>
          </a:p>
          <a:p>
            <a:pPr eaLnBrk="1" hangingPunct="1"/>
            <a:r>
              <a:rPr lang="en-US" sz="2800">
                <a:latin typeface="Garamond" pitchFamily="18" charset="0"/>
              </a:rPr>
              <a:t>JAMA, February 8, 2006;295</a:t>
            </a:r>
          </a:p>
        </p:txBody>
      </p:sp>
      <p:pic>
        <p:nvPicPr>
          <p:cNvPr id="303115" name="Picture 11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3172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3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31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3115"/>
                </p:tgtEl>
              </p:cMediaNode>
            </p:audio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WHI Dietary Modification Trial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Background:</a:t>
            </a:r>
          </a:p>
          <a:p>
            <a:pPr eaLnBrk="1" hangingPunct="1">
              <a:defRPr/>
            </a:pPr>
            <a:r>
              <a:rPr lang="en-US" smtClean="0"/>
              <a:t>Observational data suggests association of dietary fat intake with breast cancer, cardiovascular disease, and colorectal cancer </a:t>
            </a:r>
          </a:p>
          <a:p>
            <a:pPr eaLnBrk="1" hangingPunct="1">
              <a:defRPr/>
            </a:pPr>
            <a:r>
              <a:rPr lang="en-US" smtClean="0"/>
              <a:t>Purpose: to evaluate effectiveness of low-fat diet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</p:txBody>
      </p:sp>
      <p:pic>
        <p:nvPicPr>
          <p:cNvPr id="205829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466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83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8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829"/>
                </p:tgtEl>
              </p:cMediaNode>
            </p:audio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WHI Dietary Modification Trial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Methods:</a:t>
            </a:r>
          </a:p>
          <a:p>
            <a:pPr eaLnBrk="1" hangingPunct="1">
              <a:defRPr/>
            </a:pPr>
            <a:r>
              <a:rPr lang="en-US" smtClean="0"/>
              <a:t>Over 48,000 women, aged 50-79</a:t>
            </a:r>
          </a:p>
          <a:p>
            <a:pPr eaLnBrk="1" hangingPunct="1">
              <a:defRPr/>
            </a:pPr>
            <a:r>
              <a:rPr lang="en-US" smtClean="0"/>
              <a:t>Subjects randomized to low-fat/high fruit, vegetable, grain diet vs. usual eating pattern </a:t>
            </a:r>
          </a:p>
          <a:p>
            <a:pPr eaLnBrk="1" hangingPunct="1">
              <a:defRPr/>
            </a:pPr>
            <a:r>
              <a:rPr lang="en-US" smtClean="0"/>
              <a:t>Followed for mean of 8.1 years</a:t>
            </a:r>
          </a:p>
        </p:txBody>
      </p:sp>
      <p:pic>
        <p:nvPicPr>
          <p:cNvPr id="103429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436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63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34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3429"/>
                </p:tgtEl>
              </p:cMediaNode>
            </p:audio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WHI Dietary Modification Trial</a:t>
            </a:r>
          </a:p>
        </p:txBody>
      </p:sp>
      <p:sp>
        <p:nvSpPr>
          <p:cNvPr id="206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Results--no significant reduced risk of any outcome:</a:t>
            </a:r>
          </a:p>
          <a:p>
            <a:pPr eaLnBrk="1" hangingPunct="1">
              <a:defRPr/>
            </a:pPr>
            <a:r>
              <a:rPr lang="en-US" smtClean="0"/>
              <a:t>Breast cancer</a:t>
            </a:r>
          </a:p>
          <a:p>
            <a:pPr eaLnBrk="1" hangingPunct="1">
              <a:defRPr/>
            </a:pPr>
            <a:r>
              <a:rPr lang="en-US" smtClean="0"/>
              <a:t>Colorectal cancer</a:t>
            </a:r>
          </a:p>
          <a:p>
            <a:pPr eaLnBrk="1" hangingPunct="1">
              <a:defRPr/>
            </a:pPr>
            <a:r>
              <a:rPr lang="en-US" smtClean="0"/>
              <a:t>Stroke</a:t>
            </a:r>
          </a:p>
          <a:p>
            <a:pPr eaLnBrk="1" hangingPunct="1">
              <a:defRPr/>
            </a:pPr>
            <a:r>
              <a:rPr lang="en-US" smtClean="0"/>
              <a:t>CHD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</p:txBody>
      </p:sp>
      <p:pic>
        <p:nvPicPr>
          <p:cNvPr id="206853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985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8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68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853"/>
                </p:tgtEl>
              </p:cMediaNode>
            </p:audio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WHI Dietary Modification Trial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219200"/>
            <a:ext cx="8001000" cy="4343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800" smtClean="0"/>
              <a:t>Limitations: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Did not specify types fats--potential for benefit of diet lower in saturated and trans fat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Few met target of 20% calories from fat--may have been underpowered to detect difference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Positive trend toward decreased coronary heart disease, breast cancer, and colon polyps as trial progressed—did not reach statistical significance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Health implications of diet may take years to be fully realized--benefits may show up in future follow-up</a:t>
            </a:r>
          </a:p>
        </p:txBody>
      </p:sp>
      <p:pic>
        <p:nvPicPr>
          <p:cNvPr id="66565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334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12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65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6565"/>
                </p:tgtEl>
              </p:cMediaNode>
            </p:audio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Women’s Intervention Nutrition Study (WINS)</a:t>
            </a:r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752600"/>
            <a:ext cx="8458200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smtClean="0"/>
              <a:t>Randomized, prospective, multicenter clinical trial</a:t>
            </a:r>
          </a:p>
          <a:p>
            <a:pPr eaLnBrk="1" hangingPunct="1">
              <a:defRPr/>
            </a:pPr>
            <a:r>
              <a:rPr lang="en-US" sz="2800" smtClean="0"/>
              <a:t>Tested dietary intervention for reducing recurrence of breast cancer</a:t>
            </a:r>
          </a:p>
          <a:p>
            <a:pPr eaLnBrk="1" hangingPunct="1">
              <a:defRPr/>
            </a:pPr>
            <a:r>
              <a:rPr lang="en-US" sz="2800" smtClean="0"/>
              <a:t>Intervention: decrease fat intake to 15% of calories (30% at baseline)</a:t>
            </a:r>
          </a:p>
          <a:p>
            <a:pPr eaLnBrk="1" hangingPunct="1">
              <a:defRPr/>
            </a:pPr>
            <a:r>
              <a:rPr lang="en-US" sz="2800" smtClean="0"/>
              <a:t>Over 2000 women with resected, early-stage breast cancer receiving conventional cancer management</a:t>
            </a:r>
          </a:p>
          <a:p>
            <a:pPr eaLnBrk="1" hangingPunct="1">
              <a:defRPr/>
            </a:pPr>
            <a:r>
              <a:rPr lang="en-US" sz="2800" smtClean="0"/>
              <a:t>Analysis performed after median follow-up of 60 months</a:t>
            </a:r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4038600" y="6172200"/>
            <a:ext cx="44116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Garamond" pitchFamily="18" charset="0"/>
              </a:rPr>
              <a:t>J Natl Cancer Inst. 2006 Dec 20;98(24):1767-76</a:t>
            </a:r>
          </a:p>
        </p:txBody>
      </p:sp>
      <p:pic>
        <p:nvPicPr>
          <p:cNvPr id="400389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1394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28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003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0389"/>
                </p:tgtEl>
              </p:cMediaNode>
            </p:audio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Women’s Intervention Nutrition Study (WINS)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Results:</a:t>
            </a:r>
          </a:p>
          <a:p>
            <a:pPr eaLnBrk="1" hangingPunct="1">
              <a:defRPr/>
            </a:pPr>
            <a:r>
              <a:rPr lang="en-US" sz="2800" smtClean="0"/>
              <a:t>Intervention group achieved fat intake of 20% of calories (29% in control group)</a:t>
            </a:r>
          </a:p>
          <a:p>
            <a:pPr eaLnBrk="1" hangingPunct="1">
              <a:defRPr/>
            </a:pPr>
            <a:r>
              <a:rPr lang="en-US" sz="2800" smtClean="0"/>
              <a:t>Intervention group weighed 6 pounds less than control group (same at baseline)</a:t>
            </a:r>
          </a:p>
          <a:p>
            <a:pPr eaLnBrk="1" hangingPunct="1">
              <a:defRPr/>
            </a:pPr>
            <a:r>
              <a:rPr lang="en-US" sz="2800" smtClean="0"/>
              <a:t>24% risk reduction for relapse in intervention group</a:t>
            </a:r>
          </a:p>
          <a:p>
            <a:pPr eaLnBrk="1" hangingPunct="1">
              <a:defRPr/>
            </a:pPr>
            <a:r>
              <a:rPr lang="en-US" sz="2800" smtClean="0"/>
              <a:t>Number needed to treat: 38</a:t>
            </a:r>
          </a:p>
          <a:p>
            <a:pPr eaLnBrk="1" hangingPunct="1">
              <a:defRPr/>
            </a:pPr>
            <a:r>
              <a:rPr lang="en-US" sz="2800" smtClean="0"/>
              <a:t>Subgroup analysis suggested most benefit in hormone receptor negative cancers (not statistically significant)</a:t>
            </a:r>
          </a:p>
        </p:txBody>
      </p:sp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4267200" y="6216650"/>
            <a:ext cx="5257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Garamond" pitchFamily="18" charset="0"/>
              </a:rPr>
              <a:t>J Natl Cancer Inst. 2006 Dec 20;98(24):1767-76</a:t>
            </a:r>
          </a:p>
          <a:p>
            <a:endParaRPr lang="en-US">
              <a:latin typeface="Garamond" pitchFamily="18" charset="0"/>
            </a:endParaRPr>
          </a:p>
        </p:txBody>
      </p:sp>
      <p:pic>
        <p:nvPicPr>
          <p:cNvPr id="401413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2755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41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014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1413"/>
                </p:tgtEl>
              </p:cMediaNode>
            </p:audio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4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Women’s Intervention Nutrition Study (WINS)</a:t>
            </a:r>
          </a:p>
        </p:txBody>
      </p:sp>
      <p:sp>
        <p:nvSpPr>
          <p:cNvPr id="402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Limitations:</a:t>
            </a:r>
          </a:p>
          <a:p>
            <a:pPr eaLnBrk="1" hangingPunct="1">
              <a:defRPr/>
            </a:pPr>
            <a:r>
              <a:rPr lang="en-US" smtClean="0"/>
              <a:t>Effect could have been from weight loss rather than the dietary fat on its own</a:t>
            </a:r>
          </a:p>
          <a:p>
            <a:pPr eaLnBrk="1" hangingPunct="1">
              <a:defRPr/>
            </a:pPr>
            <a:r>
              <a:rPr lang="en-US" smtClean="0"/>
              <a:t>Generalizability of benefit of low fat diet is limited: only studied recurrence of breast cancer in women with previous breast cancer history </a:t>
            </a:r>
          </a:p>
        </p:txBody>
      </p:sp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4419600" y="5638800"/>
            <a:ext cx="44116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Garamond" pitchFamily="18" charset="0"/>
              </a:rPr>
              <a:t>J Natl Cancer Inst. 2006 Dec 20;98(24):1767-76</a:t>
            </a:r>
          </a:p>
          <a:p>
            <a:endParaRPr lang="en-US">
              <a:latin typeface="Garamond" pitchFamily="18" charset="0"/>
            </a:endParaRPr>
          </a:p>
        </p:txBody>
      </p:sp>
      <p:pic>
        <p:nvPicPr>
          <p:cNvPr id="402437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661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83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024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2437"/>
                </p:tgtEl>
              </p:cMediaNode>
            </p:audio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Interpretation of these trials: Should women bother eating a low-fat diet?</a:t>
            </a: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05000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800" smtClean="0"/>
              <a:t>Studies need to be interpreted with caution because conducting clinical trials of lifestyle changes is difficult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800" smtClean="0"/>
              <a:t>WINS study suggests that reduced dietary fat intake with influence on weight may benefit breast cancer patients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800" smtClean="0"/>
              <a:t>WHI Dietary Modification trial did not show benefit, but experts are not recommending change in current recommendations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800" smtClean="0"/>
              <a:t>Longer follow-up of these trials will answer more questions about its benefit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800" smtClean="0"/>
              <a:t>Low-fat diet still recommended for overall health 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800" smtClean="0"/>
          </a:p>
        </p:txBody>
      </p:sp>
      <p:pic>
        <p:nvPicPr>
          <p:cNvPr id="168965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2" name="~PP1010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576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89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8965"/>
                </p:tgtEl>
              </p:cMediaNode>
            </p:audio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Conclusions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34400" cy="49530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/>
              <a:t>Hormones</a:t>
            </a:r>
          </a:p>
          <a:p>
            <a:pPr lvl="1" eaLnBrk="1" hangingPunct="1">
              <a:defRPr/>
            </a:pPr>
            <a:r>
              <a:rPr lang="en-US" smtClean="0"/>
              <a:t>HT trials</a:t>
            </a:r>
          </a:p>
          <a:p>
            <a:pPr lvl="1" eaLnBrk="1" hangingPunct="1">
              <a:defRPr/>
            </a:pPr>
            <a:r>
              <a:rPr lang="en-US" smtClean="0"/>
              <a:t>Limited role for HT</a:t>
            </a:r>
          </a:p>
          <a:p>
            <a:pPr eaLnBrk="1" hangingPunct="1">
              <a:defRPr/>
            </a:pPr>
            <a:r>
              <a:rPr lang="en-US" b="1" smtClean="0"/>
              <a:t>Hot flashes</a:t>
            </a:r>
            <a:endParaRPr lang="en-US" smtClean="0"/>
          </a:p>
          <a:p>
            <a:pPr lvl="1" eaLnBrk="1" hangingPunct="1">
              <a:defRPr/>
            </a:pPr>
            <a:r>
              <a:rPr lang="en-US" smtClean="0"/>
              <a:t>Menopause/perimenopause</a:t>
            </a:r>
          </a:p>
          <a:p>
            <a:pPr lvl="1" eaLnBrk="1" hangingPunct="1">
              <a:defRPr/>
            </a:pPr>
            <a:r>
              <a:rPr lang="en-US" smtClean="0"/>
              <a:t>Limited options for vasomotor symptoms</a:t>
            </a:r>
          </a:p>
          <a:p>
            <a:pPr eaLnBrk="1" hangingPunct="1">
              <a:defRPr/>
            </a:pPr>
            <a:r>
              <a:rPr lang="en-US" b="1" smtClean="0"/>
              <a:t>Highlights</a:t>
            </a:r>
            <a:endParaRPr lang="en-US" smtClean="0"/>
          </a:p>
          <a:p>
            <a:pPr lvl="1" eaLnBrk="1" hangingPunct="1">
              <a:defRPr/>
            </a:pPr>
            <a:r>
              <a:rPr lang="en-US" smtClean="0"/>
              <a:t>Low-fat diet trials</a:t>
            </a:r>
          </a:p>
          <a:p>
            <a:pPr lvl="1" eaLnBrk="1" hangingPunct="1">
              <a:defRPr/>
            </a:pPr>
            <a:r>
              <a:rPr lang="en-US" smtClean="0"/>
              <a:t>Several recent trials have changed treatment of women</a:t>
            </a:r>
          </a:p>
        </p:txBody>
      </p:sp>
      <p:pic>
        <p:nvPicPr>
          <p:cNvPr id="33796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2" name="~PP2531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8696325" y="6410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547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7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10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10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10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1000" fill="hold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1000" fill="hold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1000" fill="hold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79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1.3|1.6|25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11.3|7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1.3|1.|1.1|1.1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1.7|1.1|2.1|1.1|1.4|1.9|0.9|2.1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26.3|8.7"/>
</p:tagLst>
</file>

<file path=ppt/theme/theme1.xml><?xml version="1.0" encoding="utf-8"?>
<a:theme xmlns:a="http://schemas.openxmlformats.org/drawingml/2006/main" name="Womens Health Initiative Grand Rounds Pink2">
  <a:themeElements>
    <a:clrScheme name="">
      <a:dk1>
        <a:srgbClr val="5F5F5F"/>
      </a:dk1>
      <a:lt1>
        <a:srgbClr val="FFFFFF"/>
      </a:lt1>
      <a:dk2>
        <a:srgbClr val="000000"/>
      </a:dk2>
      <a:lt2>
        <a:srgbClr val="FF6699"/>
      </a:lt2>
      <a:accent1>
        <a:srgbClr val="0099CC"/>
      </a:accent1>
      <a:accent2>
        <a:srgbClr val="FF6699"/>
      </a:accent2>
      <a:accent3>
        <a:srgbClr val="AAAAAA"/>
      </a:accent3>
      <a:accent4>
        <a:srgbClr val="DADADA"/>
      </a:accent4>
      <a:accent5>
        <a:srgbClr val="AACAE2"/>
      </a:accent5>
      <a:accent6>
        <a:srgbClr val="E75C8A"/>
      </a:accent6>
      <a:hlink>
        <a:srgbClr val="FF6699"/>
      </a:hlink>
      <a:folHlink>
        <a:srgbClr val="FFFFCC"/>
      </a:folHlink>
    </a:clrScheme>
    <a:fontScheme name="Womens Health Initiative Grand Rounds Pink2">
      <a:majorFont>
        <a:latin typeface="Garamond"/>
        <a:ea typeface=""/>
        <a:cs typeface="Arial"/>
      </a:majorFont>
      <a:minorFont>
        <a:latin typeface="Garamond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Womens Health Initiative Grand Rounds Pink2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mens Health Initiative Grand Rounds Pink2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mens Health Initiative Grand Rounds Pink2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mens Health Initiative Grand Rounds Pink2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mens Health Initiative Grand Rounds Pink2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mens Health Initiative Grand Rounds Pink2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mens Health Initiative Grand Rounds Pink2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mens Health Initiative Grand Rounds Pink2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mens Health Initiative Grand Rounds Pink2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mens Health Initiative Grand Rounds Pink2 10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5F5F5F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555555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mens Health Initiative Grand Rounds Pink2 11">
        <a:dk1>
          <a:srgbClr val="000514"/>
        </a:dk1>
        <a:lt1>
          <a:srgbClr val="FFFFFF"/>
        </a:lt1>
        <a:dk2>
          <a:srgbClr val="003399"/>
        </a:dk2>
        <a:lt2>
          <a:srgbClr val="FFFF66"/>
        </a:lt2>
        <a:accent1>
          <a:srgbClr val="0099CC"/>
        </a:accent1>
        <a:accent2>
          <a:srgbClr val="5F5F5F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555555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mens Health Initiative Grand Rounds Pink2 12">
        <a:dk1>
          <a:srgbClr val="000099"/>
        </a:dk1>
        <a:lt1>
          <a:srgbClr val="FFFFFF"/>
        </a:lt1>
        <a:dk2>
          <a:srgbClr val="003399"/>
        </a:dk2>
        <a:lt2>
          <a:srgbClr val="FFFF66"/>
        </a:lt2>
        <a:accent1>
          <a:srgbClr val="0099CC"/>
        </a:accent1>
        <a:accent2>
          <a:srgbClr val="5F5F5F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555555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mens Health Initiative Grand Rounds Pink2 13">
        <a:dk1>
          <a:srgbClr val="000099"/>
        </a:dk1>
        <a:lt1>
          <a:srgbClr val="FFFFFF"/>
        </a:lt1>
        <a:dk2>
          <a:srgbClr val="003399"/>
        </a:dk2>
        <a:lt2>
          <a:srgbClr val="FFFF66"/>
        </a:lt2>
        <a:accent1>
          <a:srgbClr val="0099CC"/>
        </a:accent1>
        <a:accent2>
          <a:srgbClr val="5F5F5F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555555"/>
        </a:accent6>
        <a:hlink>
          <a:srgbClr val="FFFF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mens Health Initiative Grand Rounds Pink2 14">
        <a:dk1>
          <a:srgbClr val="000099"/>
        </a:dk1>
        <a:lt1>
          <a:srgbClr val="FFFFFF"/>
        </a:lt1>
        <a:dk2>
          <a:srgbClr val="003399"/>
        </a:dk2>
        <a:lt2>
          <a:srgbClr val="FFFF66"/>
        </a:lt2>
        <a:accent1>
          <a:srgbClr val="0099CC"/>
        </a:accent1>
        <a:accent2>
          <a:srgbClr val="FF9933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E78A2D"/>
        </a:accent6>
        <a:hlink>
          <a:srgbClr val="FFFF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mens Health Initiative Grand Rounds Pink2 15">
        <a:dk1>
          <a:srgbClr val="000099"/>
        </a:dk1>
        <a:lt1>
          <a:srgbClr val="FFFFFF"/>
        </a:lt1>
        <a:dk2>
          <a:srgbClr val="003399"/>
        </a:dk2>
        <a:lt2>
          <a:srgbClr val="FFFF66"/>
        </a:lt2>
        <a:accent1>
          <a:srgbClr val="0099CC"/>
        </a:accent1>
        <a:accent2>
          <a:srgbClr val="FF9933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E78A2D"/>
        </a:accent6>
        <a:hlink>
          <a:srgbClr val="FFFFCC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mens Health Initiative Grand Rounds Pink2 16">
        <a:dk1>
          <a:srgbClr val="000099"/>
        </a:dk1>
        <a:lt1>
          <a:srgbClr val="FFFFFF"/>
        </a:lt1>
        <a:dk2>
          <a:srgbClr val="003399"/>
        </a:dk2>
        <a:lt2>
          <a:srgbClr val="FFFF66"/>
        </a:lt2>
        <a:accent1>
          <a:srgbClr val="0099CC"/>
        </a:accent1>
        <a:accent2>
          <a:srgbClr val="FFFF66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E7E75C"/>
        </a:accent6>
        <a:hlink>
          <a:srgbClr val="FFFFCC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Womens Health Initiative Grand Rounds Pink2</Template>
  <TotalTime>1506</TotalTime>
  <Words>3104</Words>
  <Application>Microsoft PowerPoint</Application>
  <PresentationFormat>On-screen Show (4:3)</PresentationFormat>
  <Paragraphs>561</Paragraphs>
  <Slides>81</Slides>
  <Notes>39</Notes>
  <HiddenSlides>0</HiddenSlides>
  <MMClips>81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81</vt:i4>
      </vt:variant>
    </vt:vector>
  </HeadingPairs>
  <TitlesOfParts>
    <vt:vector size="90" baseType="lpstr">
      <vt:lpstr>Arial</vt:lpstr>
      <vt:lpstr>Garamond</vt:lpstr>
      <vt:lpstr>Wingdings</vt:lpstr>
      <vt:lpstr>StarSymbol</vt:lpstr>
      <vt:lpstr>MS Mincho</vt:lpstr>
      <vt:lpstr>Times New Roman</vt:lpstr>
      <vt:lpstr>Palatino</vt:lpstr>
      <vt:lpstr>Womens Health Initiative Grand Rounds Pink2</vt:lpstr>
      <vt:lpstr>1_Womens Health Initiative Grand Rounds Pink2</vt:lpstr>
      <vt:lpstr>Hormones,  Hot Flashes,  &amp;  Highlights in  Women’s Health</vt:lpstr>
      <vt:lpstr>Slide 2</vt:lpstr>
      <vt:lpstr>History of Women’s Health</vt:lpstr>
      <vt:lpstr>History of Women’s Health</vt:lpstr>
      <vt:lpstr>History of Women’s Health</vt:lpstr>
      <vt:lpstr>Today’s Goals</vt:lpstr>
      <vt:lpstr>Outline</vt:lpstr>
      <vt:lpstr>Preferred Terminology</vt:lpstr>
      <vt:lpstr>1990’s Recommendations  based on observational studies</vt:lpstr>
      <vt:lpstr>Heart and  Estrogen/Progestin Replacement  Study  (HERS)  1998 </vt:lpstr>
      <vt:lpstr>HERS</vt:lpstr>
      <vt:lpstr>HERS</vt:lpstr>
      <vt:lpstr>HERS</vt:lpstr>
      <vt:lpstr>HERS II (2002)</vt:lpstr>
      <vt:lpstr>HERS I and II</vt:lpstr>
      <vt:lpstr>WHI</vt:lpstr>
      <vt:lpstr>WHI</vt:lpstr>
      <vt:lpstr>Some of the 100+ WHI papers:</vt:lpstr>
      <vt:lpstr>WHI</vt:lpstr>
      <vt:lpstr>WHI Hormone Therapy Trial</vt:lpstr>
      <vt:lpstr>WHI Hormone Therapy Trial:  E+P arm</vt:lpstr>
      <vt:lpstr>WHI: E+P arm</vt:lpstr>
      <vt:lpstr>WHI: E+P arm</vt:lpstr>
      <vt:lpstr>WHI: E+P arm</vt:lpstr>
      <vt:lpstr>WHI: E+P arm</vt:lpstr>
      <vt:lpstr>WHI: E+P arm</vt:lpstr>
      <vt:lpstr>WHI: E+P arm</vt:lpstr>
      <vt:lpstr>WHI Hormone Therapy Trial:  E Alone arm </vt:lpstr>
      <vt:lpstr>WHI: E Alone arm </vt:lpstr>
      <vt:lpstr>WHI: E Alone arm</vt:lpstr>
      <vt:lpstr>WHI: E Alone arm</vt:lpstr>
      <vt:lpstr>WHI: E Alone arm Major Clinical Outcomes</vt:lpstr>
      <vt:lpstr>WHI Hormone Therapy Trial Relative Risks and Absolute Risk Differences among Women 50-54</vt:lpstr>
      <vt:lpstr>WHI Hormone Therapy Trial: Divergent results</vt:lpstr>
      <vt:lpstr>WHI Hormone Therapy Trial: Concordant results</vt:lpstr>
      <vt:lpstr>WHI Hormone Therapy Trial</vt:lpstr>
      <vt:lpstr>WHI Hormone Therapy Trial</vt:lpstr>
      <vt:lpstr>Divergence of clinical trials from observational studies</vt:lpstr>
      <vt:lpstr>Timing of initiation of HT</vt:lpstr>
      <vt:lpstr>Meta-analysis: Mortality by treatment assignment and age group</vt:lpstr>
      <vt:lpstr>Slide 41</vt:lpstr>
      <vt:lpstr>Timing of initiation of HT</vt:lpstr>
      <vt:lpstr>Timing of initiation of HT</vt:lpstr>
      <vt:lpstr>Timing of initiation of HT</vt:lpstr>
      <vt:lpstr>Timing of initiation of HT</vt:lpstr>
      <vt:lpstr>Decrease in HT and Breast Cancer—Coincidence?</vt:lpstr>
      <vt:lpstr>Hormone Therapy (HT):  Current Guidelines</vt:lpstr>
      <vt:lpstr>HT: current guidelines</vt:lpstr>
      <vt:lpstr>HT: current guidelines</vt:lpstr>
      <vt:lpstr>Outline</vt:lpstr>
      <vt:lpstr>Definition of natural menopause</vt:lpstr>
      <vt:lpstr>Perimenopause</vt:lpstr>
      <vt:lpstr>Perimenopause</vt:lpstr>
      <vt:lpstr>Treatment of vasomotor symptoms</vt:lpstr>
      <vt:lpstr>Treatment of vasomotor symptoms:  Estrogen</vt:lpstr>
      <vt:lpstr>Treatment of vasomotor symptoms: estrogen</vt:lpstr>
      <vt:lpstr>Efficacy of Treatment of Hot Flushes with Various Doses of Estrogen, as Compared with Placebo</vt:lpstr>
      <vt:lpstr>Slide 58</vt:lpstr>
      <vt:lpstr>Methods</vt:lpstr>
      <vt:lpstr>Results and Conclusions</vt:lpstr>
      <vt:lpstr>Evidence of Efficacy of Non-hormonal Prescription Drugs for Treatment of Hot Flashes from Randomized, Controlled Clinical Trials</vt:lpstr>
      <vt:lpstr>Slide 62</vt:lpstr>
      <vt:lpstr>Complementary and Alternative Therapies</vt:lpstr>
      <vt:lpstr>Treatment of vasomotor symptoms: black cohosh</vt:lpstr>
      <vt:lpstr>Treatment of vasomotor symptoms</vt:lpstr>
      <vt:lpstr>“Bioidentical” hormone replacement</vt:lpstr>
      <vt:lpstr>“Bioidentical” hormone replacement</vt:lpstr>
      <vt:lpstr>Practical/behavioral measures </vt:lpstr>
      <vt:lpstr>Summary of Treatment Options for Vasomotor Symptoms</vt:lpstr>
      <vt:lpstr>Treatment of vasomotor symptoms—if HT used:</vt:lpstr>
      <vt:lpstr>Outline</vt:lpstr>
      <vt:lpstr>Slide 72</vt:lpstr>
      <vt:lpstr>WHI Dietary Modification Trial</vt:lpstr>
      <vt:lpstr>WHI Dietary Modification Trial</vt:lpstr>
      <vt:lpstr>WHI Dietary Modification Trial</vt:lpstr>
      <vt:lpstr>WHI Dietary Modification Trial</vt:lpstr>
      <vt:lpstr>Women’s Intervention Nutrition Study (WINS)</vt:lpstr>
      <vt:lpstr>Women’s Intervention Nutrition Study (WINS)</vt:lpstr>
      <vt:lpstr>Women’s Intervention Nutrition Study (WINS)</vt:lpstr>
      <vt:lpstr>Interpretation of these trials: Should women bother eating a low-fat diet?</vt:lpstr>
      <vt:lpstr>Conclusions</vt:lpstr>
    </vt:vector>
  </TitlesOfParts>
  <Company> Medicine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Hormones,  Hot Flashes,  &amp;  Highlights in  Women’s Health</dc:title>
  <dc:creator> </dc:creator>
  <cp:lastModifiedBy>ebunner</cp:lastModifiedBy>
  <cp:revision>25</cp:revision>
  <dcterms:created xsi:type="dcterms:W3CDTF">2007-04-18T13:20:22Z</dcterms:created>
  <dcterms:modified xsi:type="dcterms:W3CDTF">2007-12-21T14:44:26Z</dcterms:modified>
</cp:coreProperties>
</file>