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notesMasterIdLst>
    <p:notesMasterId r:id="rId60"/>
  </p:notesMasterIdLst>
  <p:handoutMasterIdLst>
    <p:handoutMasterId r:id="rId61"/>
  </p:handoutMasterIdLst>
  <p:sldIdLst>
    <p:sldId id="307" r:id="rId2"/>
    <p:sldId id="369" r:id="rId3"/>
    <p:sldId id="324" r:id="rId4"/>
    <p:sldId id="309" r:id="rId5"/>
    <p:sldId id="405" r:id="rId6"/>
    <p:sldId id="387" r:id="rId7"/>
    <p:sldId id="318" r:id="rId8"/>
    <p:sldId id="398" r:id="rId9"/>
    <p:sldId id="399" r:id="rId10"/>
    <p:sldId id="400" r:id="rId11"/>
    <p:sldId id="319" r:id="rId12"/>
    <p:sldId id="320" r:id="rId13"/>
    <p:sldId id="323" r:id="rId14"/>
    <p:sldId id="344" r:id="rId15"/>
    <p:sldId id="346" r:id="rId16"/>
    <p:sldId id="348" r:id="rId17"/>
    <p:sldId id="349" r:id="rId18"/>
    <p:sldId id="386" r:id="rId19"/>
    <p:sldId id="407" r:id="rId20"/>
    <p:sldId id="406" r:id="rId21"/>
    <p:sldId id="356" r:id="rId22"/>
    <p:sldId id="357" r:id="rId23"/>
    <p:sldId id="396" r:id="rId24"/>
    <p:sldId id="359" r:id="rId25"/>
    <p:sldId id="362" r:id="rId26"/>
    <p:sldId id="363" r:id="rId27"/>
    <p:sldId id="364" r:id="rId28"/>
    <p:sldId id="388" r:id="rId29"/>
    <p:sldId id="365" r:id="rId30"/>
    <p:sldId id="366" r:id="rId31"/>
    <p:sldId id="397" r:id="rId32"/>
    <p:sldId id="358" r:id="rId33"/>
    <p:sldId id="370" r:id="rId34"/>
    <p:sldId id="371" r:id="rId35"/>
    <p:sldId id="389" r:id="rId36"/>
    <p:sldId id="372" r:id="rId37"/>
    <p:sldId id="373" r:id="rId38"/>
    <p:sldId id="395" r:id="rId39"/>
    <p:sldId id="374" r:id="rId40"/>
    <p:sldId id="375" r:id="rId41"/>
    <p:sldId id="392" r:id="rId42"/>
    <p:sldId id="379" r:id="rId43"/>
    <p:sldId id="380" r:id="rId44"/>
    <p:sldId id="335" r:id="rId45"/>
    <p:sldId id="336" r:id="rId46"/>
    <p:sldId id="338" r:id="rId47"/>
    <p:sldId id="339" r:id="rId48"/>
    <p:sldId id="340" r:id="rId49"/>
    <p:sldId id="360" r:id="rId50"/>
    <p:sldId id="341" r:id="rId51"/>
    <p:sldId id="342" r:id="rId52"/>
    <p:sldId id="343" r:id="rId53"/>
    <p:sldId id="393" r:id="rId54"/>
    <p:sldId id="394" r:id="rId55"/>
    <p:sldId id="402" r:id="rId56"/>
    <p:sldId id="403" r:id="rId57"/>
    <p:sldId id="404" r:id="rId58"/>
    <p:sldId id="408" r:id="rId5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2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2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2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2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728" autoAdjust="0"/>
    <p:restoredTop sz="80272" autoAdjust="0"/>
  </p:normalViewPr>
  <p:slideViewPr>
    <p:cSldViewPr>
      <p:cViewPr>
        <p:scale>
          <a:sx n="100" d="100"/>
          <a:sy n="100" d="100"/>
        </p:scale>
        <p:origin x="420" y="4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242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242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242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9ACEA61-98D1-40BA-BE22-3DD40E5DFF7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2252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22528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252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52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2252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536EEDAE-8CC7-4A89-8687-F96F807E430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A246E1-DDF4-4F06-A0D2-1F876D71C041}" type="slidenum">
              <a:rPr lang="en-US"/>
              <a:pPr/>
              <a:t>1</a:t>
            </a:fld>
            <a:endParaRPr lang="en-US"/>
          </a:p>
        </p:txBody>
      </p:sp>
      <p:sp>
        <p:nvSpPr>
          <p:cNvPr id="2263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6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EE9992-58A2-4F83-870C-7A8F7C50CECF}" type="slidenum">
              <a:rPr lang="en-US"/>
              <a:pPr/>
              <a:t>2</a:t>
            </a:fld>
            <a:endParaRPr lang="en-US"/>
          </a:p>
        </p:txBody>
      </p:sp>
      <p:sp>
        <p:nvSpPr>
          <p:cNvPr id="2273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7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023993-9FFD-49B0-BDE7-27EA23926355}" type="slidenum">
              <a:rPr lang="en-US"/>
              <a:pPr/>
              <a:t>3</a:t>
            </a:fld>
            <a:endParaRPr lang="en-US"/>
          </a:p>
        </p:txBody>
      </p:sp>
      <p:sp>
        <p:nvSpPr>
          <p:cNvPr id="2283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8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D0DF15-92A8-4C93-AE28-421F2A817AD1}" type="slidenum">
              <a:rPr lang="en-US"/>
              <a:pPr/>
              <a:t>4</a:t>
            </a:fld>
            <a:endParaRPr lang="en-US"/>
          </a:p>
        </p:txBody>
      </p:sp>
      <p:sp>
        <p:nvSpPr>
          <p:cNvPr id="229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9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587C2F-D262-45A2-899B-9B90F88F215B}" type="slidenum">
              <a:rPr lang="en-US"/>
              <a:pPr/>
              <a:t>7</a:t>
            </a:fld>
            <a:endParaRPr lang="en-US"/>
          </a:p>
        </p:txBody>
      </p:sp>
      <p:sp>
        <p:nvSpPr>
          <p:cNvPr id="2324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F3A5AB-9F88-4448-90C7-833217EB41C3}" type="slidenum">
              <a:rPr lang="en-US"/>
              <a:pPr/>
              <a:t>10</a:t>
            </a:fld>
            <a:endParaRPr lang="en-US"/>
          </a:p>
        </p:txBody>
      </p:sp>
      <p:sp>
        <p:nvSpPr>
          <p:cNvPr id="310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0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87B59C-0A7D-425A-9835-45B6FC890FAD}" type="slidenum">
              <a:rPr lang="en-US"/>
              <a:pPr/>
              <a:t>11</a:t>
            </a:fld>
            <a:endParaRPr lang="en-US"/>
          </a:p>
        </p:txBody>
      </p:sp>
      <p:sp>
        <p:nvSpPr>
          <p:cNvPr id="2334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3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ADB400-B49C-4952-AB4E-423E3C1D015B}" type="slidenum">
              <a:rPr lang="en-US"/>
              <a:pPr/>
              <a:t>12</a:t>
            </a:fld>
            <a:endParaRPr lang="en-US"/>
          </a:p>
        </p:txBody>
      </p:sp>
      <p:sp>
        <p:nvSpPr>
          <p:cNvPr id="2355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5C4C91-83DC-43FA-A434-C33774B4BB20}" type="slidenum">
              <a:rPr lang="en-US"/>
              <a:pPr/>
              <a:t>13</a:t>
            </a:fld>
            <a:endParaRPr lang="en-US"/>
          </a:p>
        </p:txBody>
      </p:sp>
      <p:sp>
        <p:nvSpPr>
          <p:cNvPr id="2375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7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5BD298-FEAA-4159-81D2-D09A25883003}" type="slidenum">
              <a:rPr lang="en-US"/>
              <a:pPr/>
              <a:t>14</a:t>
            </a:fld>
            <a:endParaRPr lang="en-US"/>
          </a:p>
        </p:txBody>
      </p:sp>
      <p:sp>
        <p:nvSpPr>
          <p:cNvPr id="238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8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E31B6E4-D834-4627-80FC-49A1BD054E46}" type="slidenum">
              <a:rPr lang="en-US"/>
              <a:pPr/>
              <a:t>15</a:t>
            </a:fld>
            <a:endParaRPr lang="en-US"/>
          </a:p>
        </p:txBody>
      </p:sp>
      <p:sp>
        <p:nvSpPr>
          <p:cNvPr id="2416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1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022717-A9F5-42E9-9ECF-66FDCE0B77F9}" type="slidenum">
              <a:rPr lang="en-US"/>
              <a:pPr/>
              <a:t>16</a:t>
            </a:fld>
            <a:endParaRPr lang="en-US"/>
          </a:p>
        </p:txBody>
      </p:sp>
      <p:sp>
        <p:nvSpPr>
          <p:cNvPr id="2426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2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A1047C-9A72-4897-AE26-E3175BF9C591}" type="slidenum">
              <a:rPr lang="en-US"/>
              <a:pPr/>
              <a:t>17</a:t>
            </a:fld>
            <a:endParaRPr lang="en-US"/>
          </a:p>
        </p:txBody>
      </p:sp>
      <p:sp>
        <p:nvSpPr>
          <p:cNvPr id="2437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3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8B6119-3ED8-41ED-A1AB-2C24A58C84C6}" type="slidenum">
              <a:rPr lang="en-US"/>
              <a:pPr/>
              <a:t>21</a:t>
            </a:fld>
            <a:endParaRPr lang="en-US"/>
          </a:p>
        </p:txBody>
      </p:sp>
      <p:sp>
        <p:nvSpPr>
          <p:cNvPr id="2508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0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558A9F-7B54-483C-BFB9-CB3F3B07D46F}" type="slidenum">
              <a:rPr lang="en-US"/>
              <a:pPr/>
              <a:t>22</a:t>
            </a:fld>
            <a:endParaRPr lang="en-US"/>
          </a:p>
        </p:txBody>
      </p:sp>
      <p:sp>
        <p:nvSpPr>
          <p:cNvPr id="2519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1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92EFFC-2CF2-4A57-930D-990C2BB62B09}" type="slidenum">
              <a:rPr lang="en-US"/>
              <a:pPr/>
              <a:t>24</a:t>
            </a:fld>
            <a:endParaRPr lang="en-US"/>
          </a:p>
        </p:txBody>
      </p:sp>
      <p:sp>
        <p:nvSpPr>
          <p:cNvPr id="2539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3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5C9D82-4930-4245-84DE-BE1EE4C4AD21}" type="slidenum">
              <a:rPr lang="en-US"/>
              <a:pPr/>
              <a:t>25</a:t>
            </a:fld>
            <a:endParaRPr lang="en-US"/>
          </a:p>
        </p:txBody>
      </p:sp>
      <p:sp>
        <p:nvSpPr>
          <p:cNvPr id="2549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4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FC809B-97B4-4BF8-9B8F-365F8DBF8F8D}" type="slidenum">
              <a:rPr lang="en-US"/>
              <a:pPr/>
              <a:t>26</a:t>
            </a:fld>
            <a:endParaRPr lang="en-US"/>
          </a:p>
        </p:txBody>
      </p:sp>
      <p:sp>
        <p:nvSpPr>
          <p:cNvPr id="2560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A1C4-7BF6-4906-8202-A3308D99AA9F}" type="slidenum">
              <a:rPr lang="en-US"/>
              <a:pPr/>
              <a:t>27</a:t>
            </a:fld>
            <a:endParaRPr lang="en-US"/>
          </a:p>
        </p:txBody>
      </p:sp>
      <p:sp>
        <p:nvSpPr>
          <p:cNvPr id="2570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7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FA7A8D-DC7E-457B-9133-3DDFD20E2E35}" type="slidenum">
              <a:rPr lang="en-US"/>
              <a:pPr/>
              <a:t>28</a:t>
            </a:fld>
            <a:endParaRPr lang="en-US"/>
          </a:p>
        </p:txBody>
      </p:sp>
      <p:sp>
        <p:nvSpPr>
          <p:cNvPr id="290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763915-F936-43C2-ABC5-87672F790144}" type="slidenum">
              <a:rPr lang="en-US"/>
              <a:pPr/>
              <a:t>29</a:t>
            </a:fld>
            <a:endParaRPr lang="en-US"/>
          </a:p>
        </p:txBody>
      </p:sp>
      <p:sp>
        <p:nvSpPr>
          <p:cNvPr id="2580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8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1A5A4B-3320-46C6-B395-5F0E5A679096}" type="slidenum">
              <a:rPr lang="en-US"/>
              <a:pPr/>
              <a:t>30</a:t>
            </a:fld>
            <a:endParaRPr lang="en-US"/>
          </a:p>
        </p:txBody>
      </p:sp>
      <p:sp>
        <p:nvSpPr>
          <p:cNvPr id="2590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9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AD5D63-601B-417D-B900-51020A8B3DC9}" type="slidenum">
              <a:rPr lang="en-US"/>
              <a:pPr/>
              <a:t>32</a:t>
            </a:fld>
            <a:endParaRPr lang="en-US"/>
          </a:p>
        </p:txBody>
      </p:sp>
      <p:sp>
        <p:nvSpPr>
          <p:cNvPr id="261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1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A3B60A-F8C4-4A97-8FEB-0ECDA64D471A}" type="slidenum">
              <a:rPr lang="en-US"/>
              <a:pPr/>
              <a:t>33</a:t>
            </a:fld>
            <a:endParaRPr lang="en-US"/>
          </a:p>
        </p:txBody>
      </p:sp>
      <p:sp>
        <p:nvSpPr>
          <p:cNvPr id="2621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9AA89F-C0FA-4D3E-AD02-AD5D01E0D2A2}" type="slidenum">
              <a:rPr lang="en-US"/>
              <a:pPr/>
              <a:t>34</a:t>
            </a:fld>
            <a:endParaRPr lang="en-US"/>
          </a:p>
        </p:txBody>
      </p:sp>
      <p:sp>
        <p:nvSpPr>
          <p:cNvPr id="263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3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C5D238-FCB9-4D35-A321-30E3A47DA404}" type="slidenum">
              <a:rPr lang="en-US"/>
              <a:pPr/>
              <a:t>36</a:t>
            </a:fld>
            <a:endParaRPr lang="en-US"/>
          </a:p>
        </p:txBody>
      </p:sp>
      <p:sp>
        <p:nvSpPr>
          <p:cNvPr id="2641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4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E94291-0917-4800-AF77-BE392C0B3B94}" type="slidenum">
              <a:rPr lang="en-US"/>
              <a:pPr/>
              <a:t>37</a:t>
            </a:fld>
            <a:endParaRPr lang="en-US"/>
          </a:p>
        </p:txBody>
      </p:sp>
      <p:sp>
        <p:nvSpPr>
          <p:cNvPr id="265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5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E8DB94B-DDD7-4726-9CE0-6D4FD9172B37}" type="slidenum">
              <a:rPr lang="en-US"/>
              <a:pPr/>
              <a:t>38</a:t>
            </a:fld>
            <a:endParaRPr lang="en-US"/>
          </a:p>
        </p:txBody>
      </p:sp>
      <p:sp>
        <p:nvSpPr>
          <p:cNvPr id="302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2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EBD9004-CC97-4233-A3EA-397F54841E64}" type="slidenum">
              <a:rPr lang="en-US"/>
              <a:pPr/>
              <a:t>39</a:t>
            </a:fld>
            <a:endParaRPr lang="en-US"/>
          </a:p>
        </p:txBody>
      </p:sp>
      <p:sp>
        <p:nvSpPr>
          <p:cNvPr id="266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1978B9-AD05-4F5A-95A4-4148AB26CC44}" type="slidenum">
              <a:rPr lang="en-US"/>
              <a:pPr/>
              <a:t>40</a:t>
            </a:fld>
            <a:endParaRPr lang="en-US"/>
          </a:p>
        </p:txBody>
      </p:sp>
      <p:sp>
        <p:nvSpPr>
          <p:cNvPr id="267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7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68A08C-3076-4220-B83A-3769051C443A}" type="slidenum">
              <a:rPr lang="en-US"/>
              <a:pPr/>
              <a:t>41</a:t>
            </a:fld>
            <a:endParaRPr lang="en-US"/>
          </a:p>
        </p:txBody>
      </p:sp>
      <p:sp>
        <p:nvSpPr>
          <p:cNvPr id="295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5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5067D6-CCB1-4AC6-B4FD-2C7DF9595580}" type="slidenum">
              <a:rPr lang="en-US"/>
              <a:pPr/>
              <a:t>42</a:t>
            </a:fld>
            <a:endParaRPr lang="en-US"/>
          </a:p>
        </p:txBody>
      </p:sp>
      <p:sp>
        <p:nvSpPr>
          <p:cNvPr id="271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1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C94A52-5FBA-48D1-910B-D8F6B630399A}" type="slidenum">
              <a:rPr lang="en-US"/>
              <a:pPr/>
              <a:t>43</a:t>
            </a:fld>
            <a:endParaRPr lang="en-US"/>
          </a:p>
        </p:txBody>
      </p:sp>
      <p:sp>
        <p:nvSpPr>
          <p:cNvPr id="272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2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3DE329-7378-4A10-AB36-71B515940630}" type="slidenum">
              <a:rPr lang="en-US"/>
              <a:pPr/>
              <a:t>44</a:t>
            </a:fld>
            <a:endParaRPr lang="en-US"/>
          </a:p>
        </p:txBody>
      </p:sp>
      <p:sp>
        <p:nvSpPr>
          <p:cNvPr id="273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3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1DFEF3-0BEF-42AA-9222-83636AB0C83F}" type="slidenum">
              <a:rPr lang="en-US"/>
              <a:pPr/>
              <a:t>45</a:t>
            </a:fld>
            <a:endParaRPr lang="en-US"/>
          </a:p>
        </p:txBody>
      </p:sp>
      <p:sp>
        <p:nvSpPr>
          <p:cNvPr id="274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4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699915-4878-4C52-966B-26707DB7950D}" type="slidenum">
              <a:rPr lang="en-US"/>
              <a:pPr/>
              <a:t>46</a:t>
            </a:fld>
            <a:endParaRPr lang="en-US"/>
          </a:p>
        </p:txBody>
      </p:sp>
      <p:sp>
        <p:nvSpPr>
          <p:cNvPr id="275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6F780C-DDAC-4B42-8DBF-497322D55087}" type="slidenum">
              <a:rPr lang="en-US"/>
              <a:pPr/>
              <a:t>47</a:t>
            </a:fld>
            <a:endParaRPr lang="en-US"/>
          </a:p>
        </p:txBody>
      </p:sp>
      <p:sp>
        <p:nvSpPr>
          <p:cNvPr id="276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F6650A-36CE-4C98-B704-E3655ACD686A}" type="slidenum">
              <a:rPr lang="en-US"/>
              <a:pPr/>
              <a:t>48</a:t>
            </a:fld>
            <a:endParaRPr lang="en-US"/>
          </a:p>
        </p:txBody>
      </p:sp>
      <p:sp>
        <p:nvSpPr>
          <p:cNvPr id="277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9B0F89-2AF3-4307-B718-B03160BACDC8}" type="slidenum">
              <a:rPr lang="en-US"/>
              <a:pPr/>
              <a:t>49</a:t>
            </a:fld>
            <a:endParaRPr lang="en-US"/>
          </a:p>
        </p:txBody>
      </p:sp>
      <p:sp>
        <p:nvSpPr>
          <p:cNvPr id="278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8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BF240A-AD62-45A8-AFDB-46B56AF30A18}" type="slidenum">
              <a:rPr lang="en-US"/>
              <a:pPr/>
              <a:t>50</a:t>
            </a:fld>
            <a:endParaRPr lang="en-US"/>
          </a:p>
        </p:txBody>
      </p:sp>
      <p:sp>
        <p:nvSpPr>
          <p:cNvPr id="279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9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30C767-BB89-4FCD-BCCD-9A02DF5FC286}" type="slidenum">
              <a:rPr lang="en-US"/>
              <a:pPr/>
              <a:t>51</a:t>
            </a:fld>
            <a:endParaRPr lang="en-US"/>
          </a:p>
        </p:txBody>
      </p:sp>
      <p:sp>
        <p:nvSpPr>
          <p:cNvPr id="280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094BC0-6029-434E-BE77-A84CD3E86ABE}" type="slidenum">
              <a:rPr lang="en-US"/>
              <a:pPr/>
              <a:t>52</a:t>
            </a:fld>
            <a:endParaRPr lang="en-US"/>
          </a:p>
        </p:txBody>
      </p:sp>
      <p:sp>
        <p:nvSpPr>
          <p:cNvPr id="281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0290" name="Group 2"/>
          <p:cNvGrpSpPr>
            <a:grpSpLocks/>
          </p:cNvGrpSpPr>
          <p:nvPr/>
        </p:nvGrpSpPr>
        <p:grpSpPr bwMode="auto">
          <a:xfrm>
            <a:off x="0" y="0"/>
            <a:ext cx="8478838" cy="6173788"/>
            <a:chOff x="0" y="0"/>
            <a:chExt cx="5341" cy="3889"/>
          </a:xfrm>
        </p:grpSpPr>
        <p:sp>
          <p:nvSpPr>
            <p:cNvPr id="140291" name="Freeform 3"/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/>
              <a:ahLst/>
              <a:cxnLst>
                <a:cxn ang="0">
                  <a:pos x="3862" y="3418"/>
                </a:cxn>
                <a:cxn ang="0">
                  <a:pos x="457" y="0"/>
                </a:cxn>
                <a:cxn ang="0">
                  <a:pos x="0" y="0"/>
                </a:cxn>
                <a:cxn ang="0">
                  <a:pos x="0" y="481"/>
                </a:cxn>
                <a:cxn ang="0">
                  <a:pos x="3394" y="3888"/>
                </a:cxn>
                <a:cxn ang="0">
                  <a:pos x="3862" y="3418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0292" name="Freeform 4"/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/>
              <a:ahLst/>
              <a:cxnLst>
                <a:cxn ang="0">
                  <a:pos x="370" y="0"/>
                </a:cxn>
                <a:cxn ang="0">
                  <a:pos x="3393" y="3036"/>
                </a:cxn>
                <a:cxn ang="0">
                  <a:pos x="3208" y="3222"/>
                </a:cxn>
                <a:cxn ang="0">
                  <a:pos x="0" y="0"/>
                </a:cxn>
                <a:cxn ang="0">
                  <a:pos x="370" y="0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0293" name="Freeform 5"/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/>
              <a:ahLst/>
              <a:cxnLst>
                <a:cxn ang="0">
                  <a:pos x="630" y="0"/>
                </a:cxn>
                <a:cxn ang="0">
                  <a:pos x="2858" y="2238"/>
                </a:cxn>
                <a:cxn ang="0">
                  <a:pos x="2543" y="2555"/>
                </a:cxn>
                <a:cxn ang="0">
                  <a:pos x="0" y="0"/>
                </a:cxn>
                <a:cxn ang="0">
                  <a:pos x="630" y="0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0294" name="Freeform 6"/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11" y="2120"/>
                </a:cxn>
                <a:cxn ang="0">
                  <a:pos x="2285" y="1945"/>
                </a:cxn>
                <a:cxn ang="0">
                  <a:pos x="348" y="0"/>
                </a:cxn>
                <a:cxn ang="0">
                  <a:pos x="0" y="0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0295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143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0296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2819400"/>
            <a:ext cx="6400800" cy="1752600"/>
          </a:xfrm>
          <a:ln w="9525">
            <a:headEnd/>
            <a:tailEnd/>
          </a:ln>
        </p:spPr>
        <p:txBody>
          <a:bodyPr lIns="92075" tIns="46038" rIns="92075" bIns="46038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0297" name="Rectangle 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40298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40299" name="Rectangle 1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7ABCD85-3EAB-4A05-A2D5-8C0CEAE71A7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38DF7-0AD3-4BCA-9576-27BAC7B387E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4E2F5-2C08-491C-B090-96BD41B336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41475"/>
            <a:ext cx="381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1475"/>
            <a:ext cx="381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864412-6D7B-458C-900B-51DCD6A70E0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526EA-F77F-4EDF-9BED-983BD276B2A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32EBE6-209F-4A90-9D82-A6FB62E1A0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6A3CD-2D40-40A0-845A-2F7F0B7475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176C66-D6E9-4499-B8C5-814000CD24D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B8FE75-5CC5-47F7-948D-BBDD53169C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2FFC5E-B2D6-4828-8996-F3E50D2CE2C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6281F7-7BE0-4B6E-BE24-F7D7512FFBC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641475"/>
            <a:ext cx="7772400" cy="44545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AEEB5A2-2879-4322-9580-E83249F7E6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9266" name="Group 2"/>
          <p:cNvGrpSpPr>
            <a:grpSpLocks/>
          </p:cNvGrpSpPr>
          <p:nvPr/>
        </p:nvGrpSpPr>
        <p:grpSpPr bwMode="auto">
          <a:xfrm>
            <a:off x="0" y="0"/>
            <a:ext cx="8478838" cy="6173788"/>
            <a:chOff x="0" y="0"/>
            <a:chExt cx="5341" cy="3889"/>
          </a:xfrm>
        </p:grpSpPr>
        <p:sp>
          <p:nvSpPr>
            <p:cNvPr id="139267" name="Freeform 3"/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/>
              <a:ahLst/>
              <a:cxnLst>
                <a:cxn ang="0">
                  <a:pos x="3862" y="3418"/>
                </a:cxn>
                <a:cxn ang="0">
                  <a:pos x="457" y="0"/>
                </a:cxn>
                <a:cxn ang="0">
                  <a:pos x="0" y="0"/>
                </a:cxn>
                <a:cxn ang="0">
                  <a:pos x="0" y="481"/>
                </a:cxn>
                <a:cxn ang="0">
                  <a:pos x="3394" y="3888"/>
                </a:cxn>
                <a:cxn ang="0">
                  <a:pos x="3862" y="3418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9268" name="Freeform 4"/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/>
              <a:ahLst/>
              <a:cxnLst>
                <a:cxn ang="0">
                  <a:pos x="370" y="0"/>
                </a:cxn>
                <a:cxn ang="0">
                  <a:pos x="3393" y="3036"/>
                </a:cxn>
                <a:cxn ang="0">
                  <a:pos x="3208" y="3222"/>
                </a:cxn>
                <a:cxn ang="0">
                  <a:pos x="0" y="0"/>
                </a:cxn>
                <a:cxn ang="0">
                  <a:pos x="370" y="0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9269" name="Freeform 5"/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/>
              <a:ahLst/>
              <a:cxnLst>
                <a:cxn ang="0">
                  <a:pos x="630" y="0"/>
                </a:cxn>
                <a:cxn ang="0">
                  <a:pos x="2858" y="2238"/>
                </a:cxn>
                <a:cxn ang="0">
                  <a:pos x="2543" y="2555"/>
                </a:cxn>
                <a:cxn ang="0">
                  <a:pos x="0" y="0"/>
                </a:cxn>
                <a:cxn ang="0">
                  <a:pos x="630" y="0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9270" name="Freeform 6"/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11" y="2120"/>
                </a:cxn>
                <a:cxn ang="0">
                  <a:pos x="2285" y="1945"/>
                </a:cxn>
                <a:cxn ang="0">
                  <a:pos x="348" y="0"/>
                </a:cxn>
                <a:cxn ang="0">
                  <a:pos x="0" y="0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927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28600"/>
            <a:ext cx="7772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3927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3927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3927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>
                <a:solidFill>
                  <a:schemeClr val="tx1"/>
                </a:solidFill>
              </a:defRPr>
            </a:lvl1pPr>
          </a:lstStyle>
          <a:p>
            <a:fld id="{7884272C-99BD-430F-BEAA-DF8D05511FE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39275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41475"/>
            <a:ext cx="7772400" cy="44545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»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.wav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.wav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8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9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10.wav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1.wav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2.wav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3.wav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4.wav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5.wav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6.wav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7.wav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8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9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0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1.wav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2.wav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3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4.wav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25.wav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6.wav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7.wav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28.wav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9.wav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30.wav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31.wav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2.wav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3.wav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4.wav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5.wav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6.wav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7.wav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8.wav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9.wav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0.wav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1.wav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2.wav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3.wav"/><Relationship Id="rId4" Type="http://schemas.openxmlformats.org/officeDocument/2006/relationships/image" Target="../media/image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44.wav"/><Relationship Id="rId4" Type="http://schemas.openxmlformats.org/officeDocument/2006/relationships/image" Target="../media/image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5.wav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6.wav"/><Relationship Id="rId4" Type="http://schemas.openxmlformats.org/officeDocument/2006/relationships/image" Target="../media/image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7.wav"/><Relationship Id="rId4" Type="http://schemas.openxmlformats.org/officeDocument/2006/relationships/image" Target="../media/image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8.wav"/><Relationship Id="rId4" Type="http://schemas.openxmlformats.org/officeDocument/2006/relationships/image" Target="../media/image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9.wav"/><Relationship Id="rId4" Type="http://schemas.openxmlformats.org/officeDocument/2006/relationships/image" Target="../media/image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0.wav"/><Relationship Id="rId4" Type="http://schemas.openxmlformats.org/officeDocument/2006/relationships/image" Target="../media/image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1.wav"/><Relationship Id="rId4" Type="http://schemas.openxmlformats.org/officeDocument/2006/relationships/image" Target="../media/image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2.wav"/><Relationship Id="rId4" Type="http://schemas.openxmlformats.org/officeDocument/2006/relationships/image" Target="../media/image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3.wav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4.wav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5.wav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6.wav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7.wav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hrq.gov/clinic/3rduspstf/cervcan/cervcanrr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1026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b="1"/>
              <a:t/>
            </a:r>
            <a:br>
              <a:rPr lang="en-US" sz="6000" b="1"/>
            </a:br>
            <a:r>
              <a:rPr lang="en-US" sz="6000" b="1"/>
              <a:t/>
            </a:r>
            <a:br>
              <a:rPr lang="en-US" sz="6000" b="1"/>
            </a:br>
            <a:r>
              <a:rPr lang="en-US" sz="6000" b="1" i="1"/>
              <a:t>Screening </a:t>
            </a:r>
            <a:br>
              <a:rPr lang="en-US" sz="6000" b="1" i="1"/>
            </a:br>
            <a:r>
              <a:rPr lang="en-US" sz="6000" b="1" i="1"/>
              <a:t>for </a:t>
            </a:r>
            <a:br>
              <a:rPr lang="en-US" sz="6000" b="1" i="1"/>
            </a:br>
            <a:r>
              <a:rPr lang="en-US" sz="6000" b="1" i="1"/>
              <a:t>Cervical Cancer</a:t>
            </a:r>
          </a:p>
        </p:txBody>
      </p:sp>
      <p:sp>
        <p:nvSpPr>
          <p:cNvPr id="137219" name="Rectangle 1027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b="1"/>
          </a:p>
          <a:p>
            <a:endParaRPr lang="en-US" b="1"/>
          </a:p>
          <a:p>
            <a:endParaRPr lang="en-US" b="1"/>
          </a:p>
          <a:p>
            <a:r>
              <a:rPr lang="en-US" b="1"/>
              <a:t>Dr. Shanthi Manivannan, MD</a:t>
            </a:r>
          </a:p>
        </p:txBody>
      </p:sp>
      <p:pic>
        <p:nvPicPr>
          <p:cNvPr id="137234" name="Picture 104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064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72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723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/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r>
              <a:rPr lang="en-US" b="1" i="1"/>
              <a:t>Cervical cytology screening is a method that detects preinvasive as well as invasive cellular changes in the cervix.The long preinvasive state and effective treatment allows screening to potentially prevent the occurrence of cervical cancer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836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211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8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83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/>
              <a:t>Screening for Cervical Cancer</a:t>
            </a:r>
            <a:br>
              <a:rPr lang="en-US" sz="4000" b="1"/>
            </a:br>
            <a:r>
              <a:rPr lang="en-US" sz="3200" b="1"/>
              <a:t>Objectives</a:t>
            </a: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Introduction</a:t>
            </a:r>
          </a:p>
          <a:p>
            <a:r>
              <a:rPr lang="en-US" b="1"/>
              <a:t>Risk factors</a:t>
            </a:r>
          </a:p>
          <a:p>
            <a:r>
              <a:rPr lang="en-US" b="1"/>
              <a:t>Techniques</a:t>
            </a:r>
          </a:p>
          <a:p>
            <a:r>
              <a:rPr lang="en-US" b="1"/>
              <a:t>Cervical Cytology report</a:t>
            </a:r>
          </a:p>
          <a:p>
            <a:r>
              <a:rPr lang="en-US" b="1"/>
              <a:t>Management of abnormal PAP smears and HPV testing</a:t>
            </a:r>
          </a:p>
          <a:p>
            <a:r>
              <a:rPr lang="en-US" b="1"/>
              <a:t>USPSTF and ACOG guidelines</a:t>
            </a:r>
          </a:p>
        </p:txBody>
      </p:sp>
      <p:pic>
        <p:nvPicPr>
          <p:cNvPr id="157709" name="Picture 13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119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77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770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Introduction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800" b="1"/>
              <a:t>Cervical cancer: 6% of all cancers in women</a:t>
            </a:r>
          </a:p>
          <a:p>
            <a:pPr>
              <a:lnSpc>
                <a:spcPct val="80000"/>
              </a:lnSpc>
            </a:pPr>
            <a:r>
              <a:rPr lang="en-US" sz="2800" b="1"/>
              <a:t>In US, incidence estimated at 11,150 new cases in </a:t>
            </a:r>
            <a:r>
              <a:rPr lang="en-US" sz="2800"/>
              <a:t>2007</a:t>
            </a:r>
          </a:p>
          <a:p>
            <a:pPr lvl="1">
              <a:lnSpc>
                <a:spcPct val="80000"/>
              </a:lnSpc>
            </a:pPr>
            <a:r>
              <a:rPr lang="en-US" sz="2400"/>
              <a:t>*American Cancer Society - Cancer Facts &amp; Figures 2008.</a:t>
            </a:r>
            <a:r>
              <a:rPr lang="en-US"/>
              <a:t> </a:t>
            </a:r>
            <a:endParaRPr lang="en-US" sz="2400" b="1"/>
          </a:p>
          <a:p>
            <a:pPr>
              <a:lnSpc>
                <a:spcPct val="80000"/>
              </a:lnSpc>
            </a:pPr>
            <a:r>
              <a:rPr lang="en-US" sz="2800" b="1"/>
              <a:t>In US, deaths estimated at 3,670 deaths in 2007 (1.4% cancer related deaths in women)</a:t>
            </a:r>
          </a:p>
          <a:p>
            <a:pPr lvl="1">
              <a:lnSpc>
                <a:spcPct val="80000"/>
              </a:lnSpc>
            </a:pPr>
            <a:r>
              <a:rPr lang="en-US" sz="2400"/>
              <a:t>*Statistics from Natl. Cancer Institute</a:t>
            </a:r>
            <a:r>
              <a:rPr lang="en-US" b="1"/>
              <a:t> </a:t>
            </a:r>
          </a:p>
          <a:p>
            <a:pPr>
              <a:lnSpc>
                <a:spcPct val="80000"/>
              </a:lnSpc>
            </a:pPr>
            <a:r>
              <a:rPr lang="en-US" sz="2800" b="1"/>
              <a:t>Global disparity in incidence and mortality</a:t>
            </a:r>
          </a:p>
          <a:p>
            <a:pPr lvl="1">
              <a:lnSpc>
                <a:spcPct val="80000"/>
              </a:lnSpc>
            </a:pPr>
            <a:r>
              <a:rPr lang="en-US" sz="2400"/>
              <a:t>*Global Cancer Statistics. CA Cancer J Clin. 1999; 49(1):33-64</a:t>
            </a:r>
            <a:r>
              <a:rPr lang="en-US" sz="2400" b="1"/>
              <a:t> </a:t>
            </a:r>
          </a:p>
        </p:txBody>
      </p:sp>
      <p:pic>
        <p:nvPicPr>
          <p:cNvPr id="141324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497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13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132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Global Disparity</a:t>
            </a:r>
          </a:p>
        </p:txBody>
      </p:sp>
      <p:sp>
        <p:nvSpPr>
          <p:cNvPr id="317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Decrease in incidence of cervical cancer in US</a:t>
            </a:r>
          </a:p>
          <a:p>
            <a:r>
              <a:rPr lang="en-US"/>
              <a:t>Second most common cancer in developing countries</a:t>
            </a:r>
          </a:p>
          <a:p>
            <a:pPr>
              <a:buFont typeface="Wingdings" pitchFamily="2" charset="2"/>
              <a:buNone/>
            </a:pPr>
            <a:endParaRPr lang="en-US"/>
          </a:p>
          <a:p>
            <a:pPr>
              <a:buFont typeface="Wingdings" pitchFamily="2" charset="2"/>
              <a:buNone/>
            </a:pPr>
            <a:endParaRPr lang="en-US"/>
          </a:p>
          <a:p>
            <a:pPr>
              <a:buFont typeface="Wingdings" pitchFamily="2" charset="2"/>
              <a:buNone/>
            </a:pPr>
            <a:r>
              <a:rPr lang="en-US" sz="2400"/>
              <a:t>*CA Cancer J Clin. 1999, 49(1): 33-64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*CA Cancer J Clin. 2005, 55(2):74-108</a:t>
            </a:r>
          </a:p>
        </p:txBody>
      </p:sp>
      <p:pic>
        <p:nvPicPr>
          <p:cNvPr id="31744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684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74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744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i="1"/>
              <a:t>Falling incidence of</a:t>
            </a:r>
            <a:br>
              <a:rPr lang="en-US" sz="4000" b="1" i="1"/>
            </a:br>
            <a:r>
              <a:rPr lang="en-US" sz="4000" b="1" i="1"/>
              <a:t> Invasive Cervical Cancer</a:t>
            </a:r>
          </a:p>
        </p:txBody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/>
              <a:t>Reduction in incidence is primarily due to population based screening programs leading to early detection and treatment of pre-invasive disease</a:t>
            </a:r>
          </a:p>
          <a:p>
            <a:pPr>
              <a:buFont typeface="Wingdings" pitchFamily="2" charset="2"/>
              <a:buNone/>
            </a:pPr>
            <a:r>
              <a:rPr lang="en-US" sz="4000"/>
              <a:t>	</a:t>
            </a:r>
            <a:r>
              <a:rPr lang="en-US" sz="2400"/>
              <a:t>*Prev Med. 2007;45(2-3)93-1006</a:t>
            </a:r>
          </a:p>
        </p:txBody>
      </p:sp>
      <p:pic>
        <p:nvPicPr>
          <p:cNvPr id="288777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947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87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877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i="1"/>
              <a:t>Age and Cervical Cancer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b="1"/>
              <a:t>Invasive cervical Cancer</a:t>
            </a:r>
          </a:p>
          <a:p>
            <a:pPr lvl="1"/>
            <a:r>
              <a:rPr lang="en-US" b="1"/>
              <a:t>Under 20: 0/100,000 /yr</a:t>
            </a:r>
          </a:p>
          <a:p>
            <a:pPr lvl="1"/>
            <a:r>
              <a:rPr lang="en-US" b="1"/>
              <a:t>20-24: 1.7/100,000</a:t>
            </a:r>
          </a:p>
          <a:p>
            <a:pPr lvl="1"/>
            <a:r>
              <a:rPr lang="en-US" b="1"/>
              <a:t>45-49: 16.5/100,000</a:t>
            </a:r>
          </a:p>
          <a:p>
            <a:pPr lvl="1"/>
            <a:r>
              <a:rPr lang="en-US" b="1"/>
              <a:t>Mean age: 47 yrs</a:t>
            </a:r>
          </a:p>
          <a:p>
            <a:pPr lvl="1">
              <a:buFontTx/>
              <a:buNone/>
            </a:pPr>
            <a:r>
              <a:rPr lang="en-US" sz="2000"/>
              <a:t>*seer.cancer.gov/csr/1973-1999/cervix.pdf</a:t>
            </a:r>
          </a:p>
          <a:p>
            <a:pPr lvl="1">
              <a:buFontTx/>
              <a:buNone/>
            </a:pPr>
            <a:r>
              <a:rPr lang="en-US" b="1" i="1">
                <a:solidFill>
                  <a:schemeClr val="tx2"/>
                </a:solidFill>
              </a:rPr>
              <a:t>Protracted pre-invasive state</a:t>
            </a:r>
          </a:p>
          <a:p>
            <a:pPr lvl="1">
              <a:buFontTx/>
              <a:buNone/>
            </a:pPr>
            <a:r>
              <a:rPr lang="en-US" b="1" i="1">
                <a:solidFill>
                  <a:schemeClr val="tx2"/>
                </a:solidFill>
              </a:rPr>
              <a:t>Peak incidence of Cervical intraepithelial neoplasia (CIN) is 25-35 yrs</a:t>
            </a:r>
          </a:p>
        </p:txBody>
      </p:sp>
      <p:pic>
        <p:nvPicPr>
          <p:cNvPr id="150536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985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4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05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053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Nomenclature</a:t>
            </a:r>
          </a:p>
        </p:txBody>
      </p:sp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Cervical intraepithelial neoplasia (CIN) refers to the preinvasive state of invasive cervical cancer, confined to superficial epithelial layer</a:t>
            </a:r>
          </a:p>
          <a:p>
            <a:r>
              <a:rPr lang="en-US"/>
              <a:t>Mild, moderate, severe dysplasia and carcinoma in situ although still used, have been replaced by CIN</a:t>
            </a:r>
          </a:p>
        </p:txBody>
      </p:sp>
      <p:pic>
        <p:nvPicPr>
          <p:cNvPr id="307207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891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720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20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Nomenclature</a:t>
            </a:r>
          </a:p>
        </p:txBody>
      </p:sp>
      <p:sp>
        <p:nvSpPr>
          <p:cNvPr id="308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CIN I, CIN II, CIN III indicate varying thickness of the involved epithelium and are findings on</a:t>
            </a:r>
            <a:r>
              <a:rPr lang="en-US" b="1" i="1"/>
              <a:t> HISTOLOGY</a:t>
            </a:r>
          </a:p>
          <a:p>
            <a:r>
              <a:rPr lang="en-US" b="1" i="1"/>
              <a:t>The cervical cytology smear refers to characteristics of the cells collected from a cervical and or vaginal smear when a cervical cytology screening procedure is performed. </a:t>
            </a:r>
          </a:p>
        </p:txBody>
      </p:sp>
      <p:pic>
        <p:nvPicPr>
          <p:cNvPr id="308230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784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82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823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i="1"/>
              <a:t>Bethesda 2001 Classification</a:t>
            </a:r>
            <a:br>
              <a:rPr lang="en-US" sz="4000" b="1" i="1"/>
            </a:br>
            <a:r>
              <a:rPr lang="en-US" sz="4000" b="1" i="1"/>
              <a:t>Terminology</a:t>
            </a:r>
          </a:p>
        </p:txBody>
      </p:sp>
      <p:sp>
        <p:nvSpPr>
          <p:cNvPr id="309251" name="Rectangle 3"/>
          <p:cNvSpPr>
            <a:spLocks noChangeArrowheads="1"/>
          </p:cNvSpPr>
          <p:nvPr/>
        </p:nvSpPr>
        <p:spPr bwMode="auto">
          <a:xfrm>
            <a:off x="0" y="912813"/>
            <a:ext cx="9144000" cy="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  <p:grpSp>
        <p:nvGrpSpPr>
          <p:cNvPr id="309252" name="Group 4"/>
          <p:cNvGrpSpPr>
            <a:grpSpLocks/>
          </p:cNvGrpSpPr>
          <p:nvPr/>
        </p:nvGrpSpPr>
        <p:grpSpPr bwMode="auto">
          <a:xfrm>
            <a:off x="0" y="912813"/>
            <a:ext cx="9142413" cy="244475"/>
            <a:chOff x="0" y="0"/>
            <a:chExt cx="5759" cy="154"/>
          </a:xfrm>
        </p:grpSpPr>
        <p:sp>
          <p:nvSpPr>
            <p:cNvPr id="30925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2417" cy="154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anchor="b"/>
            <a:lstStyle/>
            <a:p>
              <a:endParaRPr lang="en-US" sz="1800">
                <a:solidFill>
                  <a:schemeClr val="tx1"/>
                </a:solidFill>
                <a:latin typeface="Arial" charset="0"/>
              </a:endParaRPr>
            </a:p>
          </p:txBody>
        </p:sp>
        <p:sp>
          <p:nvSpPr>
            <p:cNvPr id="309254" name="Rectangle 6"/>
            <p:cNvSpPr>
              <a:spLocks noChangeArrowheads="1"/>
            </p:cNvSpPr>
            <p:nvPr/>
          </p:nvSpPr>
          <p:spPr bwMode="auto">
            <a:xfrm>
              <a:off x="2417" y="0"/>
              <a:ext cx="3342" cy="154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anchor="b"/>
            <a:lstStyle/>
            <a:p>
              <a:pPr algn="r"/>
              <a:endParaRPr lang="en-US" sz="600">
                <a:solidFill>
                  <a:schemeClr val="tx1"/>
                </a:solidFill>
                <a:latin typeface="Verdana" pitchFamily="34" charset="0"/>
              </a:endParaRPr>
            </a:p>
          </p:txBody>
        </p:sp>
      </p:grpSp>
      <p:pic>
        <p:nvPicPr>
          <p:cNvPr id="309267" name="Picture 19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357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  <p:graphicFrame>
        <p:nvGraphicFramePr>
          <p:cNvPr id="309287" name="Group 39"/>
          <p:cNvGraphicFramePr>
            <a:graphicFrameLocks noGrp="1"/>
          </p:cNvGraphicFramePr>
          <p:nvPr>
            <p:ph idx="1"/>
          </p:nvPr>
        </p:nvGraphicFramePr>
        <p:xfrm>
          <a:off x="685800" y="1600200"/>
          <a:ext cx="7696200" cy="4854575"/>
        </p:xfrm>
        <a:graphic>
          <a:graphicData uri="http://schemas.openxmlformats.org/drawingml/2006/table">
            <a:tbl>
              <a:tblPr/>
              <a:tblGrid>
                <a:gridCol w="3810000"/>
                <a:gridCol w="3886200"/>
              </a:tblGrid>
              <a:tr h="1484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Cytology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Histological Correlates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LGSIL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CIN 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Mild dysplasia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HGSIL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CIN II / CIN II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Moderate dysplasia / Severe dysplasia / carcinoma in-situ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7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92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926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High Risk Group</a:t>
            </a:r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Early onset of sexual activity</a:t>
            </a:r>
          </a:p>
          <a:p>
            <a:pPr>
              <a:lnSpc>
                <a:spcPct val="90000"/>
              </a:lnSpc>
            </a:pPr>
            <a:r>
              <a:rPr lang="en-US"/>
              <a:t>Multiple sexual partners and high risk partners</a:t>
            </a:r>
          </a:p>
          <a:p>
            <a:pPr>
              <a:lnSpc>
                <a:spcPct val="90000"/>
              </a:lnSpc>
            </a:pPr>
            <a:r>
              <a:rPr lang="en-US"/>
              <a:t>H/O STD </a:t>
            </a:r>
            <a:r>
              <a:rPr lang="en-US" sz="2400"/>
              <a:t>(Chlamydial infn, JAMA 2001) 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H/O Smoking </a:t>
            </a:r>
            <a:r>
              <a:rPr lang="en-US" sz="2400"/>
              <a:t>(J.Natl. Can Inst, 2002)</a:t>
            </a:r>
          </a:p>
          <a:p>
            <a:pPr>
              <a:lnSpc>
                <a:spcPct val="90000"/>
              </a:lnSpc>
            </a:pPr>
            <a:r>
              <a:rPr lang="en-US"/>
              <a:t>Multiparity </a:t>
            </a:r>
            <a:r>
              <a:rPr lang="en-US" sz="2400"/>
              <a:t>(Lancet, 2002)</a:t>
            </a:r>
          </a:p>
          <a:p>
            <a:pPr>
              <a:lnSpc>
                <a:spcPct val="90000"/>
              </a:lnSpc>
            </a:pPr>
            <a:r>
              <a:rPr lang="en-US"/>
              <a:t>Immunosuppression and HIV infection</a:t>
            </a:r>
          </a:p>
          <a:p>
            <a:pPr>
              <a:lnSpc>
                <a:spcPct val="90000"/>
              </a:lnSpc>
            </a:pPr>
            <a:r>
              <a:rPr lang="en-US"/>
              <a:t>Low socioeconomic status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4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400"/>
          </a:p>
        </p:txBody>
      </p:sp>
      <p:pic>
        <p:nvPicPr>
          <p:cNvPr id="152583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70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25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258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Genital HPV infection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b="1"/>
              <a:t>Very strong association </a:t>
            </a:r>
          </a:p>
          <a:p>
            <a:pPr>
              <a:lnSpc>
                <a:spcPct val="90000"/>
              </a:lnSpc>
            </a:pPr>
            <a:r>
              <a:rPr lang="en-US" b="1"/>
              <a:t>Incidence of HPV infection in</a:t>
            </a:r>
          </a:p>
          <a:p>
            <a:pPr lvl="1">
              <a:lnSpc>
                <a:spcPct val="90000"/>
              </a:lnSpc>
            </a:pPr>
            <a:r>
              <a:rPr lang="en-US" b="1"/>
              <a:t>CIN I (70-78%)</a:t>
            </a:r>
          </a:p>
          <a:p>
            <a:pPr lvl="1">
              <a:lnSpc>
                <a:spcPct val="90000"/>
              </a:lnSpc>
            </a:pPr>
            <a:r>
              <a:rPr lang="en-US" b="1"/>
              <a:t> CIN II/III (83-89%)</a:t>
            </a:r>
          </a:p>
          <a:p>
            <a:pPr lvl="1">
              <a:lnSpc>
                <a:spcPct val="90000"/>
              </a:lnSpc>
            </a:pPr>
            <a:r>
              <a:rPr lang="en-US" b="1"/>
              <a:t>invasive squamous cell cancer (95%)</a:t>
            </a:r>
          </a:p>
          <a:p>
            <a:pPr lvl="1">
              <a:lnSpc>
                <a:spcPct val="90000"/>
              </a:lnSpc>
            </a:pPr>
            <a:r>
              <a:rPr lang="en-US" b="1"/>
              <a:t>adeno/adenosquamous cancer (90%)</a:t>
            </a:r>
          </a:p>
          <a:p>
            <a:pPr lvl="1">
              <a:lnSpc>
                <a:spcPct val="90000"/>
              </a:lnSpc>
            </a:pPr>
            <a:r>
              <a:rPr lang="en-US" b="1"/>
              <a:t>16% in controls</a:t>
            </a:r>
          </a:p>
          <a:p>
            <a:pPr lvl="2">
              <a:lnSpc>
                <a:spcPct val="90000"/>
              </a:lnSpc>
              <a:buFontTx/>
              <a:buNone/>
            </a:pPr>
            <a:r>
              <a:rPr lang="en-US" sz="2000"/>
              <a:t>*J Natl Cancer Inst 2006; 98:303</a:t>
            </a:r>
          </a:p>
          <a:p>
            <a:pPr lvl="2">
              <a:lnSpc>
                <a:spcPct val="90000"/>
              </a:lnSpc>
              <a:buFontTx/>
              <a:buNone/>
            </a:pPr>
            <a:r>
              <a:rPr lang="en-US" sz="2000"/>
              <a:t>*JAMA 2000;283:81</a:t>
            </a:r>
          </a:p>
          <a:p>
            <a:pPr lvl="2">
              <a:lnSpc>
                <a:spcPct val="90000"/>
              </a:lnSpc>
              <a:buFontTx/>
              <a:buNone/>
            </a:pPr>
            <a:r>
              <a:rPr lang="en-US" sz="2000"/>
              <a:t>*JAMA 1999;281:1605</a:t>
            </a:r>
          </a:p>
        </p:txBody>
      </p:sp>
      <p:pic>
        <p:nvPicPr>
          <p:cNvPr id="15360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976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36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360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i="1"/>
              <a:t>HIV infection and Cervical Cancer</a:t>
            </a:r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b="1"/>
              <a:t>Incidence of colposcopically confirmed CIN higher in HIV positive women (20% vs 4%)</a:t>
            </a:r>
          </a:p>
          <a:p>
            <a:r>
              <a:rPr lang="en-US" sz="2800" b="1"/>
              <a:t>Higher with progressive immune suppression</a:t>
            </a:r>
          </a:p>
          <a:p>
            <a:r>
              <a:rPr lang="en-US" sz="2800" b="1"/>
              <a:t>Younger at presentation</a:t>
            </a:r>
          </a:p>
          <a:p>
            <a:r>
              <a:rPr lang="en-US" sz="2800" b="1"/>
              <a:t>Rapid progression</a:t>
            </a:r>
          </a:p>
          <a:p>
            <a:r>
              <a:rPr lang="en-US" sz="2800" b="1"/>
              <a:t>Related to higher incidence and persistence of HPV infection</a:t>
            </a:r>
          </a:p>
          <a:p>
            <a:pPr>
              <a:buFont typeface="Wingdings" pitchFamily="2" charset="2"/>
              <a:buNone/>
            </a:pPr>
            <a:r>
              <a:rPr lang="en-US" sz="2000"/>
              <a:t>*Obstet Gynecol 1994;84(4):591</a:t>
            </a:r>
          </a:p>
          <a:p>
            <a:pPr>
              <a:buFont typeface="Wingdings" pitchFamily="2" charset="2"/>
              <a:buNone/>
            </a:pPr>
            <a:r>
              <a:rPr lang="en-US" sz="2000"/>
              <a:t>*JAMA 2000;283(8):1413</a:t>
            </a:r>
          </a:p>
        </p:txBody>
      </p:sp>
      <p:pic>
        <p:nvPicPr>
          <p:cNvPr id="15667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433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66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667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1026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5400" b="1"/>
              <a:t/>
            </a:r>
            <a:br>
              <a:rPr lang="en-US" sz="5400" b="1"/>
            </a:br>
            <a:r>
              <a:rPr lang="en-US" sz="5400" b="1"/>
              <a:t/>
            </a:r>
            <a:br>
              <a:rPr lang="en-US" sz="5400" b="1"/>
            </a:br>
            <a:r>
              <a:rPr lang="en-US" sz="5400" b="1"/>
              <a:t/>
            </a:r>
            <a:br>
              <a:rPr lang="en-US" sz="5400" b="1"/>
            </a:br>
            <a:r>
              <a:rPr lang="en-US" sz="5400" b="1" i="1"/>
              <a:t>Technique</a:t>
            </a:r>
          </a:p>
        </p:txBody>
      </p:sp>
      <p:sp>
        <p:nvSpPr>
          <p:cNvPr id="178179" name="Rectangle 1027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8181" name="Picture 1029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044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81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8181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Pelvic Examination</a:t>
            </a:r>
          </a:p>
        </p:txBody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Get all your equipment before starting the procedure:</a:t>
            </a:r>
          </a:p>
          <a:p>
            <a:pPr lvl="1">
              <a:lnSpc>
                <a:spcPct val="90000"/>
              </a:lnSpc>
            </a:pPr>
            <a:r>
              <a:rPr lang="en-US" sz="3200"/>
              <a:t>Good light source</a:t>
            </a:r>
          </a:p>
          <a:p>
            <a:pPr lvl="1">
              <a:lnSpc>
                <a:spcPct val="90000"/>
              </a:lnSpc>
            </a:pPr>
            <a:r>
              <a:rPr lang="en-US" sz="3200"/>
              <a:t>Speculum of appropriate size (metal or plastic disposable)</a:t>
            </a:r>
          </a:p>
          <a:p>
            <a:pPr lvl="1">
              <a:lnSpc>
                <a:spcPct val="90000"/>
              </a:lnSpc>
            </a:pPr>
            <a:r>
              <a:rPr lang="en-US" sz="3200"/>
              <a:t>Materials for PAP smear (extended tip spatula, endocervical brush, liquid medium)</a:t>
            </a:r>
          </a:p>
          <a:p>
            <a:pPr lvl="1">
              <a:lnSpc>
                <a:spcPct val="90000"/>
              </a:lnSpc>
            </a:pPr>
            <a:r>
              <a:rPr lang="en-US" sz="3200"/>
              <a:t>Culture medium to test for infection</a:t>
            </a:r>
          </a:p>
        </p:txBody>
      </p:sp>
      <p:pic>
        <p:nvPicPr>
          <p:cNvPr id="180228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551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02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0228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Pelvic Examination</a:t>
            </a:r>
          </a:p>
        </p:txBody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Equipment (continued)</a:t>
            </a:r>
          </a:p>
          <a:p>
            <a:pPr lvl="1"/>
            <a:r>
              <a:rPr lang="en-US" sz="3200"/>
              <a:t>Large cotton swabs</a:t>
            </a:r>
          </a:p>
          <a:p>
            <a:pPr lvl="1"/>
            <a:r>
              <a:rPr lang="en-US" sz="3200"/>
              <a:t>Q-tips (two) and test tubes with NaCl and KOH solution</a:t>
            </a:r>
          </a:p>
          <a:p>
            <a:pPr lvl="1"/>
            <a:r>
              <a:rPr lang="en-US" sz="3200"/>
              <a:t>Hemoccult cards</a:t>
            </a:r>
          </a:p>
          <a:p>
            <a:pPr lvl="1"/>
            <a:r>
              <a:rPr lang="en-US" sz="3200"/>
              <a:t>Gloves</a:t>
            </a:r>
          </a:p>
          <a:p>
            <a:pPr lvl="1"/>
            <a:r>
              <a:rPr lang="en-US" sz="3200"/>
              <a:t>Water soluble lubricants</a:t>
            </a:r>
          </a:p>
        </p:txBody>
      </p:sp>
      <p:pic>
        <p:nvPicPr>
          <p:cNvPr id="18227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55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22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227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Pelvic Examination</a:t>
            </a:r>
          </a:p>
        </p:txBody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Patient should be in Lithotomy position. Examine the external genitalia including skin, labia majora and minora, clitoris, introitus, urethral meatus</a:t>
            </a:r>
          </a:p>
          <a:p>
            <a:pPr>
              <a:lnSpc>
                <a:spcPct val="90000"/>
              </a:lnSpc>
            </a:pPr>
            <a:r>
              <a:rPr lang="en-US"/>
              <a:t>Locate the cervix</a:t>
            </a:r>
          </a:p>
          <a:p>
            <a:pPr>
              <a:lnSpc>
                <a:spcPct val="90000"/>
              </a:lnSpc>
            </a:pPr>
            <a:r>
              <a:rPr lang="en-US"/>
              <a:t>Insert the closed speculum after lubrication with warm water at an angle first and then horizontally</a:t>
            </a:r>
          </a:p>
          <a:p>
            <a:pPr>
              <a:lnSpc>
                <a:spcPct val="90000"/>
              </a:lnSpc>
            </a:pPr>
            <a:r>
              <a:rPr lang="en-US"/>
              <a:t>Open the speculum and visualize the cervix</a:t>
            </a:r>
          </a:p>
          <a:p>
            <a:pPr>
              <a:lnSpc>
                <a:spcPct val="90000"/>
              </a:lnSpc>
            </a:pPr>
            <a:endParaRPr lang="en-US"/>
          </a:p>
        </p:txBody>
      </p:sp>
      <p:pic>
        <p:nvPicPr>
          <p:cNvPr id="183300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323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33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330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/>
              <a:t>Methods</a:t>
            </a:r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4400" b="1"/>
          </a:p>
          <a:p>
            <a:r>
              <a:rPr lang="en-US" sz="4400" b="1"/>
              <a:t>Conventional PAP smear</a:t>
            </a:r>
          </a:p>
          <a:p>
            <a:endParaRPr lang="en-US" sz="4400" b="1"/>
          </a:p>
          <a:p>
            <a:r>
              <a:rPr lang="en-US" sz="4400" b="1"/>
              <a:t>Liquid based cytology</a:t>
            </a:r>
          </a:p>
        </p:txBody>
      </p:sp>
      <p:pic>
        <p:nvPicPr>
          <p:cNvPr id="287748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280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77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774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Conventional PAP Smear</a:t>
            </a:r>
          </a:p>
        </p:txBody>
      </p:sp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Cervix is visualised</a:t>
            </a:r>
          </a:p>
          <a:p>
            <a:r>
              <a:rPr lang="en-US"/>
              <a:t>Using Ayre’s spatula / extended tip spatula, cervix is scraped circumferentially</a:t>
            </a:r>
          </a:p>
          <a:p>
            <a:r>
              <a:rPr lang="en-US"/>
              <a:t>Endocervical cells are collected with an endocervical brush</a:t>
            </a:r>
          </a:p>
          <a:p>
            <a:r>
              <a:rPr lang="en-US"/>
              <a:t>Cells on the spatula and brush are smeared and rolled onto a slide</a:t>
            </a:r>
          </a:p>
          <a:p>
            <a:r>
              <a:rPr lang="en-US"/>
              <a:t>Cells on slide are fixed with ETOH</a:t>
            </a:r>
          </a:p>
        </p:txBody>
      </p:sp>
      <p:pic>
        <p:nvPicPr>
          <p:cNvPr id="32256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567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5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225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256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Liquid Based Cytology</a:t>
            </a:r>
          </a:p>
        </p:txBody>
      </p:sp>
      <p:sp>
        <p:nvSpPr>
          <p:cNvPr id="318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Sample taken with extended tip spatula and endocervical brush or broom</a:t>
            </a:r>
          </a:p>
          <a:p>
            <a:r>
              <a:rPr lang="en-US"/>
              <a:t>Sample is transferred to preservative solution</a:t>
            </a:r>
          </a:p>
          <a:p>
            <a:r>
              <a:rPr lang="en-US"/>
              <a:t>Processed in a “thin prep processor” and a monolayer of cells made on a slide</a:t>
            </a:r>
          </a:p>
        </p:txBody>
      </p:sp>
      <p:pic>
        <p:nvPicPr>
          <p:cNvPr id="318471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598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84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8471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Thin Prep vs Conventional Prep </a:t>
            </a:r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ThinPrep allows statistically significant increase in cytological diagnosis of cervical cancer precursors </a:t>
            </a:r>
            <a:endParaRPr lang="en-US" sz="2400"/>
          </a:p>
          <a:p>
            <a:r>
              <a:rPr lang="en-US" b="1"/>
              <a:t>Improved specimen adequacy</a:t>
            </a:r>
          </a:p>
          <a:p>
            <a:r>
              <a:rPr lang="en-US" b="1"/>
              <a:t>Decrease in false negative rates</a:t>
            </a:r>
          </a:p>
          <a:p>
            <a:r>
              <a:rPr lang="en-US" b="1"/>
              <a:t>Subsequent reports have not confirmed this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*Obstet. Gynecol., 1997;90:278-284</a:t>
            </a:r>
          </a:p>
        </p:txBody>
      </p:sp>
      <p:pic>
        <p:nvPicPr>
          <p:cNvPr id="190471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163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04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0471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Thin Prep vs Conventional Prep</a:t>
            </a:r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With thin prep:</a:t>
            </a:r>
          </a:p>
          <a:p>
            <a:pPr lvl="1"/>
            <a:r>
              <a:rPr lang="en-US" sz="3200"/>
              <a:t>single specimen can be used for cytology, HPV, GC and Chlamydial testing</a:t>
            </a:r>
          </a:p>
          <a:p>
            <a:pPr lvl="1"/>
            <a:r>
              <a:rPr lang="en-US" sz="3200"/>
              <a:t>Specimen can be stored for a few weeks</a:t>
            </a:r>
          </a:p>
          <a:p>
            <a:pPr lvl="1"/>
            <a:r>
              <a:rPr lang="en-US" sz="3200"/>
              <a:t>Reflex HPV testing can be performed</a:t>
            </a:r>
          </a:p>
          <a:p>
            <a:pPr>
              <a:buFont typeface="Wingdings" pitchFamily="2" charset="2"/>
              <a:buNone/>
            </a:pPr>
            <a:endParaRPr lang="en-US"/>
          </a:p>
          <a:p>
            <a:endParaRPr lang="en-US"/>
          </a:p>
        </p:txBody>
      </p:sp>
      <p:pic>
        <p:nvPicPr>
          <p:cNvPr id="191494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49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149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149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000" b="1" i="1"/>
              <a:t/>
            </a:r>
            <a:br>
              <a:rPr lang="en-US" sz="4000" b="1" i="1"/>
            </a:br>
            <a:r>
              <a:rPr lang="en-US" sz="4000" b="1" i="1"/>
              <a:t/>
            </a:r>
            <a:br>
              <a:rPr lang="en-US" sz="4000" b="1" i="1"/>
            </a:br>
            <a:r>
              <a:rPr lang="en-US" sz="4000" b="1" i="1"/>
              <a:t/>
            </a:r>
            <a:br>
              <a:rPr lang="en-US" sz="4000" b="1" i="1"/>
            </a:br>
            <a:r>
              <a:rPr lang="en-US" sz="4800" b="1" i="1"/>
              <a:t>The Cervical Cytology Report</a:t>
            </a:r>
          </a:p>
        </p:txBody>
      </p:sp>
      <p:sp>
        <p:nvSpPr>
          <p:cNvPr id="30310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3110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895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31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3110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The Cytology Report</a:t>
            </a:r>
          </a:p>
        </p:txBody>
      </p:sp>
      <p:sp>
        <p:nvSpPr>
          <p:cNvPr id="193539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Specimen type: Conventional/Thin Prep/Vaginal smear</a:t>
            </a:r>
          </a:p>
          <a:p>
            <a:pPr>
              <a:lnSpc>
                <a:spcPct val="90000"/>
              </a:lnSpc>
            </a:pPr>
            <a:r>
              <a:rPr lang="en-US" sz="2800"/>
              <a:t>Specimen adequacy</a:t>
            </a:r>
          </a:p>
          <a:p>
            <a:pPr lvl="1">
              <a:lnSpc>
                <a:spcPct val="90000"/>
              </a:lnSpc>
            </a:pPr>
            <a:r>
              <a:rPr lang="en-US"/>
              <a:t>&gt; 5000 sq. cells on thin prep (or) 8000-12000 cells on conventional smear and 10 well preserved endocervical or sq. metaplastic cells </a:t>
            </a:r>
          </a:p>
          <a:p>
            <a:pPr lvl="1">
              <a:lnSpc>
                <a:spcPct val="90000"/>
              </a:lnSpc>
            </a:pPr>
            <a:r>
              <a:rPr lang="en-US"/>
              <a:t>Unsatisfactory specimen: repeat in 2-4 m</a:t>
            </a:r>
          </a:p>
          <a:p>
            <a:pPr lvl="1">
              <a:lnSpc>
                <a:spcPct val="90000"/>
              </a:lnSpc>
            </a:pPr>
            <a:r>
              <a:rPr lang="en-US"/>
              <a:t>Treat cervicitis, vaginitis</a:t>
            </a:r>
          </a:p>
          <a:p>
            <a:pPr lvl="1">
              <a:lnSpc>
                <a:spcPct val="90000"/>
              </a:lnSpc>
            </a:pPr>
            <a:r>
              <a:rPr lang="en-US"/>
              <a:t>Repeated unsatisfactory: refer for colposcopy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400"/>
              <a:t>*J Low Genit Tract Dis 2002;6(3):195</a:t>
            </a:r>
          </a:p>
        </p:txBody>
      </p:sp>
      <p:pic>
        <p:nvPicPr>
          <p:cNvPr id="193540" name="Picture 102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5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35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3540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The Cytology Report</a:t>
            </a:r>
            <a:br>
              <a:rPr lang="en-US" b="1" i="1"/>
            </a:br>
            <a:r>
              <a:rPr lang="en-US" sz="3600" b="1" i="1"/>
              <a:t>Interpretation</a:t>
            </a:r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524000"/>
            <a:ext cx="3810000" cy="44545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3200" b="1" i="1"/>
              <a:t>Negative for intraepithelial cell abnormality or malignancy</a:t>
            </a:r>
          </a:p>
        </p:txBody>
      </p:sp>
      <p:sp>
        <p:nvSpPr>
          <p:cNvPr id="196612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3200" b="1" i="1"/>
              <a:t> Positive for epithelial cell abnormality defined by </a:t>
            </a:r>
            <a:r>
              <a:rPr lang="en-US" sz="3200" b="1" i="1" u="sng"/>
              <a:t>Bethesda 2001</a:t>
            </a:r>
            <a:r>
              <a:rPr lang="en-US" sz="3200" b="1" i="1"/>
              <a:t> Classification</a:t>
            </a:r>
          </a:p>
          <a:p>
            <a:pPr>
              <a:buFont typeface="Wingdings" pitchFamily="2" charset="2"/>
              <a:buNone/>
            </a:pPr>
            <a:endParaRPr lang="en-US" sz="3200" b="1" i="1"/>
          </a:p>
          <a:p>
            <a:pPr>
              <a:buFont typeface="Wingdings" pitchFamily="2" charset="2"/>
              <a:buNone/>
            </a:pPr>
            <a:r>
              <a:rPr lang="en-US" sz="2000"/>
              <a:t>*JAMA 2002;287(16):214 </a:t>
            </a:r>
          </a:p>
        </p:txBody>
      </p:sp>
      <p:pic>
        <p:nvPicPr>
          <p:cNvPr id="196613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589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66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661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Bethesda 2001 Classification</a:t>
            </a:r>
          </a:p>
        </p:txBody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An expert group of clinicians, researchers and pathologists defined the terminology for reporting various cytological findings in 1988. Subsequently, this was revised in 2001 to eliminate and clarify ambiguous terminology</a:t>
            </a:r>
          </a:p>
        </p:txBody>
      </p:sp>
      <p:pic>
        <p:nvPicPr>
          <p:cNvPr id="19763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015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76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7636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i="1"/>
              <a:t>The Cytology Report/Interpretation Bethesda 2001 Classification</a:t>
            </a: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/>
              <a:t>Squamous Cell Abnormalities</a:t>
            </a:r>
            <a:r>
              <a:rPr lang="en-US" sz="2800"/>
              <a:t>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/>
              <a:t>      *JAMA 2002;287(16):214 </a:t>
            </a:r>
            <a:endParaRPr lang="en-US" sz="2800"/>
          </a:p>
          <a:p>
            <a:pPr lvl="1">
              <a:lnSpc>
                <a:spcPct val="80000"/>
              </a:lnSpc>
            </a:pPr>
            <a:r>
              <a:rPr lang="en-US"/>
              <a:t>Atypical Squamous cells of unknown significance (</a:t>
            </a:r>
            <a:r>
              <a:rPr lang="en-US" b="1" i="1"/>
              <a:t>ASC-US</a:t>
            </a:r>
            <a:r>
              <a:rPr lang="en-US"/>
              <a:t>)</a:t>
            </a:r>
          </a:p>
          <a:p>
            <a:pPr lvl="1">
              <a:lnSpc>
                <a:spcPct val="80000"/>
              </a:lnSpc>
            </a:pPr>
            <a:r>
              <a:rPr lang="en-US"/>
              <a:t>Atypical Squamous cells / cannot rule out High grade squamous intraepithelial lesion (</a:t>
            </a:r>
            <a:r>
              <a:rPr lang="en-US" b="1" i="1"/>
              <a:t>ASC-H</a:t>
            </a:r>
            <a:r>
              <a:rPr lang="en-US"/>
              <a:t>)</a:t>
            </a:r>
          </a:p>
          <a:p>
            <a:pPr lvl="1">
              <a:lnSpc>
                <a:spcPct val="80000"/>
              </a:lnSpc>
            </a:pPr>
            <a:r>
              <a:rPr lang="en-US"/>
              <a:t>Low grade squamous intraepithelial lesion (</a:t>
            </a:r>
            <a:r>
              <a:rPr lang="en-US" b="1" i="1"/>
              <a:t>LSIL</a:t>
            </a:r>
            <a:r>
              <a:rPr lang="en-US"/>
              <a:t>)</a:t>
            </a:r>
          </a:p>
          <a:p>
            <a:pPr lvl="1">
              <a:lnSpc>
                <a:spcPct val="80000"/>
              </a:lnSpc>
            </a:pPr>
            <a:r>
              <a:rPr lang="en-US"/>
              <a:t>High grade squamous intraepthelial lesion (</a:t>
            </a:r>
            <a:r>
              <a:rPr lang="en-US" b="1" i="1"/>
              <a:t>HSIL</a:t>
            </a:r>
            <a:r>
              <a:rPr lang="en-US"/>
              <a:t>)</a:t>
            </a:r>
          </a:p>
          <a:p>
            <a:pPr lvl="1">
              <a:lnSpc>
                <a:spcPct val="80000"/>
              </a:lnSpc>
            </a:pPr>
            <a:r>
              <a:rPr lang="en-US"/>
              <a:t>Carcinoma</a:t>
            </a:r>
            <a:r>
              <a:rPr lang="en-US" sz="2400"/>
              <a:t> </a:t>
            </a:r>
          </a:p>
        </p:txBody>
      </p:sp>
      <p:pic>
        <p:nvPicPr>
          <p:cNvPr id="19968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261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96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968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Bethesda 2001 Classification</a:t>
            </a:r>
            <a:br>
              <a:rPr lang="en-US" b="1" i="1"/>
            </a:br>
            <a:r>
              <a:rPr lang="en-US" sz="2400"/>
              <a:t>*JAMA 2002;287(16):214</a:t>
            </a:r>
          </a:p>
        </p:txBody>
      </p:sp>
      <p:sp>
        <p:nvSpPr>
          <p:cNvPr id="289795" name="Rectangle 3"/>
          <p:cNvSpPr>
            <a:spLocks noChangeArrowheads="1"/>
          </p:cNvSpPr>
          <p:nvPr/>
        </p:nvSpPr>
        <p:spPr bwMode="auto">
          <a:xfrm>
            <a:off x="0" y="912813"/>
            <a:ext cx="9144000" cy="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  <p:grpSp>
        <p:nvGrpSpPr>
          <p:cNvPr id="289796" name="Group 4"/>
          <p:cNvGrpSpPr>
            <a:grpSpLocks/>
          </p:cNvGrpSpPr>
          <p:nvPr/>
        </p:nvGrpSpPr>
        <p:grpSpPr bwMode="auto">
          <a:xfrm>
            <a:off x="0" y="912813"/>
            <a:ext cx="9142413" cy="244475"/>
            <a:chOff x="0" y="0"/>
            <a:chExt cx="5759" cy="154"/>
          </a:xfrm>
        </p:grpSpPr>
        <p:sp>
          <p:nvSpPr>
            <p:cNvPr id="289797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2417" cy="154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anchor="b"/>
            <a:lstStyle/>
            <a:p>
              <a:endParaRPr lang="en-US" sz="1800">
                <a:solidFill>
                  <a:schemeClr val="tx1"/>
                </a:solidFill>
                <a:latin typeface="Arial" charset="0"/>
              </a:endParaRPr>
            </a:p>
          </p:txBody>
        </p:sp>
        <p:sp>
          <p:nvSpPr>
            <p:cNvPr id="289798" name="Rectangle 6"/>
            <p:cNvSpPr>
              <a:spLocks noChangeArrowheads="1"/>
            </p:cNvSpPr>
            <p:nvPr/>
          </p:nvSpPr>
          <p:spPr bwMode="auto">
            <a:xfrm>
              <a:off x="2417" y="0"/>
              <a:ext cx="3342" cy="154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anchor="b"/>
            <a:lstStyle/>
            <a:p>
              <a:pPr algn="r"/>
              <a:endParaRPr lang="en-US" sz="600">
                <a:solidFill>
                  <a:schemeClr val="tx1"/>
                </a:solidFill>
                <a:latin typeface="Verdana" pitchFamily="34" charset="0"/>
              </a:endParaRPr>
            </a:p>
          </p:txBody>
        </p:sp>
      </p:grpSp>
      <p:pic>
        <p:nvPicPr>
          <p:cNvPr id="289807" name="Picture 1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544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  <p:graphicFrame>
        <p:nvGraphicFramePr>
          <p:cNvPr id="289823" name="Group 31"/>
          <p:cNvGraphicFramePr>
            <a:graphicFrameLocks noGrp="1"/>
          </p:cNvGraphicFramePr>
          <p:nvPr>
            <p:ph idx="1"/>
          </p:nvPr>
        </p:nvGraphicFramePr>
        <p:xfrm>
          <a:off x="685800" y="1641475"/>
          <a:ext cx="7772400" cy="4610100"/>
        </p:xfrm>
        <a:graphic>
          <a:graphicData uri="http://schemas.openxmlformats.org/drawingml/2006/table">
            <a:tbl>
              <a:tblPr/>
              <a:tblGrid>
                <a:gridCol w="3848100"/>
                <a:gridCol w="3924300"/>
              </a:tblGrid>
              <a:tr h="1362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Cytology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Histological Correlates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3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LGSIL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CIN 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Mild dysplasia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HGSIL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CIN II / CIN II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Moderate dysplasia / Severe dysplasia / carcinoma in-situ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980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9807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i="1"/>
              <a:t>The Cytology Report/Interpretation Bethesda 2001 Classification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Glandular cell abnormalities</a:t>
            </a:r>
          </a:p>
          <a:p>
            <a:pPr lvl="1">
              <a:lnSpc>
                <a:spcPct val="90000"/>
              </a:lnSpc>
            </a:pPr>
            <a:r>
              <a:rPr lang="en-US" sz="3200"/>
              <a:t>Atypical glandular cells (</a:t>
            </a:r>
            <a:r>
              <a:rPr lang="en-US" sz="3200" b="1" i="1"/>
              <a:t>AGC</a:t>
            </a:r>
            <a:r>
              <a:rPr lang="en-US" sz="3200"/>
              <a:t>) NOS</a:t>
            </a:r>
          </a:p>
          <a:p>
            <a:pPr lvl="1">
              <a:lnSpc>
                <a:spcPct val="90000"/>
              </a:lnSpc>
            </a:pPr>
            <a:r>
              <a:rPr lang="en-US" sz="3200"/>
              <a:t>Atypical glandular cells, favor neoplasia</a:t>
            </a:r>
          </a:p>
          <a:p>
            <a:pPr lvl="1">
              <a:lnSpc>
                <a:spcPct val="90000"/>
              </a:lnSpc>
            </a:pPr>
            <a:r>
              <a:rPr lang="en-US" sz="3200"/>
              <a:t>Adenocarcinoma in situ (</a:t>
            </a:r>
            <a:r>
              <a:rPr lang="en-US" sz="3200" b="1" i="1"/>
              <a:t>AIS</a:t>
            </a:r>
            <a:r>
              <a:rPr lang="en-US" sz="3200"/>
              <a:t>)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3200"/>
              <a:t>Indicates presence of glandular cells from endocervical or endometrial origin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3200"/>
              <a:t>PAP smear is not a good test with sensitivity 50-72%) 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000"/>
              <a:t>*JAMA 2002;287(16):214 </a:t>
            </a:r>
          </a:p>
        </p:txBody>
      </p:sp>
      <p:pic>
        <p:nvPicPr>
          <p:cNvPr id="200709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339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07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0709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/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r>
              <a:rPr lang="en-US" b="1" i="1"/>
              <a:t>Remember!</a:t>
            </a:r>
            <a:br>
              <a:rPr lang="en-US" b="1" i="1"/>
            </a:br>
            <a:r>
              <a:rPr lang="en-US" b="1" i="1"/>
              <a:t>Screening for cervical cancer by Cervical cytology does not make a diagnosis of cancer. It only identifies patients at risk for having precancerous lesions or cancer who should undergo further definitive testing</a:t>
            </a:r>
          </a:p>
        </p:txBody>
      </p:sp>
      <p:pic>
        <p:nvPicPr>
          <p:cNvPr id="202755" name="Picture 3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518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27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2755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000"/>
              <a:t/>
            </a:r>
            <a:br>
              <a:rPr lang="en-US" sz="4000"/>
            </a:br>
            <a:r>
              <a:rPr lang="en-US" sz="4000"/>
              <a:t/>
            </a:r>
            <a:br>
              <a:rPr lang="en-US" sz="4000"/>
            </a:br>
            <a:r>
              <a:rPr lang="en-US" sz="4000"/>
              <a:t/>
            </a:r>
            <a:br>
              <a:rPr lang="en-US" sz="4000"/>
            </a:br>
            <a:r>
              <a:rPr lang="en-US" b="1" i="1"/>
              <a:t>Management of Abnormal Cervical Cytology</a:t>
            </a:r>
          </a:p>
        </p:txBody>
      </p:sp>
      <p:sp>
        <p:nvSpPr>
          <p:cNvPr id="305157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5159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234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51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5159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Management of </a:t>
            </a:r>
            <a:br>
              <a:rPr lang="en-US" b="1" i="1"/>
            </a:br>
            <a:r>
              <a:rPr lang="en-US" b="1" i="1"/>
              <a:t>Abnormal Cytology</a:t>
            </a:r>
          </a:p>
        </p:txBody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Natural history of precancerous lesions: Substantial number of low grade lesions will spontaneously regress</a:t>
            </a:r>
          </a:p>
          <a:p>
            <a:r>
              <a:rPr lang="en-US"/>
              <a:t>Rates of regression: </a:t>
            </a:r>
            <a:endParaRPr lang="en-US" sz="2000"/>
          </a:p>
          <a:p>
            <a:pPr lvl="1"/>
            <a:r>
              <a:rPr lang="en-US"/>
              <a:t>ASCUS: 68%</a:t>
            </a:r>
          </a:p>
          <a:p>
            <a:pPr lvl="1"/>
            <a:r>
              <a:rPr lang="en-US"/>
              <a:t>LGSIL: 47%</a:t>
            </a:r>
          </a:p>
          <a:p>
            <a:pPr lvl="1"/>
            <a:r>
              <a:rPr lang="en-US"/>
              <a:t>HGSIL: 35%</a:t>
            </a:r>
          </a:p>
          <a:p>
            <a:pPr lvl="1">
              <a:buFontTx/>
              <a:buNone/>
            </a:pPr>
            <a:r>
              <a:rPr lang="en-US" sz="2000"/>
              <a:t>*Obstet and Gynecol; 1998, 92:727</a:t>
            </a:r>
          </a:p>
        </p:txBody>
      </p:sp>
      <p:pic>
        <p:nvPicPr>
          <p:cNvPr id="19251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140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25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2516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Management of </a:t>
            </a:r>
            <a:br>
              <a:rPr lang="en-US" b="1" i="1"/>
            </a:br>
            <a:r>
              <a:rPr lang="en-US" b="1" i="1"/>
              <a:t>Abnormal Cytology</a:t>
            </a:r>
          </a:p>
        </p:txBody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Rates of progression to CIN II/III after two years:</a:t>
            </a:r>
          </a:p>
          <a:p>
            <a:pPr lvl="1"/>
            <a:r>
              <a:rPr lang="en-US"/>
              <a:t>ASCUS: 7%</a:t>
            </a:r>
          </a:p>
          <a:p>
            <a:pPr lvl="1"/>
            <a:r>
              <a:rPr lang="en-US"/>
              <a:t>LGSIL: 24%</a:t>
            </a:r>
          </a:p>
          <a:p>
            <a:pPr lvl="1"/>
            <a:r>
              <a:rPr lang="en-US"/>
              <a:t>HGSIL: 1.4% to invasive cancer</a:t>
            </a:r>
          </a:p>
          <a:p>
            <a:pPr lvl="1">
              <a:buFontTx/>
              <a:buNone/>
            </a:pPr>
            <a:r>
              <a:rPr lang="en-US"/>
              <a:t>If surgical intervention is performed on everybody, millions of women will undergo the risk of surgery without adequate cause</a:t>
            </a:r>
          </a:p>
          <a:p>
            <a:pPr lvl="1">
              <a:buFontTx/>
              <a:buNone/>
            </a:pPr>
            <a:r>
              <a:rPr lang="en-US" sz="2000"/>
              <a:t>*Am J Obstet Gynecol 2006;195(5):1260</a:t>
            </a:r>
          </a:p>
          <a:p>
            <a:pPr lvl="1">
              <a:buFontTx/>
              <a:buNone/>
            </a:pPr>
            <a:endParaRPr lang="en-US" sz="2000"/>
          </a:p>
        </p:txBody>
      </p:sp>
      <p:pic>
        <p:nvPicPr>
          <p:cNvPr id="206853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443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68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85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Management of </a:t>
            </a:r>
            <a:br>
              <a:rPr lang="en-US" b="1" i="1"/>
            </a:br>
            <a:r>
              <a:rPr lang="en-US" b="1" i="1"/>
              <a:t>Abnormal Cytology</a:t>
            </a:r>
          </a:p>
        </p:txBody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Three million ASCUS findings /year</a:t>
            </a:r>
          </a:p>
          <a:p>
            <a:r>
              <a:rPr lang="en-US"/>
              <a:t>Classified as</a:t>
            </a:r>
          </a:p>
          <a:p>
            <a:pPr lvl="1"/>
            <a:r>
              <a:rPr lang="en-US"/>
              <a:t> </a:t>
            </a:r>
            <a:r>
              <a:rPr lang="en-US" b="1"/>
              <a:t>ASCUS</a:t>
            </a:r>
            <a:r>
              <a:rPr lang="en-US"/>
              <a:t>: Atypical squamous cells of uncertain significance. 5-17% incidence of precancerous CIN II/III.</a:t>
            </a:r>
          </a:p>
          <a:p>
            <a:pPr lvl="1"/>
            <a:r>
              <a:rPr lang="en-US" b="1"/>
              <a:t>ASC-H</a:t>
            </a:r>
            <a:r>
              <a:rPr lang="en-US"/>
              <a:t>: Atypical squamous cell / cannot rule out HGSIL. 24-94% icidence of CIN II/III.</a:t>
            </a:r>
          </a:p>
          <a:p>
            <a:pPr lvl="1">
              <a:buFontTx/>
              <a:buNone/>
            </a:pPr>
            <a:r>
              <a:rPr lang="en-US" sz="2000"/>
              <a:t>*Am J Obstet Gynecol 2006;195(5):1260</a:t>
            </a:r>
            <a:endParaRPr lang="en-US"/>
          </a:p>
          <a:p>
            <a:pPr lvl="1"/>
            <a:endParaRPr lang="en-US"/>
          </a:p>
        </p:txBody>
      </p:sp>
      <p:pic>
        <p:nvPicPr>
          <p:cNvPr id="207879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213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6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78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7879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i="1"/>
              <a:t>Management of </a:t>
            </a:r>
            <a:br>
              <a:rPr lang="en-US" sz="4000" b="1" i="1"/>
            </a:br>
            <a:r>
              <a:rPr lang="en-US" sz="4000" b="1" i="1"/>
              <a:t>Abnormal Cytology</a:t>
            </a:r>
          </a:p>
        </p:txBody>
      </p:sp>
      <p:sp>
        <p:nvSpPr>
          <p:cNvPr id="291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Atypical squamous cell of undetermined significance /LSIL triage study (ALTS) conducted by Natl. Cancer Institute from 1996-1998 attempted to clarify management of ASCUS and confirmed the utility of </a:t>
            </a:r>
            <a:r>
              <a:rPr lang="en-US" i="1"/>
              <a:t>HPV testing </a:t>
            </a:r>
          </a:p>
          <a:p>
            <a:endParaRPr lang="en-US" i="1"/>
          </a:p>
        </p:txBody>
      </p:sp>
      <p:pic>
        <p:nvPicPr>
          <p:cNvPr id="291845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539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18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1845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HPV in Cervical Cancer</a:t>
            </a:r>
          </a:p>
        </p:txBody>
      </p:sp>
      <p:sp>
        <p:nvSpPr>
          <p:cNvPr id="208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4454525"/>
          </a:xfrm>
        </p:spPr>
        <p:txBody>
          <a:bodyPr/>
          <a:lstStyle/>
          <a:p>
            <a:r>
              <a:rPr lang="en-US" sz="2800"/>
              <a:t>Genital HPVs are ubiquitous in sexually active population</a:t>
            </a:r>
          </a:p>
          <a:p>
            <a:r>
              <a:rPr lang="en-US" sz="2800"/>
              <a:t>Estimated prevalance: 20-40% (teenagers), 40% (in 20-27 yrs of age), 5% (50 yrs), 10-12% (after 60)</a:t>
            </a:r>
          </a:p>
          <a:p>
            <a:r>
              <a:rPr lang="en-US" sz="2800"/>
              <a:t>Strong association between HPV infection and cervical cancer precursors. HPV DNA found in 70-78% pts with CINI, 83-89% in CINII/III</a:t>
            </a:r>
          </a:p>
          <a:p>
            <a:pPr>
              <a:buFont typeface="Wingdings" pitchFamily="2" charset="2"/>
              <a:buNone/>
            </a:pPr>
            <a:r>
              <a:rPr lang="en-US" sz="2000"/>
              <a:t>*JAMA 2007;297(8):813</a:t>
            </a:r>
          </a:p>
          <a:p>
            <a:pPr>
              <a:buFont typeface="Wingdings" pitchFamily="2" charset="2"/>
              <a:buNone/>
            </a:pPr>
            <a:r>
              <a:rPr lang="en-US" sz="2000"/>
              <a:t>*CMAJ 2001;164(7):1017</a:t>
            </a:r>
          </a:p>
        </p:txBody>
      </p:sp>
      <p:pic>
        <p:nvPicPr>
          <p:cNvPr id="20890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856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5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89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8901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HPV in Cervical Cancer</a:t>
            </a: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  <a:p>
            <a:r>
              <a:rPr lang="en-US"/>
              <a:t>Strong association with cervical cancer (contd): &gt;95% in invasive sq. cell cancer, 90% in adenoCA, and only 16% in controls. </a:t>
            </a:r>
            <a:r>
              <a:rPr lang="en-US" sz="2000"/>
              <a:t>*JAMA 1999; 281:1605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  <p:pic>
        <p:nvPicPr>
          <p:cNvPr id="209925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456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99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9925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Genital HPV infection</a:t>
            </a:r>
          </a:p>
        </p:txBody>
      </p:sp>
      <p:sp>
        <p:nvSpPr>
          <p:cNvPr id="301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Subtypes of HPV and association with cervical malignancy:</a:t>
            </a:r>
          </a:p>
          <a:p>
            <a:pPr lvl="1"/>
            <a:r>
              <a:rPr lang="en-US" b="1"/>
              <a:t>Subtype 16, 18, 31, 45: strongest association with squamous cell cancer</a:t>
            </a:r>
          </a:p>
          <a:p>
            <a:pPr lvl="1"/>
            <a:r>
              <a:rPr lang="en-US" b="1"/>
              <a:t>Subtype 18: Adenocarcinoma and undifferentiated cancer</a:t>
            </a:r>
          </a:p>
          <a:p>
            <a:pPr lvl="1"/>
            <a:r>
              <a:rPr lang="en-US" b="1"/>
              <a:t>Subtypes 6 and 11: low risk</a:t>
            </a:r>
          </a:p>
          <a:p>
            <a:pPr lvl="1">
              <a:buFontTx/>
              <a:buNone/>
            </a:pPr>
            <a:r>
              <a:rPr lang="en-US" sz="2000"/>
              <a:t>*NEJM 2003;348(6):518</a:t>
            </a:r>
          </a:p>
        </p:txBody>
      </p:sp>
      <p:pic>
        <p:nvPicPr>
          <p:cNvPr id="30106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672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10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1061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HPV in Cervical Cancer</a:t>
            </a:r>
          </a:p>
        </p:txBody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Testing for HPV DNA has greater sensitivity than cytology for detecting clinically relevant lesions (100% vs 68% for conventional PAP and 88% for thinprep)</a:t>
            </a:r>
          </a:p>
          <a:p>
            <a:pPr>
              <a:buFont typeface="Wingdings" pitchFamily="2" charset="2"/>
              <a:buNone/>
            </a:pPr>
            <a:r>
              <a:rPr lang="en-US" sz="2000"/>
              <a:t>*J Natl Cancer Inst 2006;98(11):765</a:t>
            </a:r>
          </a:p>
          <a:p>
            <a:r>
              <a:rPr lang="en-US"/>
              <a:t>Specificity was lower (86%)</a:t>
            </a:r>
          </a:p>
          <a:p>
            <a:r>
              <a:rPr lang="en-US"/>
              <a:t>High false positive rates may preclude it from use in screening</a:t>
            </a:r>
          </a:p>
        </p:txBody>
      </p:sp>
      <p:pic>
        <p:nvPicPr>
          <p:cNvPr id="210949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989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09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0949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HPV in Cervical Cancer</a:t>
            </a:r>
          </a:p>
        </p:txBody>
      </p:sp>
      <p:sp>
        <p:nvSpPr>
          <p:cNvPr id="211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Clinical utility of HPV testing in triaging women with</a:t>
            </a:r>
            <a:r>
              <a:rPr lang="en-US" i="1"/>
              <a:t> ASCUS</a:t>
            </a:r>
            <a:r>
              <a:rPr lang="en-US"/>
              <a:t> was validated in 2001 by a consensus group </a:t>
            </a:r>
            <a:r>
              <a:rPr lang="en-US" sz="2000"/>
              <a:t>*JAMA 2002, 287:2120</a:t>
            </a:r>
          </a:p>
          <a:p>
            <a:r>
              <a:rPr lang="en-US"/>
              <a:t>Data from ALTS trial helped clarify the management of patients with ASCUS and identify those at higher risk for precancerous lesions</a:t>
            </a:r>
          </a:p>
          <a:p>
            <a:endParaRPr lang="en-US" sz="2000"/>
          </a:p>
        </p:txBody>
      </p:sp>
      <p:pic>
        <p:nvPicPr>
          <p:cNvPr id="211973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290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19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1973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Management of Abnormal Cytology – Options </a:t>
            </a:r>
          </a:p>
        </p:txBody>
      </p:sp>
      <p:sp>
        <p:nvSpPr>
          <p:cNvPr id="294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ASC-US</a:t>
            </a:r>
          </a:p>
          <a:p>
            <a:pPr lvl="1">
              <a:lnSpc>
                <a:spcPct val="90000"/>
              </a:lnSpc>
            </a:pPr>
            <a:r>
              <a:rPr lang="en-US"/>
              <a:t>Check HPV DNA: (preferred)</a:t>
            </a:r>
          </a:p>
          <a:p>
            <a:pPr lvl="2">
              <a:lnSpc>
                <a:spcPct val="90000"/>
              </a:lnSpc>
            </a:pPr>
            <a:r>
              <a:rPr lang="en-US" sz="2800"/>
              <a:t>Positive for high risk HPV – refer for colposcopy</a:t>
            </a:r>
          </a:p>
          <a:p>
            <a:pPr lvl="2">
              <a:lnSpc>
                <a:spcPct val="90000"/>
              </a:lnSpc>
            </a:pPr>
            <a:r>
              <a:rPr lang="en-US" sz="2800"/>
              <a:t>Negative for high risk HPV DNA  - repeat PAP in 12 months</a:t>
            </a:r>
          </a:p>
          <a:p>
            <a:pPr lvl="1">
              <a:lnSpc>
                <a:spcPct val="90000"/>
              </a:lnSpc>
            </a:pPr>
            <a:r>
              <a:rPr lang="en-US"/>
              <a:t>Repeat cytology in 4-6 months intervals until 2 consecutive normal results. Colposcopy if abnormal</a:t>
            </a:r>
          </a:p>
          <a:p>
            <a:pPr lvl="1">
              <a:lnSpc>
                <a:spcPct val="90000"/>
              </a:lnSpc>
            </a:pPr>
            <a:r>
              <a:rPr lang="en-US"/>
              <a:t>Immediate colposcopy</a:t>
            </a:r>
          </a:p>
          <a:p>
            <a:pPr lvl="1">
              <a:lnSpc>
                <a:spcPct val="90000"/>
              </a:lnSpc>
              <a:buFontTx/>
              <a:buNone/>
            </a:pPr>
            <a:endParaRPr lang="en-US"/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1800"/>
              <a:t>*Am J Obstet Gynecol 2007;197(4):346</a:t>
            </a:r>
          </a:p>
        </p:txBody>
      </p:sp>
      <p:pic>
        <p:nvPicPr>
          <p:cNvPr id="29491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533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9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49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4916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Management of  Abnormal Cytology </a:t>
            </a:r>
          </a:p>
        </p:txBody>
      </p:sp>
      <p:sp>
        <p:nvSpPr>
          <p:cNvPr id="21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ASC – H: refer for colposcopy. If colposcopy is negative, repeat PAP in 6-12 months</a:t>
            </a:r>
          </a:p>
          <a:p>
            <a:r>
              <a:rPr lang="en-US"/>
              <a:t>ASC-US in special circumstances:</a:t>
            </a:r>
          </a:p>
          <a:p>
            <a:pPr lvl="1"/>
            <a:r>
              <a:rPr lang="en-US"/>
              <a:t>Postmenopause with atrophy: treat with intravaginal estrogens – repeat PAP</a:t>
            </a:r>
          </a:p>
          <a:p>
            <a:pPr lvl="1"/>
            <a:r>
              <a:rPr lang="en-US"/>
              <a:t>Immunosuppressed or HIV positive patient: refer for colposcopy</a:t>
            </a:r>
          </a:p>
          <a:p>
            <a:pPr lvl="1">
              <a:buFontTx/>
              <a:buNone/>
            </a:pPr>
            <a:r>
              <a:rPr lang="en-US" sz="2000"/>
              <a:t>*Am J Obstet Gynecol 2007;197(4):346</a:t>
            </a:r>
          </a:p>
          <a:p>
            <a:pPr lvl="1">
              <a:buFontTx/>
              <a:buNone/>
            </a:pPr>
            <a:endParaRPr lang="en-US"/>
          </a:p>
          <a:p>
            <a:pPr lvl="1"/>
            <a:endParaRPr lang="en-US"/>
          </a:p>
          <a:p>
            <a:pPr lvl="1"/>
            <a:endParaRPr lang="en-US"/>
          </a:p>
          <a:p>
            <a:endParaRPr lang="en-US"/>
          </a:p>
        </p:txBody>
      </p:sp>
      <p:pic>
        <p:nvPicPr>
          <p:cNvPr id="216070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673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7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60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6070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/>
              <a:t>Management of Abnormal PAP Smears – An Algorithm</a:t>
            </a:r>
          </a:p>
        </p:txBody>
      </p:sp>
      <p:sp>
        <p:nvSpPr>
          <p:cNvPr id="217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LSIL: refer for colposcopy</a:t>
            </a:r>
          </a:p>
          <a:p>
            <a:r>
              <a:rPr lang="en-US"/>
              <a:t>HSIL: refer for colposcopy and endocervical screening</a:t>
            </a:r>
          </a:p>
          <a:p>
            <a:r>
              <a:rPr lang="en-US"/>
              <a:t>Atypical glandular cells or Adenocarcinoma in situ: refer for colposcopy and endocervical screening</a:t>
            </a:r>
          </a:p>
          <a:p>
            <a:pPr lvl="1">
              <a:buFontTx/>
              <a:buNone/>
            </a:pPr>
            <a:r>
              <a:rPr lang="en-US" sz="2000"/>
              <a:t>* JAMA 2002; 287(16):2120-9</a:t>
            </a:r>
          </a:p>
        </p:txBody>
      </p:sp>
      <p:pic>
        <p:nvPicPr>
          <p:cNvPr id="217094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122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8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709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7094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800" b="1" i="1"/>
              <a:t/>
            </a:r>
            <a:br>
              <a:rPr lang="en-US" sz="4800" b="1" i="1"/>
            </a:br>
            <a:r>
              <a:rPr lang="en-US" sz="4800" b="1" i="1"/>
              <a:t/>
            </a:r>
            <a:br>
              <a:rPr lang="en-US" sz="4800" b="1" i="1"/>
            </a:br>
            <a:r>
              <a:rPr lang="en-US" sz="4800" b="1" i="1"/>
              <a:t/>
            </a:r>
            <a:br>
              <a:rPr lang="en-US" sz="4800" b="1" i="1"/>
            </a:br>
            <a:r>
              <a:rPr lang="en-US" sz="4800" b="1" i="1"/>
              <a:t/>
            </a:r>
            <a:br>
              <a:rPr lang="en-US" sz="4800" b="1" i="1"/>
            </a:br>
            <a:r>
              <a:rPr lang="en-US" sz="4800" b="1" i="1"/>
              <a:t>Recommendations</a:t>
            </a: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8965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790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89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8965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i="1"/>
              <a:t>Cytological Screening:</a:t>
            </a:r>
            <a:br>
              <a:rPr lang="en-US" sz="4800" b="1" i="1"/>
            </a:br>
            <a:r>
              <a:rPr lang="en-US" sz="4800" b="1" i="1"/>
              <a:t>Who should get it?</a:t>
            </a:r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/>
              <a:t>USPSTF, ACOG, ACS are in consensus on most recommendations</a:t>
            </a:r>
          </a:p>
          <a:p>
            <a:pPr>
              <a:buFont typeface="Wingdings" pitchFamily="2" charset="2"/>
              <a:buNone/>
            </a:pPr>
            <a:r>
              <a:rPr lang="en-US" sz="2000"/>
              <a:t>*Obstet Gynecol 2003;102(2):417</a:t>
            </a:r>
          </a:p>
          <a:p>
            <a:pPr>
              <a:buFont typeface="Wingdings" pitchFamily="2" charset="2"/>
              <a:buNone/>
            </a:pPr>
            <a:r>
              <a:rPr lang="en-US" sz="2000"/>
              <a:t>*CA Cancer J Clin 2002;52(6):342</a:t>
            </a:r>
          </a:p>
          <a:p>
            <a:pPr>
              <a:buFont typeface="Wingdings" pitchFamily="2" charset="2"/>
              <a:buNone/>
            </a:pPr>
            <a:r>
              <a:rPr lang="en-US" sz="2000"/>
              <a:t>*www.ahrq.gov/clinic/3rduspstf/cervcan/cervcanrr.pdf</a:t>
            </a:r>
          </a:p>
          <a:p>
            <a:r>
              <a:rPr lang="en-US" sz="2800"/>
              <a:t>Start Screening for cervical cancer approximately 3 years after onset of vaginal sexual intercourse, but no later than 21 yrs of age</a:t>
            </a:r>
          </a:p>
          <a:p>
            <a:r>
              <a:rPr lang="en-US" sz="2800"/>
              <a:t>If sexual intercourse has NEVER occurred, </a:t>
            </a:r>
            <a:r>
              <a:rPr lang="en-US" sz="2800" u="sng"/>
              <a:t>provider and patient</a:t>
            </a:r>
            <a:r>
              <a:rPr lang="en-US" sz="2800"/>
              <a:t> may decide to defer</a:t>
            </a:r>
          </a:p>
        </p:txBody>
      </p:sp>
      <p:pic>
        <p:nvPicPr>
          <p:cNvPr id="169989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13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4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99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9989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i="1"/>
              <a:t>Cytological Screening: Frequency</a:t>
            </a:r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Depends on type of test used, previous test results and presence of risk factors</a:t>
            </a:r>
          </a:p>
          <a:p>
            <a:r>
              <a:rPr lang="en-US" b="1"/>
              <a:t>USPSTF recommendations:</a:t>
            </a:r>
          </a:p>
          <a:p>
            <a:pPr lvl="1"/>
            <a:r>
              <a:rPr lang="en-US" sz="3200" b="1"/>
              <a:t>Annual screening PAP tests for </a:t>
            </a:r>
            <a:r>
              <a:rPr lang="en-US" sz="3200" b="1" u="sng"/>
              <a:t>women of all ages</a:t>
            </a:r>
            <a:r>
              <a:rPr lang="en-US" sz="3200" b="1"/>
              <a:t> for the first 2-3 yrs</a:t>
            </a:r>
          </a:p>
          <a:p>
            <a:pPr lvl="1"/>
            <a:r>
              <a:rPr lang="en-US" sz="3200" b="1"/>
              <a:t>If above normal, extend interval to once every three years</a:t>
            </a:r>
          </a:p>
        </p:txBody>
      </p:sp>
      <p:pic>
        <p:nvPicPr>
          <p:cNvPr id="17203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943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5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20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2037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i="1"/>
              <a:t>Cytological Screening: Frequency</a:t>
            </a:r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3600"/>
              <a:t>ACOG recommendations:</a:t>
            </a:r>
          </a:p>
          <a:p>
            <a:pPr lvl="1">
              <a:lnSpc>
                <a:spcPct val="90000"/>
              </a:lnSpc>
            </a:pPr>
            <a:r>
              <a:rPr lang="en-US" sz="3600"/>
              <a:t>Annual screening for women younger than 30 yrs of age, regardless of technique</a:t>
            </a:r>
          </a:p>
          <a:p>
            <a:pPr lvl="1">
              <a:lnSpc>
                <a:spcPct val="90000"/>
              </a:lnSpc>
            </a:pPr>
            <a:r>
              <a:rPr lang="en-US" sz="3600"/>
              <a:t>After 30 yrs of age, extend to every 2-3 yrs, if three annual screening tests were normal and there are no increased risk factors for CIN</a:t>
            </a:r>
          </a:p>
        </p:txBody>
      </p:sp>
      <p:pic>
        <p:nvPicPr>
          <p:cNvPr id="17306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62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30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3061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i="1"/>
              <a:t>Cytological Screening: </a:t>
            </a:r>
            <a:br>
              <a:rPr lang="en-US" sz="4800" b="1" i="1"/>
            </a:br>
            <a:r>
              <a:rPr lang="en-US" sz="4800" b="1" i="1"/>
              <a:t>Frequency</a:t>
            </a:r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ACOG Recommendations (continued)</a:t>
            </a:r>
          </a:p>
          <a:p>
            <a:pPr lvl="1"/>
            <a:r>
              <a:rPr lang="en-US" sz="3200"/>
              <a:t>Women at increased risk for CIN include:</a:t>
            </a:r>
          </a:p>
          <a:p>
            <a:pPr lvl="2"/>
            <a:r>
              <a:rPr lang="en-US" sz="3200"/>
              <a:t>H/O CIN II/III or cervical cancer in the past</a:t>
            </a:r>
          </a:p>
          <a:p>
            <a:pPr lvl="2"/>
            <a:r>
              <a:rPr lang="en-US" sz="3200"/>
              <a:t>Immunocompromise</a:t>
            </a:r>
          </a:p>
          <a:p>
            <a:pPr lvl="2"/>
            <a:r>
              <a:rPr lang="en-US" sz="3200"/>
              <a:t>H/O of DES exposure in-utero</a:t>
            </a:r>
          </a:p>
          <a:p>
            <a:pPr lvl="2"/>
            <a:r>
              <a:rPr lang="en-US" sz="3200"/>
              <a:t>Screen annually</a:t>
            </a:r>
          </a:p>
          <a:p>
            <a:pPr lvl="1"/>
            <a:endParaRPr lang="en-US" sz="3200"/>
          </a:p>
        </p:txBody>
      </p:sp>
      <p:pic>
        <p:nvPicPr>
          <p:cNvPr id="174085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390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40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085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i="1"/>
              <a:t>Cytological Screening: </a:t>
            </a:r>
            <a:br>
              <a:rPr lang="en-US" sz="4800" b="1" i="1"/>
            </a:br>
            <a:r>
              <a:rPr lang="en-US" sz="4800" b="1" i="1"/>
              <a:t>In HIV patients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Recommended two times, six months apart in the the first year after diagnosis, Q1 year thereafter if both are negative</a:t>
            </a:r>
          </a:p>
          <a:p>
            <a:r>
              <a:rPr lang="en-US" b="1"/>
              <a:t>There is no clear consensus on utility of routine HPV testing</a:t>
            </a:r>
          </a:p>
          <a:p>
            <a:r>
              <a:rPr lang="en-US" b="1"/>
              <a:t>Some recommend using HPV testing to determine frequency of subsequent testing</a:t>
            </a:r>
          </a:p>
        </p:txBody>
      </p:sp>
      <p:pic>
        <p:nvPicPr>
          <p:cNvPr id="19456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468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45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4564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i="1"/>
              <a:t>Cytological Screening: Discontinuation</a:t>
            </a:r>
          </a:p>
        </p:txBody>
      </p:sp>
      <p:sp>
        <p:nvSpPr>
          <p:cNvPr id="175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All normal screening, discontinue at age 65 yrs (USPSTF recs); age 70 yrs (ACS recs): ACOG recommends individualization based on risk factors.</a:t>
            </a:r>
          </a:p>
          <a:p>
            <a:r>
              <a:rPr lang="en-US" b="1"/>
              <a:t>American geriatric society recommends discontinuation at age 70 yrs, if all tests were negative in the last 10 yrs</a:t>
            </a:r>
          </a:p>
        </p:txBody>
      </p:sp>
      <p:pic>
        <p:nvPicPr>
          <p:cNvPr id="175108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4037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4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51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5108"/>
                </p:tgtEl>
              </p:cMediaNode>
            </p:audi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i="1"/>
              <a:t>Cytological Screening: Discontinuation</a:t>
            </a:r>
          </a:p>
        </p:txBody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After Total hysterectomy</a:t>
            </a:r>
            <a:r>
              <a:rPr lang="en-US"/>
              <a:t>:</a:t>
            </a:r>
          </a:p>
          <a:p>
            <a:pPr lvl="1"/>
            <a:r>
              <a:rPr lang="en-US" sz="3200" b="1" i="1"/>
              <a:t>For benign reasons</a:t>
            </a:r>
            <a:r>
              <a:rPr lang="en-US" sz="3200"/>
              <a:t> with no H/O abnormal smears and no evidence CIN in specimen, no further screening is required</a:t>
            </a:r>
          </a:p>
          <a:p>
            <a:pPr lvl="1"/>
            <a:r>
              <a:rPr lang="en-US" sz="3200" b="1" i="1"/>
              <a:t>For invasive cervical cancer</a:t>
            </a:r>
            <a:r>
              <a:rPr lang="en-US" sz="3200"/>
              <a:t> require frequent monitoring initially and annually thereafter</a:t>
            </a:r>
          </a:p>
          <a:p>
            <a:endParaRPr lang="en-US"/>
          </a:p>
        </p:txBody>
      </p:sp>
      <p:pic>
        <p:nvPicPr>
          <p:cNvPr id="17613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4034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61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6132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i="1"/>
              <a:t>Cytological Screening: Discontinuation</a:t>
            </a:r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After Total hysterectomy (continued)</a:t>
            </a:r>
            <a:r>
              <a:rPr lang="en-US"/>
              <a:t>:</a:t>
            </a:r>
          </a:p>
          <a:p>
            <a:pPr lvl="1"/>
            <a:r>
              <a:rPr lang="en-US" sz="3200" b="1" i="1"/>
              <a:t>For CIN II/III</a:t>
            </a:r>
            <a:r>
              <a:rPr lang="en-US" sz="3200" b="1"/>
              <a:t>,</a:t>
            </a:r>
            <a:r>
              <a:rPr lang="en-US" sz="3200"/>
              <a:t> visual inspection and cytological screening every 4-6 months until three consecutive tests are negative; annually after that until three tests are negative</a:t>
            </a:r>
          </a:p>
          <a:p>
            <a:pPr lvl="1"/>
            <a:r>
              <a:rPr lang="en-US" sz="3200"/>
              <a:t>Continue indefinitely for women with in-utero DES exposure</a:t>
            </a:r>
          </a:p>
          <a:p>
            <a:endParaRPr lang="en-US"/>
          </a:p>
        </p:txBody>
      </p:sp>
      <p:pic>
        <p:nvPicPr>
          <p:cNvPr id="17715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993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71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7157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i="1"/>
              <a:t>HPV Vaccines</a:t>
            </a:r>
          </a:p>
        </p:txBody>
      </p:sp>
      <p:sp>
        <p:nvSpPr>
          <p:cNvPr id="299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/>
              <a:t>High risk HPV types 16/18/45/31 and lower risk types 6/11 account for most cervical precancerous lesions and cancers</a:t>
            </a:r>
          </a:p>
          <a:p>
            <a:r>
              <a:rPr lang="en-US" sz="2800"/>
              <a:t>Bivalent(16/18) and quadrivalent vaccines are available</a:t>
            </a:r>
          </a:p>
          <a:p>
            <a:r>
              <a:rPr lang="en-US" sz="2800"/>
              <a:t>Efficacy in protection against HPV infection and perhaps reducing incidence of CIN demonstrated</a:t>
            </a:r>
          </a:p>
          <a:p>
            <a:pPr>
              <a:buFont typeface="Wingdings" pitchFamily="2" charset="2"/>
              <a:buNone/>
            </a:pPr>
            <a:r>
              <a:rPr lang="en-US" sz="2000"/>
              <a:t>*Lancet 2004;364(9447):1757</a:t>
            </a:r>
          </a:p>
          <a:p>
            <a:pPr>
              <a:buFont typeface="Wingdings" pitchFamily="2" charset="2"/>
              <a:buNone/>
            </a:pPr>
            <a:r>
              <a:rPr lang="en-US" sz="2000"/>
              <a:t>*Lancet Oncol 2005;6(5):271</a:t>
            </a:r>
          </a:p>
          <a:p>
            <a:pPr>
              <a:buFont typeface="Wingdings" pitchFamily="2" charset="2"/>
              <a:buNone/>
            </a:pPr>
            <a:endParaRPr lang="en-US" sz="2000"/>
          </a:p>
        </p:txBody>
      </p:sp>
      <p:pic>
        <p:nvPicPr>
          <p:cNvPr id="299013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240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3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90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9013"/>
                </p:tgtEl>
              </p:cMediaNode>
            </p:audio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i="1"/>
              <a:t>HPV Vaccines</a:t>
            </a:r>
          </a:p>
        </p:txBody>
      </p:sp>
      <p:sp>
        <p:nvSpPr>
          <p:cNvPr id="300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Advisory Committee on Immunization Practices and American College of Obstetricians and Gynecologists recommend the quadrivalent vaccine (Gardasil) to females ages 9-26yrs (0.5ml IM injn at 0,2, and 6m)</a:t>
            </a:r>
          </a:p>
          <a:p>
            <a:pPr lvl="1"/>
            <a:r>
              <a:rPr lang="en-US"/>
              <a:t>Grade IA recommendation</a:t>
            </a:r>
          </a:p>
          <a:p>
            <a:pPr lvl="1">
              <a:buFontTx/>
              <a:buNone/>
            </a:pPr>
            <a:r>
              <a:rPr lang="en-US" sz="2000"/>
              <a:t>*MMWR Recomm Rep 2007;56(RR-2):1-24</a:t>
            </a:r>
          </a:p>
        </p:txBody>
      </p:sp>
      <p:pic>
        <p:nvPicPr>
          <p:cNvPr id="30003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696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00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0036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i="1"/>
              <a:t>Summary</a:t>
            </a:r>
          </a:p>
        </p:txBody>
      </p:sp>
      <p:sp>
        <p:nvSpPr>
          <p:cNvPr id="313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Incidence of cervical cancer is declining due to population based screening programs</a:t>
            </a:r>
          </a:p>
          <a:p>
            <a:r>
              <a:rPr lang="en-US"/>
              <a:t>Genital HPV infn is closely associated with cervical cancer</a:t>
            </a:r>
          </a:p>
          <a:p>
            <a:r>
              <a:rPr lang="en-US"/>
              <a:t>Conventional PAP smear and liquid based thin prep are acceptable methods</a:t>
            </a:r>
          </a:p>
          <a:p>
            <a:r>
              <a:rPr lang="en-US"/>
              <a:t>Patients with ASCUS should be triaged with HPV testing</a:t>
            </a:r>
          </a:p>
        </p:txBody>
      </p:sp>
      <p:pic>
        <p:nvPicPr>
          <p:cNvPr id="313348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271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33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3348"/>
                </p:tgtEl>
              </p:cMediaNode>
            </p:audi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i="1"/>
              <a:t>Summary</a:t>
            </a:r>
          </a:p>
        </p:txBody>
      </p:sp>
      <p:sp>
        <p:nvSpPr>
          <p:cNvPr id="314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Immediate referral for further testing is recommended for findings of LGSIL, HGSIL, and Carcinoma</a:t>
            </a:r>
          </a:p>
          <a:p>
            <a:r>
              <a:rPr lang="en-US"/>
              <a:t>Screening should begin 3 yrs after onset of sexual activity, no later than age 21</a:t>
            </a:r>
          </a:p>
          <a:p>
            <a:r>
              <a:rPr lang="en-US"/>
              <a:t>Screening may be discontinued at age 65-70</a:t>
            </a:r>
          </a:p>
          <a:p>
            <a:r>
              <a:rPr lang="en-US"/>
              <a:t>Quadrivalent HPV vaccine recommended for females ages 9-26 yrs </a:t>
            </a:r>
          </a:p>
        </p:txBody>
      </p:sp>
      <p:pic>
        <p:nvPicPr>
          <p:cNvPr id="31437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800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43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4372"/>
                </p:tgtEl>
              </p:cMediaNode>
            </p:audio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/>
            </a:r>
            <a:br>
              <a:rPr lang="en-US" sz="4000"/>
            </a:br>
            <a:r>
              <a:rPr lang="en-US" sz="4000"/>
              <a:t/>
            </a:r>
            <a:br>
              <a:rPr lang="en-US" sz="4000"/>
            </a:br>
            <a:r>
              <a:rPr lang="en-US" sz="4000"/>
              <a:t>References</a:t>
            </a:r>
            <a:br>
              <a:rPr lang="en-US" sz="4000"/>
            </a:br>
            <a:r>
              <a:rPr lang="en-US" sz="4000"/>
              <a:t/>
            </a:r>
            <a:br>
              <a:rPr lang="en-US" sz="4000"/>
            </a:br>
            <a:endParaRPr lang="en-US" sz="4000"/>
          </a:p>
        </p:txBody>
      </p:sp>
      <p:sp>
        <p:nvSpPr>
          <p:cNvPr id="315399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sz="1600"/>
          </a:p>
          <a:p>
            <a:pPr>
              <a:lnSpc>
                <a:spcPct val="80000"/>
              </a:lnSpc>
            </a:pPr>
            <a:r>
              <a:rPr lang="en-US" sz="1600"/>
              <a:t>ACOG guidelines </a:t>
            </a:r>
          </a:p>
          <a:p>
            <a:pPr>
              <a:lnSpc>
                <a:spcPct val="80000"/>
              </a:lnSpc>
            </a:pPr>
            <a:r>
              <a:rPr lang="en-US" sz="1600"/>
              <a:t>American Cancer Society - Cancer Facts &amp; Figures 2008.</a:t>
            </a:r>
          </a:p>
          <a:p>
            <a:pPr>
              <a:lnSpc>
                <a:spcPct val="80000"/>
              </a:lnSpc>
            </a:pPr>
            <a:r>
              <a:rPr lang="en-US" sz="1600"/>
              <a:t>Am J Obstet Gynecol 2007;197(4):346 </a:t>
            </a:r>
          </a:p>
          <a:p>
            <a:pPr>
              <a:lnSpc>
                <a:spcPct val="80000"/>
              </a:lnSpc>
            </a:pPr>
            <a:r>
              <a:rPr lang="en-US" sz="1600"/>
              <a:t>Am J Obstet Gynecol 2006;195(5):1260</a:t>
            </a:r>
          </a:p>
          <a:p>
            <a:pPr>
              <a:lnSpc>
                <a:spcPct val="80000"/>
              </a:lnSpc>
            </a:pPr>
            <a:r>
              <a:rPr lang="en-US" sz="1600"/>
              <a:t>CA Cancer J Clin. 1999, 49(1): 33-64</a:t>
            </a:r>
          </a:p>
          <a:p>
            <a:pPr>
              <a:lnSpc>
                <a:spcPct val="80000"/>
              </a:lnSpc>
            </a:pPr>
            <a:r>
              <a:rPr lang="en-US" sz="1600"/>
              <a:t>CA Cancer J Clin. 2005, 55(2):74-108</a:t>
            </a:r>
          </a:p>
          <a:p>
            <a:pPr>
              <a:lnSpc>
                <a:spcPct val="80000"/>
              </a:lnSpc>
            </a:pPr>
            <a:r>
              <a:rPr lang="en-US" sz="1600"/>
              <a:t>CMAJ 2001;164(7):1017 </a:t>
            </a:r>
          </a:p>
          <a:p>
            <a:pPr>
              <a:lnSpc>
                <a:spcPct val="80000"/>
              </a:lnSpc>
            </a:pPr>
            <a:r>
              <a:rPr lang="en-US" sz="1600"/>
              <a:t>CA Cancer J Clin. 1999, Global Cancer Statistics. 49(1):33-64</a:t>
            </a:r>
          </a:p>
          <a:p>
            <a:pPr>
              <a:lnSpc>
                <a:spcPct val="80000"/>
              </a:lnSpc>
            </a:pPr>
            <a:r>
              <a:rPr lang="en-US" sz="1600"/>
              <a:t>CA Cancer J Clin 2002;52(6):342</a:t>
            </a:r>
          </a:p>
          <a:p>
            <a:pPr>
              <a:lnSpc>
                <a:spcPct val="80000"/>
              </a:lnSpc>
            </a:pPr>
            <a:r>
              <a:rPr lang="en-US" sz="1600"/>
              <a:t>J Low Genit Tract Dis 2002;6(3):195</a:t>
            </a:r>
          </a:p>
          <a:p>
            <a:pPr>
              <a:lnSpc>
                <a:spcPct val="80000"/>
              </a:lnSpc>
            </a:pPr>
            <a:r>
              <a:rPr lang="en-US" sz="1600"/>
              <a:t>J.Natl. Can Inst, 2002</a:t>
            </a:r>
          </a:p>
          <a:p>
            <a:pPr>
              <a:lnSpc>
                <a:spcPct val="80000"/>
              </a:lnSpc>
            </a:pPr>
            <a:r>
              <a:rPr lang="en-US" sz="1600"/>
              <a:t>J Natl Cancer Inst 2006; 98</a:t>
            </a:r>
          </a:p>
          <a:p>
            <a:pPr>
              <a:lnSpc>
                <a:spcPct val="80000"/>
              </a:lnSpc>
            </a:pPr>
            <a:r>
              <a:rPr lang="en-US" sz="1600"/>
              <a:t>JAMA 1999;281:1605</a:t>
            </a:r>
          </a:p>
          <a:p>
            <a:pPr>
              <a:lnSpc>
                <a:spcPct val="80000"/>
              </a:lnSpc>
            </a:pPr>
            <a:r>
              <a:rPr lang="en-US" sz="1600"/>
              <a:t>JAMA 2000;283</a:t>
            </a:r>
          </a:p>
          <a:p>
            <a:pPr>
              <a:lnSpc>
                <a:spcPct val="80000"/>
              </a:lnSpc>
            </a:pPr>
            <a:r>
              <a:rPr lang="en-US" sz="1600"/>
              <a:t>JAMA, Chlamydial infn, 2001</a:t>
            </a:r>
          </a:p>
          <a:p>
            <a:pPr>
              <a:lnSpc>
                <a:spcPct val="80000"/>
              </a:lnSpc>
            </a:pPr>
            <a:r>
              <a:rPr lang="en-US" sz="1600"/>
              <a:t>JAMA 2002, 287</a:t>
            </a:r>
          </a:p>
          <a:p>
            <a:pPr>
              <a:lnSpc>
                <a:spcPct val="80000"/>
              </a:lnSpc>
            </a:pPr>
            <a:r>
              <a:rPr lang="en-US" sz="1600"/>
              <a:t>JAMA 2007;297(8):81</a:t>
            </a:r>
            <a:endParaRPr lang="en-US" sz="1100"/>
          </a:p>
          <a:p>
            <a:pPr lvl="1">
              <a:lnSpc>
                <a:spcPct val="80000"/>
              </a:lnSpc>
              <a:buFontTx/>
              <a:buNone/>
            </a:pPr>
            <a:endParaRPr lang="en-US" sz="16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6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600"/>
          </a:p>
          <a:p>
            <a:pPr>
              <a:lnSpc>
                <a:spcPct val="80000"/>
              </a:lnSpc>
            </a:pPr>
            <a:endParaRPr lang="en-US" sz="1600"/>
          </a:p>
          <a:p>
            <a:pPr>
              <a:lnSpc>
                <a:spcPct val="80000"/>
              </a:lnSpc>
            </a:pPr>
            <a:endParaRPr lang="en-US" sz="1600"/>
          </a:p>
          <a:p>
            <a:pPr>
              <a:lnSpc>
                <a:spcPct val="80000"/>
              </a:lnSpc>
            </a:pPr>
            <a:endParaRPr lang="en-US" sz="1600"/>
          </a:p>
          <a:p>
            <a:pPr>
              <a:lnSpc>
                <a:spcPct val="80000"/>
              </a:lnSpc>
            </a:pPr>
            <a:endParaRPr lang="en-US" sz="1600"/>
          </a:p>
        </p:txBody>
      </p:sp>
      <p:pic>
        <p:nvPicPr>
          <p:cNvPr id="315398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341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53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5398"/>
                </p:tgtEl>
              </p:cMediaNode>
            </p:audi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References</a:t>
            </a:r>
          </a:p>
        </p:txBody>
      </p:sp>
      <p:sp>
        <p:nvSpPr>
          <p:cNvPr id="324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000"/>
              <a:t>Lancet, 2002</a:t>
            </a:r>
          </a:p>
          <a:p>
            <a:pPr>
              <a:lnSpc>
                <a:spcPct val="80000"/>
              </a:lnSpc>
            </a:pPr>
            <a:r>
              <a:rPr lang="en-US" sz="2000"/>
              <a:t>Lancet 2004;364(9447):1757</a:t>
            </a:r>
          </a:p>
          <a:p>
            <a:pPr>
              <a:lnSpc>
                <a:spcPct val="80000"/>
              </a:lnSpc>
            </a:pPr>
            <a:r>
              <a:rPr lang="en-US" sz="2000"/>
              <a:t>Lancet Oncol 2005;6(5):271</a:t>
            </a:r>
          </a:p>
          <a:p>
            <a:pPr>
              <a:lnSpc>
                <a:spcPct val="80000"/>
              </a:lnSpc>
            </a:pPr>
            <a:r>
              <a:rPr lang="en-US" sz="2000"/>
              <a:t>MMWR Recomm Rep 2007;56(RR-2):1-24</a:t>
            </a:r>
          </a:p>
          <a:p>
            <a:pPr>
              <a:lnSpc>
                <a:spcPct val="80000"/>
              </a:lnSpc>
            </a:pPr>
            <a:r>
              <a:rPr lang="en-US" sz="2000"/>
              <a:t>Natl. Cancer Institute </a:t>
            </a:r>
          </a:p>
          <a:p>
            <a:pPr>
              <a:lnSpc>
                <a:spcPct val="80000"/>
              </a:lnSpc>
            </a:pPr>
            <a:r>
              <a:rPr lang="en-US" sz="2000"/>
              <a:t>NEJM 2003;348(6):518</a:t>
            </a:r>
          </a:p>
          <a:p>
            <a:pPr>
              <a:lnSpc>
                <a:spcPct val="80000"/>
              </a:lnSpc>
            </a:pPr>
            <a:r>
              <a:rPr lang="en-US" sz="2000"/>
              <a:t>Obstet Gynecol 1994;84(4):591</a:t>
            </a:r>
          </a:p>
          <a:p>
            <a:pPr>
              <a:lnSpc>
                <a:spcPct val="80000"/>
              </a:lnSpc>
            </a:pPr>
            <a:r>
              <a:rPr lang="en-US" sz="2000"/>
              <a:t>Obstet. Gynecol., 1997;90:278-284</a:t>
            </a:r>
          </a:p>
          <a:p>
            <a:pPr>
              <a:lnSpc>
                <a:spcPct val="80000"/>
              </a:lnSpc>
            </a:pPr>
            <a:r>
              <a:rPr lang="en-US" sz="2000"/>
              <a:t>Obstet and Gynecol; 1998, 92:727</a:t>
            </a:r>
          </a:p>
          <a:p>
            <a:pPr>
              <a:lnSpc>
                <a:spcPct val="80000"/>
              </a:lnSpc>
            </a:pPr>
            <a:r>
              <a:rPr lang="en-US" sz="2000"/>
              <a:t>Obstet Gynecol 2003;102(2):417</a:t>
            </a:r>
          </a:p>
          <a:p>
            <a:pPr>
              <a:lnSpc>
                <a:spcPct val="80000"/>
              </a:lnSpc>
            </a:pPr>
            <a:r>
              <a:rPr lang="en-US" sz="2000"/>
              <a:t>Prev Med. 2007;45(2-3)93-100</a:t>
            </a:r>
          </a:p>
          <a:p>
            <a:pPr>
              <a:lnSpc>
                <a:spcPct val="80000"/>
              </a:lnSpc>
            </a:pPr>
            <a:r>
              <a:rPr lang="en-US" sz="2000"/>
              <a:t>seer.cancer.gov/csr/1973-1999/cervix.pdf</a:t>
            </a:r>
          </a:p>
          <a:p>
            <a:pPr>
              <a:lnSpc>
                <a:spcPct val="80000"/>
              </a:lnSpc>
            </a:pPr>
            <a:r>
              <a:rPr lang="en-US" sz="2000"/>
              <a:t>USPSTF</a:t>
            </a:r>
          </a:p>
          <a:p>
            <a:pPr>
              <a:lnSpc>
                <a:spcPct val="80000"/>
              </a:lnSpc>
            </a:pPr>
            <a:r>
              <a:rPr lang="en-US" sz="2000">
                <a:hlinkClick r:id="rId2"/>
              </a:rPr>
              <a:t>www.ahrq.gov/clinic/3rduspstf/cervcan/cervcanrr.pdf</a:t>
            </a:r>
            <a:endParaRPr lang="en-US" sz="2000"/>
          </a:p>
          <a:p>
            <a:pPr>
              <a:lnSpc>
                <a:spcPct val="80000"/>
              </a:lnSpc>
            </a:pP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ue Diagonal">
  <a:themeElements>
    <a:clrScheme name="Blue Diagonal 1">
      <a:dk1>
        <a:srgbClr val="000000"/>
      </a:dk1>
      <a:lt1>
        <a:srgbClr val="FFFFFF"/>
      </a:lt1>
      <a:dk2>
        <a:srgbClr val="0066FF"/>
      </a:dk2>
      <a:lt2>
        <a:srgbClr val="FFFF00"/>
      </a:lt2>
      <a:accent1>
        <a:srgbClr val="00CCCC"/>
      </a:accent1>
      <a:accent2>
        <a:srgbClr val="FF33CC"/>
      </a:accent2>
      <a:accent3>
        <a:srgbClr val="AAB8FF"/>
      </a:accent3>
      <a:accent4>
        <a:srgbClr val="DADADA"/>
      </a:accent4>
      <a:accent5>
        <a:srgbClr val="AAE2E2"/>
      </a:accent5>
      <a:accent6>
        <a:srgbClr val="E72DB9"/>
      </a:accent6>
      <a:hlink>
        <a:srgbClr val="FF4568"/>
      </a:hlink>
      <a:folHlink>
        <a:srgbClr val="CCECFF"/>
      </a:folHlink>
    </a:clrScheme>
    <a:fontScheme name="Blue Diagonal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ue Diagonal 1">
        <a:dk1>
          <a:srgbClr val="000000"/>
        </a:dk1>
        <a:lt1>
          <a:srgbClr val="FFFFFF"/>
        </a:lt1>
        <a:dk2>
          <a:srgbClr val="0066FF"/>
        </a:dk2>
        <a:lt2>
          <a:srgbClr val="FFFF00"/>
        </a:lt2>
        <a:accent1>
          <a:srgbClr val="00CCCC"/>
        </a:accent1>
        <a:accent2>
          <a:srgbClr val="FF33CC"/>
        </a:accent2>
        <a:accent3>
          <a:srgbClr val="AAB8FF"/>
        </a:accent3>
        <a:accent4>
          <a:srgbClr val="DADADA"/>
        </a:accent4>
        <a:accent5>
          <a:srgbClr val="AAE2E2"/>
        </a:accent5>
        <a:accent6>
          <a:srgbClr val="E72DB9"/>
        </a:accent6>
        <a:hlink>
          <a:srgbClr val="FF4568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Diagonal 2">
        <a:dk1>
          <a:srgbClr val="000000"/>
        </a:dk1>
        <a:lt1>
          <a:srgbClr val="9999FF"/>
        </a:lt1>
        <a:dk2>
          <a:srgbClr val="6600FF"/>
        </a:dk2>
        <a:lt2>
          <a:srgbClr val="FFFFFF"/>
        </a:lt2>
        <a:accent1>
          <a:srgbClr val="CCCCFF"/>
        </a:accent1>
        <a:accent2>
          <a:srgbClr val="FF99FF"/>
        </a:accent2>
        <a:accent3>
          <a:srgbClr val="CACAFF"/>
        </a:accent3>
        <a:accent4>
          <a:srgbClr val="000000"/>
        </a:accent4>
        <a:accent5>
          <a:srgbClr val="E2E2FF"/>
        </a:accent5>
        <a:accent6>
          <a:srgbClr val="E78AE7"/>
        </a:accent6>
        <a:hlink>
          <a:srgbClr val="00CC66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1A1A1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4">
        <a:dk1>
          <a:srgbClr val="000000"/>
        </a:dk1>
        <a:lt1>
          <a:srgbClr val="FFFFFF"/>
        </a:lt1>
        <a:dk2>
          <a:srgbClr val="990066"/>
        </a:dk2>
        <a:lt2>
          <a:srgbClr val="FFFF00"/>
        </a:lt2>
        <a:accent1>
          <a:srgbClr val="996633"/>
        </a:accent1>
        <a:accent2>
          <a:srgbClr val="CC6600"/>
        </a:accent2>
        <a:accent3>
          <a:srgbClr val="CAAAB8"/>
        </a:accent3>
        <a:accent4>
          <a:srgbClr val="DADADA"/>
        </a:accent4>
        <a:accent5>
          <a:srgbClr val="CAB8AD"/>
        </a:accent5>
        <a:accent6>
          <a:srgbClr val="B95C00"/>
        </a:accent6>
        <a:hlink>
          <a:srgbClr val="999933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Designs\Blue Diagonal.pot</Template>
  <TotalTime>3079</TotalTime>
  <Words>2120</Words>
  <Application>Microsoft PowerPoint</Application>
  <PresentationFormat>On-screen Show (4:3)</PresentationFormat>
  <Paragraphs>335</Paragraphs>
  <Slides>58</Slides>
  <Notes>42</Notes>
  <HiddenSlides>0</HiddenSlides>
  <MMClips>57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3" baseType="lpstr">
      <vt:lpstr>Arial</vt:lpstr>
      <vt:lpstr>Times New Roman</vt:lpstr>
      <vt:lpstr>Wingdings</vt:lpstr>
      <vt:lpstr>Verdana</vt:lpstr>
      <vt:lpstr>Blue Diagonal</vt:lpstr>
      <vt:lpstr>  Screening  for  Cervical Cancer</vt:lpstr>
      <vt:lpstr>     Cervical cytology screening is a method that detects preinvasive as well as invasive cellular changes in the cervix.The long preinvasive state and effective treatment allows screening to potentially prevent the occurrence of cervical cancer</vt:lpstr>
      <vt:lpstr>Screening for Cervical Cancer Objectives</vt:lpstr>
      <vt:lpstr>Introduction</vt:lpstr>
      <vt:lpstr>Global Disparity</vt:lpstr>
      <vt:lpstr>Falling incidence of  Invasive Cervical Cancer</vt:lpstr>
      <vt:lpstr>Age and Cervical Cancer</vt:lpstr>
      <vt:lpstr>Nomenclature</vt:lpstr>
      <vt:lpstr>Nomenclature</vt:lpstr>
      <vt:lpstr>Bethesda 2001 Classification Terminology</vt:lpstr>
      <vt:lpstr>High Risk Group</vt:lpstr>
      <vt:lpstr>Genital HPV infection</vt:lpstr>
      <vt:lpstr>HIV infection and Cervical Cancer</vt:lpstr>
      <vt:lpstr>   Technique</vt:lpstr>
      <vt:lpstr>Pelvic Examination</vt:lpstr>
      <vt:lpstr>Pelvic Examination</vt:lpstr>
      <vt:lpstr>Pelvic Examination</vt:lpstr>
      <vt:lpstr>Methods</vt:lpstr>
      <vt:lpstr>Conventional PAP Smear</vt:lpstr>
      <vt:lpstr>Liquid Based Cytology</vt:lpstr>
      <vt:lpstr>Thin Prep vs Conventional Prep </vt:lpstr>
      <vt:lpstr>Thin Prep vs Conventional Prep</vt:lpstr>
      <vt:lpstr>   The Cervical Cytology Report</vt:lpstr>
      <vt:lpstr>The Cytology Report</vt:lpstr>
      <vt:lpstr>The Cytology Report Interpretation</vt:lpstr>
      <vt:lpstr>Bethesda 2001 Classification</vt:lpstr>
      <vt:lpstr>The Cytology Report/Interpretation Bethesda 2001 Classification</vt:lpstr>
      <vt:lpstr>Bethesda 2001 Classification *JAMA 2002;287(16):214</vt:lpstr>
      <vt:lpstr>The Cytology Report/Interpretation Bethesda 2001 Classification</vt:lpstr>
      <vt:lpstr>        Remember! Screening for cervical cancer by Cervical cytology does not make a diagnosis of cancer. It only identifies patients at risk for having precancerous lesions or cancer who should undergo further definitive testing</vt:lpstr>
      <vt:lpstr>   Management of Abnormal Cervical Cytology</vt:lpstr>
      <vt:lpstr>Management of  Abnormal Cytology</vt:lpstr>
      <vt:lpstr>Management of  Abnormal Cytology</vt:lpstr>
      <vt:lpstr>Management of  Abnormal Cytology</vt:lpstr>
      <vt:lpstr>Management of  Abnormal Cytology</vt:lpstr>
      <vt:lpstr>HPV in Cervical Cancer</vt:lpstr>
      <vt:lpstr>HPV in Cervical Cancer</vt:lpstr>
      <vt:lpstr>Genital HPV infection</vt:lpstr>
      <vt:lpstr>HPV in Cervical Cancer</vt:lpstr>
      <vt:lpstr>HPV in Cervical Cancer</vt:lpstr>
      <vt:lpstr>Management of Abnormal Cytology – Options </vt:lpstr>
      <vt:lpstr>Management of  Abnormal Cytology </vt:lpstr>
      <vt:lpstr>Management of Abnormal PAP Smears – An Algorithm</vt:lpstr>
      <vt:lpstr>    Recommendations</vt:lpstr>
      <vt:lpstr>Cytological Screening: Who should get it?</vt:lpstr>
      <vt:lpstr>Cytological Screening: Frequency</vt:lpstr>
      <vt:lpstr>Cytological Screening: Frequency</vt:lpstr>
      <vt:lpstr>Cytological Screening:  Frequency</vt:lpstr>
      <vt:lpstr>Cytological Screening:  In HIV patients</vt:lpstr>
      <vt:lpstr>Cytological Screening: Discontinuation</vt:lpstr>
      <vt:lpstr>Cytological Screening: Discontinuation</vt:lpstr>
      <vt:lpstr>Cytological Screening: Discontinuation</vt:lpstr>
      <vt:lpstr>HPV Vaccines</vt:lpstr>
      <vt:lpstr>HPV Vaccines</vt:lpstr>
      <vt:lpstr>Summary</vt:lpstr>
      <vt:lpstr>Summary</vt:lpstr>
      <vt:lpstr>  References  </vt:lpstr>
      <vt:lpstr>References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CMV PNEUMONITIS IN AN IMMUNOCOMPETENT HOST: A CASE PRESENTATION </dc:title>
  <dc:creator>Preferred Customer</dc:creator>
  <cp:lastModifiedBy> </cp:lastModifiedBy>
  <cp:revision>370</cp:revision>
  <dcterms:created xsi:type="dcterms:W3CDTF">2003-04-06T19:35:40Z</dcterms:created>
  <dcterms:modified xsi:type="dcterms:W3CDTF">2008-09-14T18:12:56Z</dcterms:modified>
</cp:coreProperties>
</file>